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3"/>
  </p:notesMasterIdLst>
  <p:sldIdLst>
    <p:sldId id="262" r:id="rId3"/>
    <p:sldId id="341" r:id="rId4"/>
    <p:sldId id="342" r:id="rId5"/>
    <p:sldId id="552" r:id="rId6"/>
    <p:sldId id="505" r:id="rId7"/>
    <p:sldId id="594" r:id="rId8"/>
    <p:sldId id="595" r:id="rId9"/>
    <p:sldId id="596" r:id="rId10"/>
    <p:sldId id="597" r:id="rId11"/>
    <p:sldId id="604" r:id="rId12"/>
    <p:sldId id="605" r:id="rId13"/>
    <p:sldId id="569" r:id="rId14"/>
    <p:sldId id="570" r:id="rId15"/>
    <p:sldId id="571" r:id="rId16"/>
    <p:sldId id="572" r:id="rId17"/>
    <p:sldId id="620" r:id="rId18"/>
    <p:sldId id="621" r:id="rId19"/>
    <p:sldId id="573" r:id="rId20"/>
    <p:sldId id="574" r:id="rId21"/>
    <p:sldId id="581" r:id="rId22"/>
    <p:sldId id="602" r:id="rId23"/>
    <p:sldId id="603" r:id="rId24"/>
    <p:sldId id="583" r:id="rId25"/>
    <p:sldId id="506" r:id="rId26"/>
    <p:sldId id="588" r:id="rId27"/>
    <p:sldId id="589" r:id="rId28"/>
    <p:sldId id="590" r:id="rId29"/>
    <p:sldId id="591" r:id="rId30"/>
    <p:sldId id="592" r:id="rId31"/>
    <p:sldId id="593" r:id="rId32"/>
    <p:sldId id="586" r:id="rId33"/>
    <p:sldId id="609" r:id="rId34"/>
    <p:sldId id="610" r:id="rId35"/>
    <p:sldId id="611" r:id="rId36"/>
    <p:sldId id="615" r:id="rId37"/>
    <p:sldId id="617" r:id="rId38"/>
    <p:sldId id="488" r:id="rId39"/>
    <p:sldId id="489" r:id="rId40"/>
    <p:sldId id="491" r:id="rId41"/>
    <p:sldId id="490" r:id="rId42"/>
    <p:sldId id="606" r:id="rId43"/>
    <p:sldId id="432" r:id="rId44"/>
    <p:sldId id="463" r:id="rId45"/>
    <p:sldId id="598" r:id="rId46"/>
    <p:sldId id="607" r:id="rId47"/>
    <p:sldId id="433" r:id="rId48"/>
    <p:sldId id="532" r:id="rId49"/>
    <p:sldId id="524" r:id="rId50"/>
    <p:sldId id="551" r:id="rId51"/>
    <p:sldId id="608" r:id="rId52"/>
    <p:sldId id="542" r:id="rId53"/>
    <p:sldId id="543" r:id="rId54"/>
    <p:sldId id="544" r:id="rId55"/>
    <p:sldId id="545" r:id="rId56"/>
    <p:sldId id="546" r:id="rId57"/>
    <p:sldId id="547" r:id="rId58"/>
    <p:sldId id="548" r:id="rId59"/>
    <p:sldId id="403" r:id="rId60"/>
    <p:sldId id="526" r:id="rId61"/>
    <p:sldId id="527" r:id="rId62"/>
    <p:sldId id="528" r:id="rId63"/>
    <p:sldId id="529" r:id="rId64"/>
    <p:sldId id="530" r:id="rId65"/>
    <p:sldId id="531" r:id="rId66"/>
    <p:sldId id="439" r:id="rId67"/>
    <p:sldId id="384" r:id="rId68"/>
    <p:sldId id="385" r:id="rId69"/>
    <p:sldId id="619" r:id="rId70"/>
    <p:sldId id="541" r:id="rId71"/>
    <p:sldId id="283" r:id="rId72"/>
  </p:sldIdLst>
  <p:sldSz cx="109728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4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Hamza Saleem" initials="HS" lastIdx="8" clrIdx="0">
    <p:extLst>
      <p:ext uri="{19B8F6BF-5375-455C-9EA6-DF929625EA0E}">
        <p15:presenceInfo xmlns:p15="http://schemas.microsoft.com/office/powerpoint/2012/main" userId="S-1-5-21-796845957-2145958837-839522115-202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8000"/>
    <a:srgbClr val="002060"/>
    <a:srgbClr val="F8CBAD"/>
    <a:srgbClr val="E6B9B8"/>
    <a:srgbClr val="C9C9C9"/>
    <a:srgbClr val="FFE699"/>
    <a:srgbClr val="A9D18E"/>
    <a:srgbClr val="8FAAD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5332" autoAdjust="0"/>
  </p:normalViewPr>
  <p:slideViewPr>
    <p:cSldViewPr snapToGrid="0">
      <p:cViewPr varScale="1">
        <p:scale>
          <a:sx n="83" d="100"/>
          <a:sy n="83" d="100"/>
        </p:scale>
        <p:origin x="1066" y="82"/>
      </p:cViewPr>
      <p:guideLst>
        <p:guide orient="horz" pos="2160"/>
        <p:guide pos="3840"/>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assan.siddiqui\Desktop\Board%20Meeting%20-%20Sales\BOD%204%20QF2021\Copy%20of%20Accounts%20Summary%20for%20BOD%20June-2021%2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File-SRV\Departments\Finance\2021-2022\September%202021\Segment%20working%20Sept%202021%20(Autosaved).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File-SRV\Departments\Finance\2021-2022\September%202021\Segment%20working%20Sept%202021%20(Autosaved).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File-SRV\Departments\Finance\2021-2022\September%202021\Segment%20working%20Sept%202021%20(Autosav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assan.siddiqui\Desktop\Board%20Meeting%20-%20Sales\BOD%204%20QF2021\Copy%20of%20Accounts%20Summary%20for%20BOD%20June-2021%20(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hassan.siddiqui\Desktop\Board%20Meeting%20-%20Sales\BOD%201QFY2022\Copy%20of%20Accounts%20Summary%20for%20BOD%20September-2021%20(2).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assan.siddiqui\Desktop\Board%20Meeting%20-%20Sales\BOD%201QFY2022\Copy%20of%20Accounts%20Summary%20for%20BOD%20September-2021%20(2).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ad.alavi\Desktop\iSave%20accounts%20-%20isl%20vs%20con%20city%20wise.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assan.siddiqui\Desktop\Board%20Meeting%20-%20Sales\BOD%201QFY2022\Copy%20of%20Accounts%20Summary%20for%20BOD%20September-2021%20(2).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assan.siddiqui\Desktop\Board%20Meeting%20-%20Sales\BOD%201QFY2022\Copy%20of%20Accounts%20Summary%20for%20BOD%20September-2021%20(2).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assan.siddiqui\Desktop\Board%20Meeting%20-%20Sales\BOD%201QFY2022\Copy%20of%20Accounts%20Summary%20for%20BOD%20September-2021%20(2).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hassan.siddiqui\Desktop\Board%20Meeting%20-%20Sales\BOD%201QFY2022\Copy%20of%20Accounts%20Summary%20for%20BOD%20September-2021%20(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SMA!$C$10</c:f>
              <c:strCache>
                <c:ptCount val="1"/>
                <c:pt idx="0">
                  <c:v>CIS</c:v>
                </c:pt>
              </c:strCache>
            </c:strRef>
          </c:tx>
          <c:spPr>
            <a:solidFill>
              <a:srgbClr val="00B0F0"/>
            </a:solidFill>
            <a:ln>
              <a:noFill/>
            </a:ln>
            <a:effectLst/>
            <a:sp3d/>
          </c:spPr>
          <c:invertIfNegative val="0"/>
          <c:dLbls>
            <c:dLbl>
              <c:idx val="0"/>
              <c:layout>
                <c:manualLayout>
                  <c:x val="5.5187946306908299E-2"/>
                  <c:y val="-1.250000000000007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2FB-4218-BDAA-3C81C946ECC5}"/>
                </c:ext>
              </c:extLst>
            </c:dLbl>
            <c:dLbl>
              <c:idx val="1"/>
              <c:layout>
                <c:manualLayout>
                  <c:x val="5.4061661688400008E-2"/>
                  <c:y val="-2.50000000000000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2FB-4218-BDAA-3C81C946ECC5}"/>
                </c:ext>
              </c:extLst>
            </c:dLbl>
            <c:dLbl>
              <c:idx val="2"/>
              <c:layout>
                <c:manualLayout>
                  <c:x val="5.2935377069891633E-2"/>
                  <c:y val="-7.08333333333334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2FB-4218-BDAA-3C81C946ECC5}"/>
                </c:ext>
              </c:extLst>
            </c:dLbl>
            <c:dLbl>
              <c:idx val="3"/>
              <c:layout>
                <c:manualLayout>
                  <c:x val="5.2935377069891633E-2"/>
                  <c:y val="4.166666666666666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2FB-4218-BDAA-3C81C946ECC5}"/>
                </c:ext>
              </c:extLst>
            </c:dLbl>
            <c:dLbl>
              <c:idx val="4"/>
              <c:layout>
                <c:manualLayout>
                  <c:x val="5.6314230925416549E-2"/>
                  <c:y val="-7.638800644811996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2FB-4218-BDAA-3C81C946ECC5}"/>
                </c:ext>
              </c:extLst>
            </c:dLbl>
            <c:dLbl>
              <c:idx val="5"/>
              <c:layout>
                <c:manualLayout>
                  <c:x val="5.5187946306908299E-2"/>
                  <c:y val="1.66666666666666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2FB-4218-BDAA-3C81C946ECC5}"/>
                </c:ext>
              </c:extLst>
            </c:dLbl>
            <c:dLbl>
              <c:idx val="6"/>
              <c:layout>
                <c:manualLayout>
                  <c:x val="5.5187946306908299E-2"/>
                  <c:y val="-2.083333333333340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2FB-4218-BDAA-3C81C946ECC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SMA!$B$11:$B$17</c:f>
              <c:strCache>
                <c:ptCount val="7"/>
                <c:pt idx="0">
                  <c:v>NAFA</c:v>
                </c:pt>
                <c:pt idx="1">
                  <c:v>Al Meezan</c:v>
                </c:pt>
                <c:pt idx="2">
                  <c:v>MCBAH</c:v>
                </c:pt>
                <c:pt idx="3">
                  <c:v>UBL</c:v>
                </c:pt>
                <c:pt idx="4">
                  <c:v>ABL</c:v>
                </c:pt>
                <c:pt idx="5">
                  <c:v>HBL</c:v>
                </c:pt>
                <c:pt idx="6">
                  <c:v>Alfalah</c:v>
                </c:pt>
              </c:strCache>
            </c:strRef>
          </c:cat>
          <c:val>
            <c:numRef>
              <c:f>SMA!$C$11:$C$17</c:f>
              <c:numCache>
                <c:formatCode>General</c:formatCode>
                <c:ptCount val="7"/>
                <c:pt idx="0">
                  <c:v>174.54</c:v>
                </c:pt>
                <c:pt idx="1">
                  <c:v>165.27</c:v>
                </c:pt>
                <c:pt idx="2">
                  <c:v>103.68</c:v>
                </c:pt>
                <c:pt idx="3">
                  <c:v>107.29</c:v>
                </c:pt>
                <c:pt idx="4">
                  <c:v>85.15</c:v>
                </c:pt>
                <c:pt idx="5">
                  <c:v>83.47</c:v>
                </c:pt>
                <c:pt idx="6">
                  <c:v>57.93</c:v>
                </c:pt>
              </c:numCache>
            </c:numRef>
          </c:val>
          <c:extLst>
            <c:ext xmlns:c16="http://schemas.microsoft.com/office/drawing/2014/chart" uri="{C3380CC4-5D6E-409C-BE32-E72D297353CC}">
              <c16:uniqueId val="{00000007-52FB-4218-BDAA-3C81C946ECC5}"/>
            </c:ext>
          </c:extLst>
        </c:ser>
        <c:ser>
          <c:idx val="1"/>
          <c:order val="1"/>
          <c:tx>
            <c:strRef>
              <c:f>SMA!$D$10</c:f>
              <c:strCache>
                <c:ptCount val="1"/>
                <c:pt idx="0">
                  <c:v>SMA Discretionary with FoF Included</c:v>
                </c:pt>
              </c:strCache>
            </c:strRef>
          </c:tx>
          <c:spPr>
            <a:solidFill>
              <a:srgbClr val="00B050"/>
            </a:solidFill>
            <a:ln>
              <a:noFill/>
            </a:ln>
            <a:effectLst/>
            <a:sp3d/>
          </c:spPr>
          <c:invertIfNegative val="0"/>
          <c:dLbls>
            <c:dLbl>
              <c:idx val="0"/>
              <c:layout>
                <c:manualLayout>
                  <c:x val="1.1262846185083327E-2"/>
                  <c:y val="-0.1041666666666666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2FB-4218-BDAA-3C81C946ECC5}"/>
                </c:ext>
              </c:extLst>
            </c:dLbl>
            <c:dLbl>
              <c:idx val="1"/>
              <c:layout>
                <c:manualLayout>
                  <c:x val="1.1262846185083327E-2"/>
                  <c:y val="-0.1333333333333333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2FB-4218-BDAA-3C81C946ECC5}"/>
                </c:ext>
              </c:extLst>
            </c:dLbl>
            <c:dLbl>
              <c:idx val="2"/>
              <c:layout>
                <c:manualLayout>
                  <c:x val="1.0136561566574952E-2"/>
                  <c:y val="-0.2041666666666666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52FB-4218-BDAA-3C81C946ECC5}"/>
                </c:ext>
              </c:extLst>
            </c:dLbl>
            <c:dLbl>
              <c:idx val="3"/>
              <c:layout>
                <c:manualLayout>
                  <c:x val="1.0136561566574994E-2"/>
                  <c:y val="-7.91666666666666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52FB-4218-BDAA-3C81C946ECC5}"/>
                </c:ext>
              </c:extLst>
            </c:dLbl>
            <c:dLbl>
              <c:idx val="4"/>
              <c:layout>
                <c:manualLayout>
                  <c:x val="6.7577077110499133E-3"/>
                  <c:y val="-8.74999999999999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52FB-4218-BDAA-3C81C946ECC5}"/>
                </c:ext>
              </c:extLst>
            </c:dLbl>
            <c:dLbl>
              <c:idx val="5"/>
              <c:layout>
                <c:manualLayout>
                  <c:x val="1.1262846185083327E-2"/>
                  <c:y val="-7.08333333333334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52FB-4218-BDAA-3C81C946ECC5}"/>
                </c:ext>
              </c:extLst>
            </c:dLbl>
            <c:dLbl>
              <c:idx val="6"/>
              <c:layout>
                <c:manualLayout>
                  <c:x val="5.6314230925416636E-3"/>
                  <c:y val="-0.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52FB-4218-BDAA-3C81C946ECC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SMA!$B$11:$B$17</c:f>
              <c:strCache>
                <c:ptCount val="7"/>
                <c:pt idx="0">
                  <c:v>NAFA</c:v>
                </c:pt>
                <c:pt idx="1">
                  <c:v>Al Meezan</c:v>
                </c:pt>
                <c:pt idx="2">
                  <c:v>MCBAH</c:v>
                </c:pt>
                <c:pt idx="3">
                  <c:v>UBL</c:v>
                </c:pt>
                <c:pt idx="4">
                  <c:v>ABL</c:v>
                </c:pt>
                <c:pt idx="5">
                  <c:v>HBL</c:v>
                </c:pt>
                <c:pt idx="6">
                  <c:v>Alfalah</c:v>
                </c:pt>
              </c:strCache>
            </c:strRef>
          </c:cat>
          <c:val>
            <c:numRef>
              <c:f>SMA!$D$11:$D$17</c:f>
              <c:numCache>
                <c:formatCode>0.00</c:formatCode>
                <c:ptCount val="7"/>
                <c:pt idx="0">
                  <c:v>16.670000000000002</c:v>
                </c:pt>
                <c:pt idx="1">
                  <c:v>17.2</c:v>
                </c:pt>
                <c:pt idx="2">
                  <c:v>58.92</c:v>
                </c:pt>
                <c:pt idx="3">
                  <c:v>10.69</c:v>
                </c:pt>
                <c:pt idx="4">
                  <c:v>1.8857000000000002</c:v>
                </c:pt>
                <c:pt idx="5">
                  <c:v>1.8857000000000002</c:v>
                </c:pt>
                <c:pt idx="6">
                  <c:v>2.9321000000000002</c:v>
                </c:pt>
              </c:numCache>
            </c:numRef>
          </c:val>
          <c:extLst>
            <c:ext xmlns:c16="http://schemas.microsoft.com/office/drawing/2014/chart" uri="{C3380CC4-5D6E-409C-BE32-E72D297353CC}">
              <c16:uniqueId val="{0000000F-52FB-4218-BDAA-3C81C946ECC5}"/>
            </c:ext>
          </c:extLst>
        </c:ser>
        <c:dLbls>
          <c:showLegendKey val="0"/>
          <c:showVal val="0"/>
          <c:showCatName val="0"/>
          <c:showSerName val="0"/>
          <c:showPercent val="0"/>
          <c:showBubbleSize val="0"/>
        </c:dLbls>
        <c:gapWidth val="150"/>
        <c:shape val="box"/>
        <c:axId val="265187728"/>
        <c:axId val="265190472"/>
        <c:axId val="0"/>
      </c:bar3DChart>
      <c:catAx>
        <c:axId val="2651877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65190472"/>
        <c:crosses val="autoZero"/>
        <c:auto val="1"/>
        <c:lblAlgn val="ctr"/>
        <c:lblOffset val="100"/>
        <c:noMultiLvlLbl val="0"/>
      </c:catAx>
      <c:valAx>
        <c:axId val="2651904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65187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r>
              <a:rPr lang="en-US"/>
              <a:t>AUM Category wise - PKR 163 Billion</a:t>
            </a:r>
          </a:p>
        </c:rich>
      </c:tx>
      <c:layout/>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solidFill>
              <a:schemeClr val="accent4">
                <a:lumMod val="60000"/>
                <a:lumOff val="40000"/>
              </a:schemeClr>
            </a:solidFill>
          </c:spPr>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07D4-414C-B73C-0B5699B86BF8}"/>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2-07D4-414C-B73C-0B5699B86BF8}"/>
              </c:ext>
            </c:extLst>
          </c:dPt>
          <c:dLbls>
            <c:dLbl>
              <c:idx val="0"/>
              <c:layout>
                <c:manualLayout>
                  <c:x val="-9.7078262583319933E-2"/>
                  <c:y val="-0.13834366854473787"/>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7D4-414C-B73C-0B5699B86BF8}"/>
                </c:ext>
              </c:extLst>
            </c:dLbl>
            <c:dLbl>
              <c:idx val="1"/>
              <c:layout>
                <c:manualLayout>
                  <c:x val="0.12512337569580084"/>
                  <c:y val="0.11091966064925646"/>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2737898323899885"/>
                      <c:h val="0.22079996384901213"/>
                    </c:manualLayout>
                  </c15:layout>
                </c:ext>
                <c:ext xmlns:c16="http://schemas.microsoft.com/office/drawing/2014/chart" uri="{C3380CC4-5D6E-409C-BE32-E72D297353CC}">
                  <c16:uniqueId val="{00000002-07D4-414C-B73C-0B5699B86BF8}"/>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0"/>
            <c:extLst>
              <c:ext xmlns:c15="http://schemas.microsoft.com/office/drawing/2012/chart" uri="{CE6537A1-D6FC-4f65-9D91-7224C49458BB}"/>
            </c:extLst>
          </c:dLbls>
          <c:cat>
            <c:strRef>
              <c:f>'Dashboard Graphs'!$A$16:$A$17</c:f>
              <c:strCache>
                <c:ptCount val="2"/>
                <c:pt idx="0">
                  <c:v>Funds</c:v>
                </c:pt>
                <c:pt idx="1">
                  <c:v>Advisory Clients</c:v>
                </c:pt>
              </c:strCache>
            </c:strRef>
          </c:cat>
          <c:val>
            <c:numRef>
              <c:f>'Dashboard Graphs'!$B$16:$B$17</c:f>
              <c:numCache>
                <c:formatCode>_(* #,##0_);_(* \(#,##0\);_(* "-"??_);_(@_)</c:formatCode>
                <c:ptCount val="2"/>
                <c:pt idx="0">
                  <c:v>103.94297197754997</c:v>
                </c:pt>
                <c:pt idx="1">
                  <c:v>58.918000000000006</c:v>
                </c:pt>
              </c:numCache>
            </c:numRef>
          </c:val>
          <c:extLst>
            <c:ext xmlns:c16="http://schemas.microsoft.com/office/drawing/2014/chart" uri="{C3380CC4-5D6E-409C-BE32-E72D297353CC}">
              <c16:uniqueId val="{00000000-07D4-414C-B73C-0B5699B86BF8}"/>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50" b="1"/>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r>
              <a:rPr lang="en-US"/>
              <a:t>Funds AUM Category wise - PKR 104 Billion</a:t>
            </a:r>
          </a:p>
        </c:rich>
      </c:tx>
      <c:layout/>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CE89-4DA1-9ADF-216E433F29EC}"/>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CE89-4DA1-9ADF-216E433F29EC}"/>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6-CE89-4DA1-9ADF-216E433F29EC}"/>
              </c:ext>
            </c:extLst>
          </c:dPt>
          <c:dLbls>
            <c:dLbl>
              <c:idx val="0"/>
              <c:layout>
                <c:manualLayout>
                  <c:x val="-9.8997989786066776E-2"/>
                  <c:y val="0.12789265973737918"/>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6164650388270563"/>
                      <c:h val="0.17927763409051473"/>
                    </c:manualLayout>
                  </c15:layout>
                </c:ext>
                <c:ext xmlns:c16="http://schemas.microsoft.com/office/drawing/2014/chart" uri="{C3380CC4-5D6E-409C-BE32-E72D297353CC}">
                  <c16:uniqueId val="{00000001-CE89-4DA1-9ADF-216E433F29EC}"/>
                </c:ext>
              </c:extLst>
            </c:dLbl>
            <c:dLbl>
              <c:idx val="1"/>
              <c:layout>
                <c:manualLayout>
                  <c:x val="-0.15784583582459569"/>
                  <c:y val="-0.18952472947631679"/>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E89-4DA1-9ADF-216E433F29EC}"/>
                </c:ext>
              </c:extLst>
            </c:dLbl>
            <c:dLbl>
              <c:idx val="2"/>
              <c:layout>
                <c:manualLayout>
                  <c:x val="0.14836572500228093"/>
                  <c:y val="0.1323060841686016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E89-4DA1-9ADF-216E433F29EC}"/>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0"/>
            <c:extLst>
              <c:ext xmlns:c15="http://schemas.microsoft.com/office/drawing/2012/chart" uri="{CE6537A1-D6FC-4f65-9D91-7224C49458BB}"/>
            </c:extLst>
          </c:dLbls>
          <c:cat>
            <c:strRef>
              <c:f>'Dashboard Graphs'!$A$32:$A$34</c:f>
              <c:strCache>
                <c:ptCount val="3"/>
                <c:pt idx="0">
                  <c:v>Equity Funds</c:v>
                </c:pt>
                <c:pt idx="1">
                  <c:v>Money Market Funds</c:v>
                </c:pt>
                <c:pt idx="2">
                  <c:v>Income Funds</c:v>
                </c:pt>
              </c:strCache>
            </c:strRef>
          </c:cat>
          <c:val>
            <c:numRef>
              <c:f>'Dashboard Graphs'!$B$32:$B$34</c:f>
              <c:numCache>
                <c:formatCode>_(* #,##0_);_(* \(#,##0\);_(* "-"??_);_(@_)</c:formatCode>
                <c:ptCount val="3"/>
                <c:pt idx="0">
                  <c:v>20.7</c:v>
                </c:pt>
                <c:pt idx="1">
                  <c:v>46.4</c:v>
                </c:pt>
                <c:pt idx="2">
                  <c:v>36.700000000000003</c:v>
                </c:pt>
              </c:numCache>
            </c:numRef>
          </c:val>
          <c:extLst>
            <c:ext xmlns:c16="http://schemas.microsoft.com/office/drawing/2014/chart" uri="{C3380CC4-5D6E-409C-BE32-E72D297353CC}">
              <c16:uniqueId val="{00000004-CE89-4DA1-9ADF-216E433F29EC}"/>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50" b="1"/>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r>
              <a:rPr lang="en-US"/>
              <a:t>Funds AUM Segment wise - PKR 104</a:t>
            </a:r>
            <a:r>
              <a:rPr lang="en-US" baseline="0"/>
              <a:t> </a:t>
            </a:r>
            <a:r>
              <a:rPr lang="en-US"/>
              <a:t>Billion</a:t>
            </a:r>
          </a:p>
        </c:rich>
      </c:tx>
      <c:layout>
        <c:manualLayout>
          <c:xMode val="edge"/>
          <c:yMode val="edge"/>
          <c:x val="0.22182755237835569"/>
          <c:y val="1.1834319526627219E-2"/>
        </c:manualLayout>
      </c:layout>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solidFill>
              <a:schemeClr val="accent6">
                <a:lumMod val="60000"/>
                <a:lumOff val="40000"/>
              </a:schemeClr>
            </a:solidFill>
          </c:spPr>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FA14-43AC-A884-63DFF665C870}"/>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FA14-43AC-A884-63DFF665C870}"/>
              </c:ext>
            </c:extLst>
          </c:dPt>
          <c:dLbls>
            <c:dLbl>
              <c:idx val="0"/>
              <c:layout>
                <c:manualLayout>
                  <c:x val="-0.15729788143140191"/>
                  <c:y val="0.13113460956962378"/>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A14-43AC-A884-63DFF665C870}"/>
                </c:ext>
              </c:extLst>
            </c:dLbl>
            <c:dLbl>
              <c:idx val="1"/>
              <c:layout>
                <c:manualLayout>
                  <c:x val="0.19497959982535643"/>
                  <c:y val="-0.12311388591218997"/>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A14-43AC-A884-63DFF665C870}"/>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0"/>
            <c:extLst>
              <c:ext xmlns:c15="http://schemas.microsoft.com/office/drawing/2012/chart" uri="{CE6537A1-D6FC-4f65-9D91-7224C49458BB}"/>
            </c:extLst>
          </c:dLbls>
          <c:cat>
            <c:strRef>
              <c:f>'Dashboard Graphs'!$A$10:$A$11</c:f>
              <c:strCache>
                <c:ptCount val="2"/>
                <c:pt idx="0">
                  <c:v>Individual</c:v>
                </c:pt>
                <c:pt idx="1">
                  <c:v>Corporate</c:v>
                </c:pt>
              </c:strCache>
            </c:strRef>
          </c:cat>
          <c:val>
            <c:numRef>
              <c:f>'Dashboard Graphs'!$B$10:$B$11</c:f>
              <c:numCache>
                <c:formatCode>_(* #,##0_);_(* \(#,##0\);_(* "-"??_);_(@_)</c:formatCode>
                <c:ptCount val="2"/>
                <c:pt idx="0">
                  <c:v>31.529899388526616</c:v>
                </c:pt>
                <c:pt idx="1">
                  <c:v>72.413072589023358</c:v>
                </c:pt>
              </c:numCache>
            </c:numRef>
          </c:val>
          <c:extLst>
            <c:ext xmlns:c16="http://schemas.microsoft.com/office/drawing/2014/chart" uri="{C3380CC4-5D6E-409C-BE32-E72D297353CC}">
              <c16:uniqueId val="{00000004-FA14-43AC-A884-63DFF665C870}"/>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50" b="1"/>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SMA!$G$10</c:f>
              <c:strCache>
                <c:ptCount val="1"/>
                <c:pt idx="0">
                  <c:v>SMA Share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1CF-4B01-B1A9-9318763B8CA8}"/>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1CF-4B01-B1A9-9318763B8CA8}"/>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A1CF-4B01-B1A9-9318763B8CA8}"/>
              </c:ext>
            </c:extLst>
          </c:dPt>
          <c:dPt>
            <c:idx val="3"/>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A1CF-4B01-B1A9-9318763B8CA8}"/>
              </c:ext>
            </c:extLst>
          </c:dPt>
          <c:dPt>
            <c:idx val="4"/>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A1CF-4B01-B1A9-9318763B8CA8}"/>
              </c:ext>
            </c:extLst>
          </c:dPt>
          <c:dPt>
            <c:idx val="5"/>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A1CF-4B01-B1A9-9318763B8CA8}"/>
              </c:ext>
            </c:extLst>
          </c:dPt>
          <c:dPt>
            <c:idx val="6"/>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A1CF-4B01-B1A9-9318763B8CA8}"/>
              </c:ext>
            </c:extLst>
          </c:dPt>
          <c:dPt>
            <c:idx val="7"/>
            <c:bubble3D val="0"/>
            <c:spPr>
              <a:solidFill>
                <a:schemeClr val="accent3">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A1CF-4B01-B1A9-9318763B8CA8}"/>
              </c:ext>
            </c:extLst>
          </c:dPt>
          <c:dLbls>
            <c:dLbl>
              <c:idx val="3"/>
              <c:layout>
                <c:manualLayout>
                  <c:x val="5.185185185185185E-2"/>
                  <c:y val="0.06"/>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1CF-4B01-B1A9-9318763B8CA8}"/>
                </c:ext>
              </c:extLst>
            </c:dLbl>
            <c:dLbl>
              <c:idx val="4"/>
              <c:layout>
                <c:manualLayout>
                  <c:x val="8.6419753086419745E-3"/>
                  <c:y val="6.6666666666666541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1CF-4B01-B1A9-9318763B8CA8}"/>
                </c:ext>
              </c:extLst>
            </c:dLbl>
            <c:dLbl>
              <c:idx val="6"/>
              <c:layout>
                <c:manualLayout>
                  <c:x val="-1.8518518518518542E-2"/>
                  <c:y val="-4.3333333333333335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1CF-4B01-B1A9-9318763B8CA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layout/>
              </c:ext>
            </c:extLst>
          </c:dLbls>
          <c:cat>
            <c:strRef>
              <c:f>SMA!$B$11:$B$18</c:f>
              <c:strCache>
                <c:ptCount val="8"/>
                <c:pt idx="0">
                  <c:v>NAFA</c:v>
                </c:pt>
                <c:pt idx="1">
                  <c:v>Al Meezan</c:v>
                </c:pt>
                <c:pt idx="2">
                  <c:v>MCBAH</c:v>
                </c:pt>
                <c:pt idx="3">
                  <c:v>UBL</c:v>
                </c:pt>
                <c:pt idx="4">
                  <c:v>ABL</c:v>
                </c:pt>
                <c:pt idx="5">
                  <c:v>HBL</c:v>
                </c:pt>
                <c:pt idx="6">
                  <c:v>Alfalah</c:v>
                </c:pt>
                <c:pt idx="7">
                  <c:v>Others</c:v>
                </c:pt>
              </c:strCache>
            </c:strRef>
          </c:cat>
          <c:val>
            <c:numRef>
              <c:f>SMA!$G$11:$G$18</c:f>
              <c:numCache>
                <c:formatCode>0.00%</c:formatCode>
                <c:ptCount val="8"/>
                <c:pt idx="0">
                  <c:v>8.7889492276058426E-2</c:v>
                </c:pt>
                <c:pt idx="1">
                  <c:v>9.0683819265039281E-2</c:v>
                </c:pt>
                <c:pt idx="2">
                  <c:v>0.31064480413349504</c:v>
                </c:pt>
                <c:pt idx="3">
                  <c:v>5.6361048136236623E-2</c:v>
                </c:pt>
                <c:pt idx="4">
                  <c:v>9.9420045341909648E-3</c:v>
                </c:pt>
                <c:pt idx="5">
                  <c:v>9.9420045341909648E-3</c:v>
                </c:pt>
                <c:pt idx="6">
                  <c:v>1.5458955027152424E-2</c:v>
                </c:pt>
                <c:pt idx="7">
                  <c:v>0.41907787209363623</c:v>
                </c:pt>
              </c:numCache>
            </c:numRef>
          </c:val>
          <c:extLst>
            <c:ext xmlns:c16="http://schemas.microsoft.com/office/drawing/2014/chart" uri="{C3380CC4-5D6E-409C-BE32-E72D297353CC}">
              <c16:uniqueId val="{00000010-A1CF-4B01-B1A9-9318763B8CA8}"/>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AUM!$F$18</c:f>
              <c:strCache>
                <c:ptCount val="1"/>
                <c:pt idx="0">
                  <c:v>30-Jun-21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AUM!$B$19:$B$29</c:f>
              <c:strCache>
                <c:ptCount val="11"/>
                <c:pt idx="0">
                  <c:v>NAFA</c:v>
                </c:pt>
                <c:pt idx="1">
                  <c:v>Al Meezan</c:v>
                </c:pt>
                <c:pt idx="2">
                  <c:v>UBL Funds</c:v>
                </c:pt>
                <c:pt idx="3">
                  <c:v>MCBAH</c:v>
                </c:pt>
                <c:pt idx="4">
                  <c:v>NIT</c:v>
                </c:pt>
                <c:pt idx="5">
                  <c:v>ABL Funds</c:v>
                </c:pt>
                <c:pt idx="6">
                  <c:v>HBL Funds</c:v>
                </c:pt>
                <c:pt idx="7">
                  <c:v>Faysal</c:v>
                </c:pt>
                <c:pt idx="8">
                  <c:v>Alfalah GHP</c:v>
                </c:pt>
                <c:pt idx="9">
                  <c:v>Atlas</c:v>
                </c:pt>
                <c:pt idx="10">
                  <c:v>First Habib</c:v>
                </c:pt>
              </c:strCache>
            </c:strRef>
          </c:cat>
          <c:val>
            <c:numRef>
              <c:f>AUM!$F$19:$F$29</c:f>
              <c:numCache>
                <c:formatCode>General</c:formatCode>
                <c:ptCount val="11"/>
                <c:pt idx="0">
                  <c:v>168.07</c:v>
                </c:pt>
                <c:pt idx="1">
                  <c:v>189.03</c:v>
                </c:pt>
                <c:pt idx="2">
                  <c:v>101.92</c:v>
                </c:pt>
                <c:pt idx="3">
                  <c:v>97.68</c:v>
                </c:pt>
                <c:pt idx="4">
                  <c:v>89.94</c:v>
                </c:pt>
                <c:pt idx="5">
                  <c:v>78.56</c:v>
                </c:pt>
                <c:pt idx="6">
                  <c:v>72.42</c:v>
                </c:pt>
                <c:pt idx="7">
                  <c:v>61.97</c:v>
                </c:pt>
                <c:pt idx="8">
                  <c:v>54.96</c:v>
                </c:pt>
                <c:pt idx="9">
                  <c:v>50.25</c:v>
                </c:pt>
                <c:pt idx="10">
                  <c:v>33.07</c:v>
                </c:pt>
              </c:numCache>
            </c:numRef>
          </c:val>
          <c:extLst>
            <c:ext xmlns:c16="http://schemas.microsoft.com/office/drawing/2014/chart" uri="{C3380CC4-5D6E-409C-BE32-E72D297353CC}">
              <c16:uniqueId val="{00000000-56D9-41CE-888C-68A83D0EE4AC}"/>
            </c:ext>
          </c:extLst>
        </c:ser>
        <c:ser>
          <c:idx val="1"/>
          <c:order val="1"/>
          <c:tx>
            <c:strRef>
              <c:f>AUM!$G$18</c:f>
              <c:strCache>
                <c:ptCount val="1"/>
                <c:pt idx="0">
                  <c:v>30-Sep-21</c:v>
                </c:pt>
              </c:strCache>
            </c:strRef>
          </c:tx>
          <c:spPr>
            <a:solidFill>
              <a:srgbClr val="00B05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AUM!$B$19:$B$29</c:f>
              <c:strCache>
                <c:ptCount val="11"/>
                <c:pt idx="0">
                  <c:v>NAFA</c:v>
                </c:pt>
                <c:pt idx="1">
                  <c:v>Al Meezan</c:v>
                </c:pt>
                <c:pt idx="2">
                  <c:v>UBL Funds</c:v>
                </c:pt>
                <c:pt idx="3">
                  <c:v>MCBAH</c:v>
                </c:pt>
                <c:pt idx="4">
                  <c:v>NIT</c:v>
                </c:pt>
                <c:pt idx="5">
                  <c:v>ABL Funds</c:v>
                </c:pt>
                <c:pt idx="6">
                  <c:v>HBL Funds</c:v>
                </c:pt>
                <c:pt idx="7">
                  <c:v>Faysal</c:v>
                </c:pt>
                <c:pt idx="8">
                  <c:v>Alfalah GHP</c:v>
                </c:pt>
                <c:pt idx="9">
                  <c:v>Atlas</c:v>
                </c:pt>
                <c:pt idx="10">
                  <c:v>First Habib</c:v>
                </c:pt>
              </c:strCache>
            </c:strRef>
          </c:cat>
          <c:val>
            <c:numRef>
              <c:f>AUM!$G$19:$G$29</c:f>
              <c:numCache>
                <c:formatCode>General</c:formatCode>
                <c:ptCount val="11"/>
                <c:pt idx="0">
                  <c:v>174.54</c:v>
                </c:pt>
                <c:pt idx="1">
                  <c:v>165.27</c:v>
                </c:pt>
                <c:pt idx="2">
                  <c:v>107.29</c:v>
                </c:pt>
                <c:pt idx="3">
                  <c:v>103.68</c:v>
                </c:pt>
                <c:pt idx="4">
                  <c:v>85.56</c:v>
                </c:pt>
                <c:pt idx="5">
                  <c:v>85.15</c:v>
                </c:pt>
                <c:pt idx="6">
                  <c:v>83.47</c:v>
                </c:pt>
                <c:pt idx="7">
                  <c:v>66.81</c:v>
                </c:pt>
                <c:pt idx="8">
                  <c:v>57.93</c:v>
                </c:pt>
                <c:pt idx="9">
                  <c:v>51.43</c:v>
                </c:pt>
                <c:pt idx="10">
                  <c:v>30.08</c:v>
                </c:pt>
              </c:numCache>
            </c:numRef>
          </c:val>
          <c:extLst>
            <c:ext xmlns:c16="http://schemas.microsoft.com/office/drawing/2014/chart" uri="{C3380CC4-5D6E-409C-BE32-E72D297353CC}">
              <c16:uniqueId val="{00000001-56D9-41CE-888C-68A83D0EE4AC}"/>
            </c:ext>
          </c:extLst>
        </c:ser>
        <c:dLbls>
          <c:showLegendKey val="0"/>
          <c:showVal val="0"/>
          <c:showCatName val="0"/>
          <c:showSerName val="0"/>
          <c:showPercent val="0"/>
          <c:showBubbleSize val="0"/>
        </c:dLbls>
        <c:gapWidth val="100"/>
        <c:overlap val="-24"/>
        <c:axId val="1018062360"/>
        <c:axId val="1018078824"/>
      </c:barChart>
      <c:catAx>
        <c:axId val="1018062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078824"/>
        <c:crosses val="autoZero"/>
        <c:auto val="1"/>
        <c:lblAlgn val="ctr"/>
        <c:lblOffset val="100"/>
        <c:noMultiLvlLbl val="0"/>
      </c:catAx>
      <c:valAx>
        <c:axId val="10180788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18062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'Islamic AUM'!$D$3</c:f>
              <c:strCache>
                <c:ptCount val="1"/>
                <c:pt idx="0">
                  <c:v>30-Jun-21</c:v>
                </c:pt>
              </c:strCache>
            </c:strRef>
          </c:tx>
          <c:spPr>
            <a:solidFill>
              <a:srgbClr val="00B0F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'Islamic AUM'!$B$4:$B$15</c:f>
              <c:strCache>
                <c:ptCount val="12"/>
                <c:pt idx="0">
                  <c:v>Al Meezan</c:v>
                </c:pt>
                <c:pt idx="1">
                  <c:v>NAFA</c:v>
                </c:pt>
                <c:pt idx="2">
                  <c:v>UBL Al Ameen</c:v>
                </c:pt>
                <c:pt idx="3">
                  <c:v>Faysal</c:v>
                </c:pt>
                <c:pt idx="4">
                  <c:v>MCBAH Alhamra</c:v>
                </c:pt>
                <c:pt idx="5">
                  <c:v>ABL</c:v>
                </c:pt>
                <c:pt idx="6">
                  <c:v>Alfalah</c:v>
                </c:pt>
                <c:pt idx="7">
                  <c:v>HBL</c:v>
                </c:pt>
                <c:pt idx="8">
                  <c:v>First Habib</c:v>
                </c:pt>
                <c:pt idx="9">
                  <c:v>Atlas</c:v>
                </c:pt>
                <c:pt idx="10">
                  <c:v>NIT</c:v>
                </c:pt>
                <c:pt idx="11">
                  <c:v>JS Islamic</c:v>
                </c:pt>
              </c:strCache>
            </c:strRef>
          </c:cat>
          <c:val>
            <c:numRef>
              <c:f>'Islamic AUM'!$D$4:$D$15</c:f>
              <c:numCache>
                <c:formatCode>0.00</c:formatCode>
                <c:ptCount val="12"/>
                <c:pt idx="0">
                  <c:v>189.03</c:v>
                </c:pt>
                <c:pt idx="1">
                  <c:v>61.87</c:v>
                </c:pt>
                <c:pt idx="2">
                  <c:v>41.34</c:v>
                </c:pt>
                <c:pt idx="3">
                  <c:v>38.08</c:v>
                </c:pt>
                <c:pt idx="4">
                  <c:v>30.32</c:v>
                </c:pt>
                <c:pt idx="5">
                  <c:v>19.53</c:v>
                </c:pt>
                <c:pt idx="6">
                  <c:v>16.440000000000001</c:v>
                </c:pt>
                <c:pt idx="7">
                  <c:v>12.26</c:v>
                </c:pt>
                <c:pt idx="8">
                  <c:v>14.42</c:v>
                </c:pt>
                <c:pt idx="9">
                  <c:v>7.34</c:v>
                </c:pt>
                <c:pt idx="10">
                  <c:v>4.59</c:v>
                </c:pt>
                <c:pt idx="11">
                  <c:v>6.13</c:v>
                </c:pt>
              </c:numCache>
            </c:numRef>
          </c:val>
          <c:extLst>
            <c:ext xmlns:c16="http://schemas.microsoft.com/office/drawing/2014/chart" uri="{C3380CC4-5D6E-409C-BE32-E72D297353CC}">
              <c16:uniqueId val="{00000000-D79E-465D-AFAE-CBE83B8EC957}"/>
            </c:ext>
          </c:extLst>
        </c:ser>
        <c:ser>
          <c:idx val="1"/>
          <c:order val="1"/>
          <c:tx>
            <c:strRef>
              <c:f>'Islamic AUM'!$E$3</c:f>
              <c:strCache>
                <c:ptCount val="1"/>
                <c:pt idx="0">
                  <c:v>30-Sep-21</c:v>
                </c:pt>
              </c:strCache>
            </c:strRef>
          </c:tx>
          <c:spPr>
            <a:solidFill>
              <a:srgbClr val="00B05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'Islamic AUM'!$B$4:$B$15</c:f>
              <c:strCache>
                <c:ptCount val="12"/>
                <c:pt idx="0">
                  <c:v>Al Meezan</c:v>
                </c:pt>
                <c:pt idx="1">
                  <c:v>NAFA</c:v>
                </c:pt>
                <c:pt idx="2">
                  <c:v>UBL Al Ameen</c:v>
                </c:pt>
                <c:pt idx="3">
                  <c:v>Faysal</c:v>
                </c:pt>
                <c:pt idx="4">
                  <c:v>MCBAH Alhamra</c:v>
                </c:pt>
                <c:pt idx="5">
                  <c:v>ABL</c:v>
                </c:pt>
                <c:pt idx="6">
                  <c:v>Alfalah</c:v>
                </c:pt>
                <c:pt idx="7">
                  <c:v>HBL</c:v>
                </c:pt>
                <c:pt idx="8">
                  <c:v>First Habib</c:v>
                </c:pt>
                <c:pt idx="9">
                  <c:v>Atlas</c:v>
                </c:pt>
                <c:pt idx="10">
                  <c:v>NIT</c:v>
                </c:pt>
                <c:pt idx="11">
                  <c:v>JS Islamic</c:v>
                </c:pt>
              </c:strCache>
            </c:strRef>
          </c:cat>
          <c:val>
            <c:numRef>
              <c:f>'Islamic AUM'!$E$4:$E$15</c:f>
              <c:numCache>
                <c:formatCode>General</c:formatCode>
                <c:ptCount val="12"/>
                <c:pt idx="0">
                  <c:v>165.27</c:v>
                </c:pt>
                <c:pt idx="1">
                  <c:v>58.91</c:v>
                </c:pt>
                <c:pt idx="2">
                  <c:v>45.67</c:v>
                </c:pt>
                <c:pt idx="3">
                  <c:v>41.45</c:v>
                </c:pt>
                <c:pt idx="4">
                  <c:v>30.07</c:v>
                </c:pt>
                <c:pt idx="5">
                  <c:v>23.45</c:v>
                </c:pt>
                <c:pt idx="6">
                  <c:v>16.02</c:v>
                </c:pt>
                <c:pt idx="7">
                  <c:v>13.49</c:v>
                </c:pt>
                <c:pt idx="8">
                  <c:v>12.03</c:v>
                </c:pt>
                <c:pt idx="9">
                  <c:v>8.26</c:v>
                </c:pt>
                <c:pt idx="10">
                  <c:v>5.74</c:v>
                </c:pt>
                <c:pt idx="11">
                  <c:v>4.4800000000000004</c:v>
                </c:pt>
              </c:numCache>
            </c:numRef>
          </c:val>
          <c:extLst>
            <c:ext xmlns:c16="http://schemas.microsoft.com/office/drawing/2014/chart" uri="{C3380CC4-5D6E-409C-BE32-E72D297353CC}">
              <c16:uniqueId val="{00000001-D79E-465D-AFAE-CBE83B8EC957}"/>
            </c:ext>
          </c:extLst>
        </c:ser>
        <c:dLbls>
          <c:showLegendKey val="0"/>
          <c:showVal val="0"/>
          <c:showCatName val="0"/>
          <c:showSerName val="0"/>
          <c:showPercent val="0"/>
          <c:showBubbleSize val="0"/>
        </c:dLbls>
        <c:gapWidth val="100"/>
        <c:overlap val="-24"/>
        <c:axId val="1018079608"/>
        <c:axId val="1018078040"/>
      </c:barChart>
      <c:catAx>
        <c:axId val="1018079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8078040"/>
        <c:crosses val="autoZero"/>
        <c:auto val="1"/>
        <c:lblAlgn val="ctr"/>
        <c:lblOffset val="100"/>
        <c:noMultiLvlLbl val="0"/>
      </c:catAx>
      <c:valAx>
        <c:axId val="101807804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018079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Sheet2!$M$6</c:f>
              <c:strCache>
                <c:ptCount val="1"/>
                <c:pt idx="0">
                  <c:v>ISLAMIC</c:v>
                </c:pt>
              </c:strCache>
            </c:strRef>
          </c:tx>
          <c:spPr>
            <a:solidFill>
              <a:srgbClr val="00B050"/>
            </a:solidFill>
            <a:ln>
              <a:noFill/>
            </a:ln>
            <a:effectLst/>
            <a:sp3d/>
          </c:spPr>
          <c:invertIfNegative val="0"/>
          <c:dLbls>
            <c:dLbl>
              <c:idx val="0"/>
              <c:layout>
                <c:manualLayout>
                  <c:x val="5.3763440860215058E-3"/>
                  <c:y val="0.226851851851851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00-416A-B28F-FE8C51C59871}"/>
                </c:ext>
              </c:extLst>
            </c:dLbl>
            <c:dLbl>
              <c:idx val="1"/>
              <c:layout>
                <c:manualLayout>
                  <c:x val="-1.0752688172043405E-3"/>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00-416A-B28F-FE8C51C59871}"/>
                </c:ext>
              </c:extLst>
            </c:dLbl>
            <c:dLbl>
              <c:idx val="2"/>
              <c:layout>
                <c:manualLayout>
                  <c:x val="2.1505376344086021E-3"/>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00-416A-B28F-FE8C51C59871}"/>
                </c:ext>
              </c:extLst>
            </c:dLbl>
            <c:dLbl>
              <c:idx val="3"/>
              <c:layout>
                <c:manualLayout>
                  <c:x val="9.6774193548385522E-3"/>
                  <c:y val="0.171296296296296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00-416A-B28F-FE8C51C598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Sheet2!$N$5:$Q$5</c:f>
              <c:strCache>
                <c:ptCount val="4"/>
                <c:pt idx="0">
                  <c:v>% Growth in FY 19</c:v>
                </c:pt>
                <c:pt idx="1">
                  <c:v>%Growth in FY20</c:v>
                </c:pt>
                <c:pt idx="2">
                  <c:v> % Growth in 12M FY21</c:v>
                </c:pt>
                <c:pt idx="3">
                  <c:v>% Growth in 1QFY22</c:v>
                </c:pt>
              </c:strCache>
            </c:strRef>
          </c:cat>
          <c:val>
            <c:numRef>
              <c:f>Sheet2!$N$6:$Q$6</c:f>
              <c:numCache>
                <c:formatCode>0.00%</c:formatCode>
                <c:ptCount val="4"/>
                <c:pt idx="0">
                  <c:v>-0.1362492460080939</c:v>
                </c:pt>
                <c:pt idx="1">
                  <c:v>0.38391202132740943</c:v>
                </c:pt>
                <c:pt idx="2" formatCode="0%">
                  <c:v>1.2709458078436864</c:v>
                </c:pt>
                <c:pt idx="3">
                  <c:v>-8.6999999999999994E-3</c:v>
                </c:pt>
              </c:numCache>
            </c:numRef>
          </c:val>
          <c:extLst>
            <c:ext xmlns:c16="http://schemas.microsoft.com/office/drawing/2014/chart" uri="{C3380CC4-5D6E-409C-BE32-E72D297353CC}">
              <c16:uniqueId val="{00000004-AE00-416A-B28F-FE8C51C59871}"/>
            </c:ext>
          </c:extLst>
        </c:ser>
        <c:ser>
          <c:idx val="1"/>
          <c:order val="1"/>
          <c:tx>
            <c:strRef>
              <c:f>Sheet2!$M$7</c:f>
              <c:strCache>
                <c:ptCount val="1"/>
                <c:pt idx="0">
                  <c:v>CONVENTIONAL</c:v>
                </c:pt>
              </c:strCache>
            </c:strRef>
          </c:tx>
          <c:spPr>
            <a:solidFill>
              <a:srgbClr val="00B0F0"/>
            </a:solidFill>
            <a:ln>
              <a:noFill/>
            </a:ln>
            <a:effectLst/>
            <a:sp3d/>
          </c:spPr>
          <c:invertIfNegative val="0"/>
          <c:dLbls>
            <c:dLbl>
              <c:idx val="0"/>
              <c:layout>
                <c:manualLayout>
                  <c:x val="1.0752688172042972E-2"/>
                  <c:y val="0.171296296296296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00-416A-B28F-FE8C51C59871}"/>
                </c:ext>
              </c:extLst>
            </c:dLbl>
            <c:dLbl>
              <c:idx val="1"/>
              <c:layout>
                <c:manualLayout>
                  <c:x val="1.1827956989247311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00-416A-B28F-FE8C51C59871}"/>
                </c:ext>
              </c:extLst>
            </c:dLbl>
            <c:dLbl>
              <c:idx val="2"/>
              <c:layout>
                <c:manualLayout>
                  <c:x val="1.2903225806451613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00-416A-B28F-FE8C51C59871}"/>
                </c:ext>
              </c:extLst>
            </c:dLbl>
            <c:dLbl>
              <c:idx val="3"/>
              <c:layout>
                <c:manualLayout>
                  <c:x val="1.7204301075268817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00-416A-B28F-FE8C51C598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Sheet2!$N$5:$Q$5</c:f>
              <c:strCache>
                <c:ptCount val="4"/>
                <c:pt idx="0">
                  <c:v>% Growth in FY 19</c:v>
                </c:pt>
                <c:pt idx="1">
                  <c:v>%Growth in FY20</c:v>
                </c:pt>
                <c:pt idx="2">
                  <c:v> % Growth in 12M FY21</c:v>
                </c:pt>
                <c:pt idx="3">
                  <c:v>% Growth in 1QFY22</c:v>
                </c:pt>
              </c:strCache>
            </c:strRef>
          </c:cat>
          <c:val>
            <c:numRef>
              <c:f>Sheet2!$N$7:$Q$7</c:f>
              <c:numCache>
                <c:formatCode>0.00%</c:formatCode>
                <c:ptCount val="4"/>
                <c:pt idx="0">
                  <c:v>-6.842323368214201E-2</c:v>
                </c:pt>
                <c:pt idx="1">
                  <c:v>0.52472305881538406</c:v>
                </c:pt>
                <c:pt idx="2" formatCode="0%">
                  <c:v>0.27439752932675732</c:v>
                </c:pt>
                <c:pt idx="3">
                  <c:v>9.1300000000000006E-2</c:v>
                </c:pt>
              </c:numCache>
            </c:numRef>
          </c:val>
          <c:extLst>
            <c:ext xmlns:c16="http://schemas.microsoft.com/office/drawing/2014/chart" uri="{C3380CC4-5D6E-409C-BE32-E72D297353CC}">
              <c16:uniqueId val="{00000009-AE00-416A-B28F-FE8C51C59871}"/>
            </c:ext>
          </c:extLst>
        </c:ser>
        <c:ser>
          <c:idx val="2"/>
          <c:order val="2"/>
          <c:tx>
            <c:strRef>
              <c:f>Sheet2!$M$8</c:f>
              <c:strCache>
                <c:ptCount val="1"/>
                <c:pt idx="0">
                  <c:v>TOTAL</c:v>
                </c:pt>
              </c:strCache>
            </c:strRef>
          </c:tx>
          <c:spPr>
            <a:solidFill>
              <a:schemeClr val="accent2">
                <a:lumMod val="60000"/>
                <a:lumOff val="40000"/>
              </a:schemeClr>
            </a:solidFill>
            <a:ln>
              <a:noFill/>
            </a:ln>
            <a:effectLst/>
            <a:sp3d/>
          </c:spPr>
          <c:invertIfNegative val="0"/>
          <c:dLbls>
            <c:dLbl>
              <c:idx val="0"/>
              <c:layout>
                <c:manualLayout>
                  <c:x val="1.8279569892473081E-2"/>
                  <c:y val="0.18055555555555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E00-416A-B28F-FE8C51C59871}"/>
                </c:ext>
              </c:extLst>
            </c:dLbl>
            <c:dLbl>
              <c:idx val="1"/>
              <c:layout>
                <c:manualLayout>
                  <c:x val="1.935483870967734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E00-416A-B28F-FE8C51C59871}"/>
                </c:ext>
              </c:extLst>
            </c:dLbl>
            <c:dLbl>
              <c:idx val="2"/>
              <c:layout>
                <c:manualLayout>
                  <c:x val="1.3978494623655992E-2"/>
                  <c:y val="-5.5555555555555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E00-416A-B28F-FE8C51C59871}"/>
                </c:ext>
              </c:extLst>
            </c:dLbl>
            <c:dLbl>
              <c:idx val="3"/>
              <c:layout>
                <c:manualLayout>
                  <c:x val="1.8279569892473119E-2"/>
                  <c:y val="-8.3333333333333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E00-416A-B28F-FE8C51C598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Sheet2!$N$5:$Q$5</c:f>
              <c:strCache>
                <c:ptCount val="4"/>
                <c:pt idx="0">
                  <c:v>% Growth in FY 19</c:v>
                </c:pt>
                <c:pt idx="1">
                  <c:v>%Growth in FY20</c:v>
                </c:pt>
                <c:pt idx="2">
                  <c:v> % Growth in 12M FY21</c:v>
                </c:pt>
                <c:pt idx="3">
                  <c:v>% Growth in 1QFY22</c:v>
                </c:pt>
              </c:strCache>
            </c:strRef>
          </c:cat>
          <c:val>
            <c:numRef>
              <c:f>Sheet2!$N$8:$Q$8</c:f>
              <c:numCache>
                <c:formatCode>0.00%</c:formatCode>
                <c:ptCount val="4"/>
                <c:pt idx="0">
                  <c:v>-8.4086952136559895E-2</c:v>
                </c:pt>
                <c:pt idx="1">
                  <c:v>0.49405618714576693</c:v>
                </c:pt>
                <c:pt idx="2" formatCode="0%">
                  <c:v>0.47543299128202626</c:v>
                </c:pt>
                <c:pt idx="3">
                  <c:v>6.0299999999999999E-2</c:v>
                </c:pt>
              </c:numCache>
            </c:numRef>
          </c:val>
          <c:extLst>
            <c:ext xmlns:c16="http://schemas.microsoft.com/office/drawing/2014/chart" uri="{C3380CC4-5D6E-409C-BE32-E72D297353CC}">
              <c16:uniqueId val="{0000000E-AE00-416A-B28F-FE8C51C59871}"/>
            </c:ext>
          </c:extLst>
        </c:ser>
        <c:dLbls>
          <c:showLegendKey val="0"/>
          <c:showVal val="0"/>
          <c:showCatName val="0"/>
          <c:showSerName val="0"/>
          <c:showPercent val="0"/>
          <c:showBubbleSize val="0"/>
        </c:dLbls>
        <c:gapWidth val="150"/>
        <c:shape val="box"/>
        <c:axId val="1018076080"/>
        <c:axId val="1018075296"/>
        <c:axId val="0"/>
      </c:bar3DChart>
      <c:catAx>
        <c:axId val="1018076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018075296"/>
        <c:crosses val="autoZero"/>
        <c:auto val="1"/>
        <c:lblAlgn val="ctr"/>
        <c:lblOffset val="100"/>
        <c:noMultiLvlLbl val="0"/>
      </c:catAx>
      <c:valAx>
        <c:axId val="1018075296"/>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018076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AUM!$L$18</c:f>
              <c:strCache>
                <c:ptCount val="1"/>
                <c:pt idx="0">
                  <c:v>Market Share 1QFY22</c:v>
                </c:pt>
              </c:strCache>
            </c:strRef>
          </c:tx>
          <c:spPr>
            <a:scene3d>
              <a:camera prst="orthographicFront"/>
              <a:lightRig rig="threePt" dir="t"/>
            </a:scene3d>
            <a:sp3d>
              <a:bevelT w="165100" prst="coolSlant"/>
              <a:contourClr>
                <a:srgbClr val="000000"/>
              </a:contourClr>
            </a:sp3d>
          </c:spPr>
          <c:dPt>
            <c:idx val="0"/>
            <c:bubble3D val="0"/>
            <c:spPr>
              <a:solidFill>
                <a:schemeClr val="accent1"/>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01-5731-4DFC-9398-D0C69A076325}"/>
              </c:ext>
            </c:extLst>
          </c:dPt>
          <c:dPt>
            <c:idx val="1"/>
            <c:bubble3D val="0"/>
            <c:spPr>
              <a:solidFill>
                <a:schemeClr val="accent3"/>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03-5731-4DFC-9398-D0C69A076325}"/>
              </c:ext>
            </c:extLst>
          </c:dPt>
          <c:dPt>
            <c:idx val="2"/>
            <c:bubble3D val="0"/>
            <c:spPr>
              <a:solidFill>
                <a:schemeClr val="accent5"/>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05-5731-4DFC-9398-D0C69A076325}"/>
              </c:ext>
            </c:extLst>
          </c:dPt>
          <c:dPt>
            <c:idx val="3"/>
            <c:bubble3D val="0"/>
            <c:spPr>
              <a:solidFill>
                <a:schemeClr val="accent1">
                  <a:lumMod val="60000"/>
                </a:schemeClr>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07-5731-4DFC-9398-D0C69A076325}"/>
              </c:ext>
            </c:extLst>
          </c:dPt>
          <c:dPt>
            <c:idx val="4"/>
            <c:bubble3D val="0"/>
            <c:spPr>
              <a:solidFill>
                <a:schemeClr val="accent3">
                  <a:lumMod val="60000"/>
                </a:schemeClr>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09-5731-4DFC-9398-D0C69A076325}"/>
              </c:ext>
            </c:extLst>
          </c:dPt>
          <c:dPt>
            <c:idx val="5"/>
            <c:bubble3D val="0"/>
            <c:spPr>
              <a:solidFill>
                <a:schemeClr val="accent5">
                  <a:lumMod val="60000"/>
                </a:schemeClr>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0B-5731-4DFC-9398-D0C69A076325}"/>
              </c:ext>
            </c:extLst>
          </c:dPt>
          <c:dPt>
            <c:idx val="6"/>
            <c:bubble3D val="0"/>
            <c:spPr>
              <a:solidFill>
                <a:schemeClr val="accent1">
                  <a:lumMod val="80000"/>
                  <a:lumOff val="20000"/>
                </a:schemeClr>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0D-5731-4DFC-9398-D0C69A076325}"/>
              </c:ext>
            </c:extLst>
          </c:dPt>
          <c:dPt>
            <c:idx val="7"/>
            <c:bubble3D val="0"/>
            <c:spPr>
              <a:solidFill>
                <a:schemeClr val="accent3">
                  <a:lumMod val="80000"/>
                  <a:lumOff val="20000"/>
                </a:schemeClr>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0F-5731-4DFC-9398-D0C69A076325}"/>
              </c:ext>
            </c:extLst>
          </c:dPt>
          <c:dPt>
            <c:idx val="8"/>
            <c:bubble3D val="0"/>
            <c:spPr>
              <a:solidFill>
                <a:schemeClr val="accent5">
                  <a:lumMod val="80000"/>
                  <a:lumOff val="20000"/>
                </a:schemeClr>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11-5731-4DFC-9398-D0C69A076325}"/>
              </c:ext>
            </c:extLst>
          </c:dPt>
          <c:dPt>
            <c:idx val="9"/>
            <c:bubble3D val="0"/>
            <c:spPr>
              <a:solidFill>
                <a:schemeClr val="accent1">
                  <a:lumMod val="80000"/>
                </a:schemeClr>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13-5731-4DFC-9398-D0C69A076325}"/>
              </c:ext>
            </c:extLst>
          </c:dPt>
          <c:dPt>
            <c:idx val="10"/>
            <c:bubble3D val="0"/>
            <c:spPr>
              <a:solidFill>
                <a:schemeClr val="accent3">
                  <a:lumMod val="80000"/>
                </a:schemeClr>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15-5731-4DFC-9398-D0C69A076325}"/>
              </c:ext>
            </c:extLst>
          </c:dPt>
          <c:dPt>
            <c:idx val="11"/>
            <c:bubble3D val="0"/>
            <c:spPr>
              <a:solidFill>
                <a:schemeClr val="accent5">
                  <a:lumMod val="80000"/>
                </a:schemeClr>
              </a:solidFill>
              <a:ln w="25400">
                <a:solidFill>
                  <a:schemeClr val="lt1"/>
                </a:solidFill>
              </a:ln>
              <a:effectLst/>
              <a:scene3d>
                <a:camera prst="orthographicFront"/>
                <a:lightRig rig="threePt" dir="t"/>
              </a:scene3d>
              <a:sp3d contourW="25400">
                <a:bevelT w="165100" prst="coolSlant"/>
                <a:contourClr>
                  <a:schemeClr val="lt1"/>
                </a:contourClr>
              </a:sp3d>
            </c:spPr>
            <c:extLst>
              <c:ext xmlns:c16="http://schemas.microsoft.com/office/drawing/2014/chart" uri="{C3380CC4-5D6E-409C-BE32-E72D297353CC}">
                <c16:uniqueId val="{00000017-5731-4DFC-9398-D0C69A076325}"/>
              </c:ext>
            </c:extLst>
          </c:dPt>
          <c:dLbls>
            <c:dLbl>
              <c:idx val="0"/>
              <c:layout>
                <c:manualLayout>
                  <c:x val="5.192197566213314E-3"/>
                  <c:y val="-1.498828271466066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31-4DFC-9398-D0C69A076325}"/>
                </c:ext>
              </c:extLst>
            </c:dLbl>
            <c:dLbl>
              <c:idx val="1"/>
              <c:layout>
                <c:manualLayout>
                  <c:x val="-2.061011691720353E-2"/>
                  <c:y val="-5.327380952380952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31-4DFC-9398-D0C69A076325}"/>
                </c:ext>
              </c:extLst>
            </c:dLbl>
            <c:dLbl>
              <c:idx val="2"/>
              <c:layout>
                <c:manualLayout>
                  <c:x val="-7.5778453829634931E-3"/>
                  <c:y val="6.78126171728533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31-4DFC-9398-D0C69A076325}"/>
                </c:ext>
              </c:extLst>
            </c:dLbl>
            <c:dLbl>
              <c:idx val="3"/>
              <c:layout>
                <c:manualLayout>
                  <c:x val="-5.4140181340968742E-2"/>
                  <c:y val="1.456200787401563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31-4DFC-9398-D0C69A076325}"/>
                </c:ext>
              </c:extLst>
            </c:dLbl>
            <c:dLbl>
              <c:idx val="4"/>
              <c:layout>
                <c:manualLayout>
                  <c:x val="-8.0084108804581253E-3"/>
                  <c:y val="1.312828083989501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31-4DFC-9398-D0C69A076325}"/>
                </c:ext>
              </c:extLst>
            </c:dLbl>
            <c:dLbl>
              <c:idx val="5"/>
              <c:layout>
                <c:manualLayout>
                  <c:x val="-1.7773204485802912E-3"/>
                  <c:y val="1.080825834270716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731-4DFC-9398-D0C69A076325}"/>
                </c:ext>
              </c:extLst>
            </c:dLbl>
            <c:dLbl>
              <c:idx val="6"/>
              <c:layout>
                <c:manualLayout>
                  <c:x val="-4.6500835122882363E-3"/>
                  <c:y val="-0.132231439820022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731-4DFC-9398-D0C69A076325}"/>
                </c:ext>
              </c:extLst>
            </c:dLbl>
            <c:dLbl>
              <c:idx val="7"/>
              <c:layout>
                <c:manualLayout>
                  <c:x val="-3.0216296826533047E-2"/>
                  <c:y val="1.04150262467191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731-4DFC-9398-D0C69A076325}"/>
                </c:ext>
              </c:extLst>
            </c:dLbl>
            <c:dLbl>
              <c:idx val="9"/>
              <c:layout>
                <c:manualLayout>
                  <c:x val="-2.2951204963015986E-2"/>
                  <c:y val="-4.7185508061492317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731-4DFC-9398-D0C69A076325}"/>
                </c:ext>
              </c:extLst>
            </c:dLbl>
            <c:dLbl>
              <c:idx val="11"/>
              <c:layout>
                <c:manualLayout>
                  <c:x val="6.582987353853495E-2"/>
                  <c:y val="-1.496883202099737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731-4DFC-9398-D0C69A07632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AUM!$B$19:$B$30</c:f>
              <c:strCache>
                <c:ptCount val="12"/>
                <c:pt idx="0">
                  <c:v>NAFA</c:v>
                </c:pt>
                <c:pt idx="1">
                  <c:v>Al Meezan</c:v>
                </c:pt>
                <c:pt idx="2">
                  <c:v>UBL Funds</c:v>
                </c:pt>
                <c:pt idx="3">
                  <c:v>MCBAH</c:v>
                </c:pt>
                <c:pt idx="4">
                  <c:v>NIT</c:v>
                </c:pt>
                <c:pt idx="5">
                  <c:v>ABL Funds</c:v>
                </c:pt>
                <c:pt idx="6">
                  <c:v>HBL Funds</c:v>
                </c:pt>
                <c:pt idx="7">
                  <c:v>Faysal</c:v>
                </c:pt>
                <c:pt idx="8">
                  <c:v>Alfalah GHP</c:v>
                </c:pt>
                <c:pt idx="9">
                  <c:v>Atlas</c:v>
                </c:pt>
                <c:pt idx="10">
                  <c:v>First Habib</c:v>
                </c:pt>
                <c:pt idx="11">
                  <c:v>Others</c:v>
                </c:pt>
              </c:strCache>
            </c:strRef>
          </c:cat>
          <c:val>
            <c:numRef>
              <c:f>AUM!$L$19:$L$30</c:f>
              <c:numCache>
                <c:formatCode>0.00%</c:formatCode>
                <c:ptCount val="12"/>
                <c:pt idx="0">
                  <c:v>0.16304378286984708</c:v>
                </c:pt>
                <c:pt idx="1">
                  <c:v>0.15438435885699342</c:v>
                </c:pt>
                <c:pt idx="2">
                  <c:v>0.10022325807325481</c:v>
                </c:pt>
                <c:pt idx="3">
                  <c:v>9.6851033619489782E-2</c:v>
                </c:pt>
                <c:pt idx="4">
                  <c:v>7.9924521956824326E-2</c:v>
                </c:pt>
                <c:pt idx="5">
                  <c:v>7.9541526935759596E-2</c:v>
                </c:pt>
                <c:pt idx="6">
                  <c:v>7.7972181483591932E-2</c:v>
                </c:pt>
                <c:pt idx="7">
                  <c:v>6.2409505749595987E-2</c:v>
                </c:pt>
                <c:pt idx="8">
                  <c:v>5.4114394073852649E-2</c:v>
                </c:pt>
                <c:pt idx="9">
                  <c:v>4.8042521788680161E-2</c:v>
                </c:pt>
                <c:pt idx="10">
                  <c:v>2.8098756667382836E-2</c:v>
                </c:pt>
                <c:pt idx="11">
                  <c:v>5.539415792472753E-2</c:v>
                </c:pt>
              </c:numCache>
            </c:numRef>
          </c:val>
          <c:extLst>
            <c:ext xmlns:c16="http://schemas.microsoft.com/office/drawing/2014/chart" uri="{C3380CC4-5D6E-409C-BE32-E72D297353CC}">
              <c16:uniqueId val="{00000018-5731-4DFC-9398-D0C69A076325}"/>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75308641975315E-2"/>
          <c:y val="0.12946623364125828"/>
          <c:w val="0.80401234567901236"/>
          <c:h val="0.77734095390089764"/>
        </c:manualLayout>
      </c:layout>
      <c:doughnutChart>
        <c:varyColors val="1"/>
        <c:ser>
          <c:idx val="0"/>
          <c:order val="0"/>
          <c:tx>
            <c:strRef>
              <c:f>'Islamic AUM'!$J$3</c:f>
              <c:strCache>
                <c:ptCount val="1"/>
                <c:pt idx="0">
                  <c:v>MS 1QFY22</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C44E-42E5-8EC4-ADF6FB86BCB8}"/>
              </c:ext>
            </c:extLst>
          </c:dPt>
          <c:dPt>
            <c:idx val="1"/>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3-C44E-42E5-8EC4-ADF6FB86BCB8}"/>
              </c:ext>
            </c:extLst>
          </c:dPt>
          <c:dPt>
            <c:idx val="2"/>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5-C44E-42E5-8EC4-ADF6FB86BCB8}"/>
              </c:ext>
            </c:extLst>
          </c:dPt>
          <c:dPt>
            <c:idx val="3"/>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7-C44E-42E5-8EC4-ADF6FB86BCB8}"/>
              </c:ext>
            </c:extLst>
          </c:dPt>
          <c:dPt>
            <c:idx val="4"/>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9-C44E-42E5-8EC4-ADF6FB86BCB8}"/>
              </c:ext>
            </c:extLst>
          </c:dPt>
          <c:dPt>
            <c:idx val="5"/>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B-C44E-42E5-8EC4-ADF6FB86BCB8}"/>
              </c:ext>
            </c:extLst>
          </c:dPt>
          <c:dPt>
            <c:idx val="6"/>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0D-C44E-42E5-8EC4-ADF6FB86BCB8}"/>
              </c:ext>
            </c:extLst>
          </c:dPt>
          <c:dPt>
            <c:idx val="7"/>
            <c:bubble3D val="0"/>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0F-C44E-42E5-8EC4-ADF6FB86BCB8}"/>
              </c:ext>
            </c:extLst>
          </c:dPt>
          <c:dPt>
            <c:idx val="8"/>
            <c:bubble3D val="0"/>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1-C44E-42E5-8EC4-ADF6FB86BCB8}"/>
              </c:ext>
            </c:extLst>
          </c:dPt>
          <c:dPt>
            <c:idx val="9"/>
            <c:bubble3D val="0"/>
            <c:spPr>
              <a:gradFill rotWithShape="1">
                <a:gsLst>
                  <a:gs pos="0">
                    <a:schemeClr val="accent1">
                      <a:lumMod val="80000"/>
                      <a:satMod val="103000"/>
                      <a:lumMod val="102000"/>
                      <a:tint val="94000"/>
                    </a:schemeClr>
                  </a:gs>
                  <a:gs pos="50000">
                    <a:schemeClr val="accent1">
                      <a:lumMod val="80000"/>
                      <a:satMod val="110000"/>
                      <a:lumMod val="100000"/>
                      <a:shade val="100000"/>
                    </a:schemeClr>
                  </a:gs>
                  <a:gs pos="100000">
                    <a:schemeClr val="accent1">
                      <a:lumMod val="80000"/>
                      <a:lumMod val="99000"/>
                      <a:satMod val="120000"/>
                      <a:shade val="78000"/>
                    </a:schemeClr>
                  </a:gs>
                </a:gsLst>
                <a:lin ang="5400000" scaled="0"/>
              </a:gradFill>
              <a:ln>
                <a:noFill/>
              </a:ln>
              <a:effectLst/>
            </c:spPr>
            <c:extLst>
              <c:ext xmlns:c16="http://schemas.microsoft.com/office/drawing/2014/chart" uri="{C3380CC4-5D6E-409C-BE32-E72D297353CC}">
                <c16:uniqueId val="{00000013-C44E-42E5-8EC4-ADF6FB86BCB8}"/>
              </c:ext>
            </c:extLst>
          </c:dPt>
          <c:dPt>
            <c:idx val="10"/>
            <c:bubble3D val="0"/>
            <c:spPr>
              <a:gradFill rotWithShape="1">
                <a:gsLst>
                  <a:gs pos="0">
                    <a:schemeClr val="accent3">
                      <a:lumMod val="80000"/>
                      <a:satMod val="103000"/>
                      <a:lumMod val="102000"/>
                      <a:tint val="94000"/>
                    </a:schemeClr>
                  </a:gs>
                  <a:gs pos="50000">
                    <a:schemeClr val="accent3">
                      <a:lumMod val="80000"/>
                      <a:satMod val="110000"/>
                      <a:lumMod val="100000"/>
                      <a:shade val="100000"/>
                    </a:schemeClr>
                  </a:gs>
                  <a:gs pos="100000">
                    <a:schemeClr val="accent3">
                      <a:lumMod val="80000"/>
                      <a:lumMod val="99000"/>
                      <a:satMod val="120000"/>
                      <a:shade val="78000"/>
                    </a:schemeClr>
                  </a:gs>
                </a:gsLst>
                <a:lin ang="5400000" scaled="0"/>
              </a:gradFill>
              <a:ln>
                <a:noFill/>
              </a:ln>
              <a:effectLst/>
            </c:spPr>
            <c:extLst>
              <c:ext xmlns:c16="http://schemas.microsoft.com/office/drawing/2014/chart" uri="{C3380CC4-5D6E-409C-BE32-E72D297353CC}">
                <c16:uniqueId val="{00000015-C44E-42E5-8EC4-ADF6FB86BCB8}"/>
              </c:ext>
            </c:extLst>
          </c:dPt>
          <c:dPt>
            <c:idx val="11"/>
            <c:bubble3D val="0"/>
            <c:spPr>
              <a:gradFill rotWithShape="1">
                <a:gsLst>
                  <a:gs pos="0">
                    <a:schemeClr val="accent5">
                      <a:lumMod val="80000"/>
                      <a:satMod val="103000"/>
                      <a:lumMod val="102000"/>
                      <a:tint val="94000"/>
                    </a:schemeClr>
                  </a:gs>
                  <a:gs pos="50000">
                    <a:schemeClr val="accent5">
                      <a:lumMod val="80000"/>
                      <a:satMod val="110000"/>
                      <a:lumMod val="100000"/>
                      <a:shade val="100000"/>
                    </a:schemeClr>
                  </a:gs>
                  <a:gs pos="100000">
                    <a:schemeClr val="accent5">
                      <a:lumMod val="80000"/>
                      <a:lumMod val="99000"/>
                      <a:satMod val="120000"/>
                      <a:shade val="78000"/>
                    </a:schemeClr>
                  </a:gs>
                </a:gsLst>
                <a:lin ang="5400000" scaled="0"/>
              </a:gradFill>
              <a:ln>
                <a:noFill/>
              </a:ln>
              <a:effectLst/>
            </c:spPr>
            <c:extLst>
              <c:ext xmlns:c16="http://schemas.microsoft.com/office/drawing/2014/chart" uri="{C3380CC4-5D6E-409C-BE32-E72D297353CC}">
                <c16:uniqueId val="{00000017-C44E-42E5-8EC4-ADF6FB86BCB8}"/>
              </c:ext>
            </c:extLst>
          </c:dPt>
          <c:dPt>
            <c:idx val="12"/>
            <c:bubble3D val="0"/>
            <c:spPr>
              <a:gradFill rotWithShape="1">
                <a:gsLst>
                  <a:gs pos="0">
                    <a:schemeClr val="accent1">
                      <a:lumMod val="60000"/>
                      <a:lumOff val="40000"/>
                      <a:satMod val="103000"/>
                      <a:lumMod val="102000"/>
                      <a:tint val="94000"/>
                    </a:schemeClr>
                  </a:gs>
                  <a:gs pos="50000">
                    <a:schemeClr val="accent1">
                      <a:lumMod val="60000"/>
                      <a:lumOff val="40000"/>
                      <a:satMod val="110000"/>
                      <a:lumMod val="100000"/>
                      <a:shade val="100000"/>
                    </a:schemeClr>
                  </a:gs>
                  <a:gs pos="100000">
                    <a:schemeClr val="accent1">
                      <a:lumMod val="60000"/>
                      <a:lumOff val="40000"/>
                      <a:lumMod val="99000"/>
                      <a:satMod val="120000"/>
                      <a:shade val="78000"/>
                    </a:schemeClr>
                  </a:gs>
                </a:gsLst>
                <a:lin ang="5400000" scaled="0"/>
              </a:gradFill>
              <a:ln>
                <a:noFill/>
              </a:ln>
              <a:effectLst/>
            </c:spPr>
            <c:extLst>
              <c:ext xmlns:c16="http://schemas.microsoft.com/office/drawing/2014/chart" uri="{C3380CC4-5D6E-409C-BE32-E72D297353CC}">
                <c16:uniqueId val="{00000019-C44E-42E5-8EC4-ADF6FB86BCB8}"/>
              </c:ext>
            </c:extLst>
          </c:dPt>
          <c:dLbls>
            <c:dLbl>
              <c:idx val="0"/>
              <c:layout>
                <c:manualLayout>
                  <c:x val="0.15895061728395049"/>
                  <c:y val="0.1060300003822879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4E-42E5-8EC4-ADF6FB86BCB8}"/>
                </c:ext>
              </c:extLst>
            </c:dLbl>
            <c:dLbl>
              <c:idx val="1"/>
              <c:layout>
                <c:manualLayout>
                  <c:x val="0.11419753086419752"/>
                  <c:y val="7.81273687027385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4E-42E5-8EC4-ADF6FB86BCB8}"/>
                </c:ext>
              </c:extLst>
            </c:dLbl>
            <c:dLbl>
              <c:idx val="2"/>
              <c:layout>
                <c:manualLayout>
                  <c:x val="-1.6975308641975308E-2"/>
                  <c:y val="0.1367228952297924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4E-42E5-8EC4-ADF6FB86BCB8}"/>
                </c:ext>
              </c:extLst>
            </c:dLbl>
            <c:dLbl>
              <c:idx val="3"/>
              <c:layout>
                <c:manualLayout>
                  <c:x val="-7.0987654320987678E-2"/>
                  <c:y val="0.1199813162220628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4E-42E5-8EC4-ADF6FB86BCB8}"/>
                </c:ext>
              </c:extLst>
            </c:dLbl>
            <c:dLbl>
              <c:idx val="4"/>
              <c:layout>
                <c:manualLayout>
                  <c:x val="-0.12345679012345678"/>
                  <c:y val="9.207868454251327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4E-42E5-8EC4-ADF6FB86BCB8}"/>
                </c:ext>
              </c:extLst>
            </c:dLbl>
            <c:dLbl>
              <c:idx val="5"/>
              <c:layout>
                <c:manualLayout>
                  <c:x val="-0.10802469135802469"/>
                  <c:y val="3.62734211834142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44E-42E5-8EC4-ADF6FB86BCB8}"/>
                </c:ext>
              </c:extLst>
            </c:dLbl>
            <c:dLbl>
              <c:idx val="6"/>
              <c:layout>
                <c:manualLayout>
                  <c:x val="-0.11728395061728394"/>
                  <c:y val="1.953184217568463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44E-42E5-8EC4-ADF6FB86BCB8}"/>
                </c:ext>
              </c:extLst>
            </c:dLbl>
            <c:dLbl>
              <c:idx val="7"/>
              <c:layout>
                <c:manualLayout>
                  <c:x val="-9.5679012345679063E-2"/>
                  <c:y val="-1.674157900772968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44E-42E5-8EC4-ADF6FB86BCB8}"/>
                </c:ext>
              </c:extLst>
            </c:dLbl>
            <c:dLbl>
              <c:idx val="8"/>
              <c:layout>
                <c:manualLayout>
                  <c:x val="-0.10956790123456793"/>
                  <c:y val="-5.301500019114403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44E-42E5-8EC4-ADF6FB86BCB8}"/>
                </c:ext>
              </c:extLst>
            </c:dLbl>
            <c:dLbl>
              <c:idx val="9"/>
              <c:layout>
                <c:manualLayout>
                  <c:x val="-7.4074074074074125E-2"/>
                  <c:y val="-0.1032397372143330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44E-42E5-8EC4-ADF6FB86BCB8}"/>
                </c:ext>
              </c:extLst>
            </c:dLbl>
            <c:dLbl>
              <c:idx val="10"/>
              <c:layout>
                <c:manualLayout>
                  <c:x val="7.7160493827159926E-3"/>
                  <c:y val="-0.1116105267181979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44E-42E5-8EC4-ADF6FB86BCB8}"/>
                </c:ext>
              </c:extLst>
            </c:dLbl>
            <c:dLbl>
              <c:idx val="11"/>
              <c:layout>
                <c:manualLayout>
                  <c:x val="9.7222222222222168E-2"/>
                  <c:y val="-0.1255618425579726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44E-42E5-8EC4-ADF6FB86BCB8}"/>
                </c:ext>
              </c:extLst>
            </c:dLbl>
            <c:dLbl>
              <c:idx val="12"/>
              <c:layout>
                <c:manualLayout>
                  <c:x val="0.15895061728395063"/>
                  <c:y val="-5.859552652705392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44E-42E5-8EC4-ADF6FB86BCB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'Islamic AUM'!$B$4:$B$16</c:f>
              <c:strCache>
                <c:ptCount val="13"/>
                <c:pt idx="0">
                  <c:v>Al Meezan</c:v>
                </c:pt>
                <c:pt idx="1">
                  <c:v>NAFA</c:v>
                </c:pt>
                <c:pt idx="2">
                  <c:v>UBL Al Ameen</c:v>
                </c:pt>
                <c:pt idx="3">
                  <c:v>Faysal</c:v>
                </c:pt>
                <c:pt idx="4">
                  <c:v>MCBAH Alhamra</c:v>
                </c:pt>
                <c:pt idx="5">
                  <c:v>ABL</c:v>
                </c:pt>
                <c:pt idx="6">
                  <c:v>Alfalah</c:v>
                </c:pt>
                <c:pt idx="7">
                  <c:v>HBL</c:v>
                </c:pt>
                <c:pt idx="8">
                  <c:v>First Habib</c:v>
                </c:pt>
                <c:pt idx="9">
                  <c:v>Atlas</c:v>
                </c:pt>
                <c:pt idx="10">
                  <c:v>NIT</c:v>
                </c:pt>
                <c:pt idx="11">
                  <c:v>JS Islamic</c:v>
                </c:pt>
                <c:pt idx="12">
                  <c:v>Other</c:v>
                </c:pt>
              </c:strCache>
            </c:strRef>
          </c:cat>
          <c:val>
            <c:numRef>
              <c:f>'Islamic AUM'!$J$4:$J$16</c:f>
              <c:numCache>
                <c:formatCode>0.00%</c:formatCode>
                <c:ptCount val="13"/>
                <c:pt idx="0">
                  <c:v>0.38521781693587864</c:v>
                </c:pt>
                <c:pt idx="1">
                  <c:v>0.13730974523926065</c:v>
                </c:pt>
                <c:pt idx="2">
                  <c:v>0.10644943244062188</c:v>
                </c:pt>
                <c:pt idx="3">
                  <c:v>9.661329044588958E-2</c:v>
                </c:pt>
                <c:pt idx="4">
                  <c:v>7.008833881080577E-2</c:v>
                </c:pt>
                <c:pt idx="5">
                  <c:v>5.4658182411486379E-2</c:v>
                </c:pt>
                <c:pt idx="6">
                  <c:v>3.7340046150618839E-2</c:v>
                </c:pt>
                <c:pt idx="7">
                  <c:v>3.1443022632449948E-2</c:v>
                </c:pt>
                <c:pt idx="8">
                  <c:v>2.8039997202992797E-2</c:v>
                </c:pt>
                <c:pt idx="9">
                  <c:v>1.9252732909120576E-2</c:v>
                </c:pt>
                <c:pt idx="10">
                  <c:v>1.3379017784304129E-2</c:v>
                </c:pt>
                <c:pt idx="11">
                  <c:v>1.0442160221895907E-2</c:v>
                </c:pt>
                <c:pt idx="12">
                  <c:v>9.7662168146749606E-3</c:v>
                </c:pt>
              </c:numCache>
            </c:numRef>
          </c:val>
          <c:extLst>
            <c:ext xmlns:c16="http://schemas.microsoft.com/office/drawing/2014/chart" uri="{C3380CC4-5D6E-409C-BE32-E72D297353CC}">
              <c16:uniqueId val="{0000001A-C44E-42E5-8EC4-ADF6FB86BCB8}"/>
            </c:ext>
          </c:extLst>
        </c:ser>
        <c:dLbls>
          <c:showLegendKey val="0"/>
          <c:showVal val="0"/>
          <c:showCatName val="1"/>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'Islamic AUM'!$C$41</c:f>
              <c:strCache>
                <c:ptCount val="1"/>
                <c:pt idx="0">
                  <c:v>MCBAH Islamic Market Share</c:v>
                </c:pt>
              </c:strCache>
            </c:strRef>
          </c:tx>
          <c:spPr>
            <a:solidFill>
              <a:schemeClr val="accent1"/>
            </a:solidFill>
            <a:ln>
              <a:noFill/>
            </a:ln>
            <a:effectLst/>
            <a:sp3d/>
          </c:spPr>
          <c:invertIfNegative val="0"/>
          <c:dLbls>
            <c:dLbl>
              <c:idx val="0"/>
              <c:layout>
                <c:manualLayout>
                  <c:x val="2.1505376344086023E-2"/>
                  <c:y val="-0.1054421768707483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8F5-4185-9F2F-06F633EB895A}"/>
                </c:ext>
              </c:extLst>
            </c:dLbl>
            <c:dLbl>
              <c:idx val="1"/>
              <c:layout>
                <c:manualLayout>
                  <c:x val="2.8225806451612902E-2"/>
                  <c:y val="-7.82312925170068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8F5-4185-9F2F-06F633EB895A}"/>
                </c:ext>
              </c:extLst>
            </c:dLbl>
            <c:dLbl>
              <c:idx val="2"/>
              <c:layout>
                <c:manualLayout>
                  <c:x val="2.8225806451612902E-2"/>
                  <c:y val="-6.46258503401360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8F5-4185-9F2F-06F633EB89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'Islamic AUM'!$D$38:$F$38</c:f>
              <c:strCache>
                <c:ptCount val="3"/>
                <c:pt idx="0">
                  <c:v>FY 20</c:v>
                </c:pt>
                <c:pt idx="1">
                  <c:v>FY 21</c:v>
                </c:pt>
                <c:pt idx="2">
                  <c:v>1QFY22</c:v>
                </c:pt>
              </c:strCache>
            </c:strRef>
          </c:cat>
          <c:val>
            <c:numRef>
              <c:f>'Islamic AUM'!$D$41:$F$41</c:f>
              <c:numCache>
                <c:formatCode>0.00%</c:formatCode>
                <c:ptCount val="3"/>
                <c:pt idx="0">
                  <c:v>4.07E-2</c:v>
                </c:pt>
                <c:pt idx="1">
                  <c:v>6.8099999999999994E-2</c:v>
                </c:pt>
                <c:pt idx="2">
                  <c:v>7.0086083034864299E-2</c:v>
                </c:pt>
              </c:numCache>
            </c:numRef>
          </c:val>
          <c:extLst>
            <c:ext xmlns:c16="http://schemas.microsoft.com/office/drawing/2014/chart" uri="{C3380CC4-5D6E-409C-BE32-E72D297353CC}">
              <c16:uniqueId val="{00000003-F8F5-4185-9F2F-06F633EB895A}"/>
            </c:ext>
          </c:extLst>
        </c:ser>
        <c:dLbls>
          <c:showLegendKey val="0"/>
          <c:showVal val="0"/>
          <c:showCatName val="0"/>
          <c:showSerName val="0"/>
          <c:showPercent val="0"/>
          <c:showBubbleSize val="0"/>
        </c:dLbls>
        <c:gapWidth val="150"/>
        <c:shape val="box"/>
        <c:axId val="1017959264"/>
        <c:axId val="1017959656"/>
        <c:axId val="0"/>
      </c:bar3DChart>
      <c:catAx>
        <c:axId val="10179592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7959656"/>
        <c:crosses val="autoZero"/>
        <c:auto val="1"/>
        <c:lblAlgn val="ctr"/>
        <c:lblOffset val="100"/>
        <c:noMultiLvlLbl val="0"/>
      </c:catAx>
      <c:valAx>
        <c:axId val="1017959656"/>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01795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4-06T23:00:37.128" idx="8">
    <p:pos x="4140" y="6006"/>
    <p:text>Shall it be clubbed with point no.6 above.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DFC1D-4567-42AF-AB0A-1ABC06F7B381}" type="doc">
      <dgm:prSet loTypeId="urn:microsoft.com/office/officeart/2005/8/layout/bProcess4" loCatId="process" qsTypeId="urn:microsoft.com/office/officeart/2005/8/quickstyle/3d4" qsCatId="3D" csTypeId="urn:microsoft.com/office/officeart/2005/8/colors/accent0_2" csCatId="mainScheme" phldr="1"/>
      <dgm:spPr/>
      <dgm:t>
        <a:bodyPr/>
        <a:lstStyle/>
        <a:p>
          <a:endParaRPr lang="en-US"/>
        </a:p>
      </dgm:t>
    </dgm:pt>
    <dgm:pt modelId="{5D421F3A-6F09-467E-B3B9-0D85DBDA4004}">
      <dgm:prSet phldrT="[Text]" custT="1">
        <dgm:style>
          <a:lnRef idx="2">
            <a:schemeClr val="accent1"/>
          </a:lnRef>
          <a:fillRef idx="1">
            <a:schemeClr val="lt1"/>
          </a:fillRef>
          <a:effectRef idx="0">
            <a:schemeClr val="accent1"/>
          </a:effectRef>
          <a:fontRef idx="minor">
            <a:schemeClr val="dk1"/>
          </a:fontRef>
        </dgm:style>
      </dgm:prSet>
      <dgm:spPr>
        <a:ln/>
      </dgm:spPr>
      <dgm:t>
        <a:bodyPr anchor="ctr"/>
        <a:lstStyle/>
        <a:p>
          <a:pPr algn="ctr"/>
          <a:r>
            <a:rPr lang="en-US" sz="1100" smtClean="0">
              <a:solidFill>
                <a:schemeClr val="tx1"/>
              </a:solidFill>
            </a:rPr>
            <a:t>Coordination with MCB Management on all Levels</a:t>
          </a:r>
          <a:endParaRPr lang="en-US" sz="1100" dirty="0">
            <a:solidFill>
              <a:schemeClr val="tx1"/>
            </a:solidFill>
          </a:endParaRPr>
        </a:p>
      </dgm:t>
    </dgm:pt>
    <dgm:pt modelId="{CE24233C-325A-47DE-9F27-3D2FE7FE9B76}" type="parTrans" cxnId="{6C03677E-2ADE-4A77-B010-164E03AB0F54}">
      <dgm:prSet/>
      <dgm:spPr/>
      <dgm:t>
        <a:bodyPr/>
        <a:lstStyle/>
        <a:p>
          <a:endParaRPr lang="en-US" sz="1100">
            <a:solidFill>
              <a:schemeClr val="tx1"/>
            </a:solidFill>
          </a:endParaRPr>
        </a:p>
      </dgm:t>
    </dgm:pt>
    <dgm:pt modelId="{2FB6D8AB-B5BB-4CB6-AD5B-BB929D59C89E}" type="sibTrans" cxnId="{6C03677E-2ADE-4A77-B010-164E03AB0F54}">
      <dgm:prSet/>
      <dgm:spPr>
        <a:ln>
          <a:solidFill>
            <a:schemeClr val="accent3">
              <a:lumMod val="75000"/>
            </a:schemeClr>
          </a:solidFill>
        </a:ln>
        <a:effectLst>
          <a:outerShdw blurRad="152400" dist="317500" dir="5400000" sx="90000" sy="-19000" rotWithShape="0">
            <a:prstClr val="black">
              <a:alpha val="15000"/>
            </a:prstClr>
          </a:outerShdw>
        </a:effectLst>
        <a:scene3d>
          <a:camera prst="orthographicFront"/>
          <a:lightRig rig="chilly" dir="t"/>
        </a:scene3d>
        <a:sp3d z="-40000" prstMaterial="matte">
          <a:bevelT/>
        </a:sp3d>
      </dgm:spPr>
      <dgm:t>
        <a:bodyPr/>
        <a:lstStyle/>
        <a:p>
          <a:endParaRPr lang="en-US" sz="1100">
            <a:solidFill>
              <a:schemeClr val="tx1"/>
            </a:solidFill>
          </a:endParaRPr>
        </a:p>
      </dgm:t>
    </dgm:pt>
    <dgm:pt modelId="{6B4E6AFF-3CC5-4F2E-ACBC-C49090E6ADFC}">
      <dgm:prSet custT="1">
        <dgm:style>
          <a:lnRef idx="2">
            <a:schemeClr val="accent1"/>
          </a:lnRef>
          <a:fillRef idx="1">
            <a:schemeClr val="lt1"/>
          </a:fillRef>
          <a:effectRef idx="0">
            <a:schemeClr val="accent1"/>
          </a:effectRef>
          <a:fontRef idx="minor">
            <a:schemeClr val="dk1"/>
          </a:fontRef>
        </dgm:style>
      </dgm:prSet>
      <dgm:spPr>
        <a:ln/>
      </dgm:spPr>
      <dgm:t>
        <a:bodyPr anchor="ctr"/>
        <a:lstStyle/>
        <a:p>
          <a:pPr algn="ctr"/>
          <a:r>
            <a:rPr lang="en-US" sz="1100" smtClean="0">
              <a:solidFill>
                <a:schemeClr val="tx1"/>
              </a:solidFill>
            </a:rPr>
            <a:t>Top</a:t>
          </a:r>
          <a:r>
            <a:rPr lang="en-US" sz="1100" baseline="0" smtClean="0">
              <a:solidFill>
                <a:schemeClr val="tx1"/>
              </a:solidFill>
            </a:rPr>
            <a:t> to Bottom Approach for meetings</a:t>
          </a:r>
          <a:endParaRPr lang="en-US" sz="1100" dirty="0" smtClean="0">
            <a:solidFill>
              <a:schemeClr val="tx1"/>
            </a:solidFill>
          </a:endParaRPr>
        </a:p>
      </dgm:t>
    </dgm:pt>
    <dgm:pt modelId="{15D738BC-79B4-4CFF-B615-AB504480A6E1}" type="parTrans" cxnId="{CC9A28A2-F478-48C5-8F0E-B8B4552C5740}">
      <dgm:prSet/>
      <dgm:spPr/>
      <dgm:t>
        <a:bodyPr/>
        <a:lstStyle/>
        <a:p>
          <a:endParaRPr lang="en-US" sz="1100">
            <a:solidFill>
              <a:schemeClr val="tx1"/>
            </a:solidFill>
          </a:endParaRPr>
        </a:p>
      </dgm:t>
    </dgm:pt>
    <dgm:pt modelId="{8ED860EC-8CE0-42B9-9A22-4E7BD3584856}" type="sibTrans" cxnId="{CC9A28A2-F478-48C5-8F0E-B8B4552C5740}">
      <dgm:prSet/>
      <dgm:spPr>
        <a:ln>
          <a:solidFill>
            <a:schemeClr val="accent3">
              <a:lumMod val="75000"/>
            </a:schemeClr>
          </a:solidFill>
        </a:ln>
        <a:scene3d>
          <a:camera prst="orthographicFront"/>
          <a:lightRig rig="chilly" dir="t"/>
        </a:scene3d>
        <a:sp3d z="-40000" prstMaterial="matte">
          <a:bevelT/>
        </a:sp3d>
      </dgm:spPr>
      <dgm:t>
        <a:bodyPr/>
        <a:lstStyle/>
        <a:p>
          <a:endParaRPr lang="en-US" sz="1100">
            <a:solidFill>
              <a:schemeClr val="tx1"/>
            </a:solidFill>
          </a:endParaRPr>
        </a:p>
      </dgm:t>
    </dgm:pt>
    <dgm:pt modelId="{1A2237F0-0287-4A3F-BD30-270881F3D26C}">
      <dgm:prSet custT="1">
        <dgm:style>
          <a:lnRef idx="2">
            <a:schemeClr val="accent1"/>
          </a:lnRef>
          <a:fillRef idx="1">
            <a:schemeClr val="lt1"/>
          </a:fillRef>
          <a:effectRef idx="0">
            <a:schemeClr val="accent1"/>
          </a:effectRef>
          <a:fontRef idx="minor">
            <a:schemeClr val="dk1"/>
          </a:fontRef>
        </dgm:style>
      </dgm:prSet>
      <dgm:spPr>
        <a:ln/>
      </dgm:spPr>
      <dgm:t>
        <a:bodyPr anchor="ctr"/>
        <a:lstStyle/>
        <a:p>
          <a:pPr algn="ctr"/>
          <a:r>
            <a:rPr lang="en-US" sz="1100" dirty="0" smtClean="0">
              <a:solidFill>
                <a:schemeClr val="tx1"/>
              </a:solidFill>
            </a:rPr>
            <a:t>45+ Resources to be stationed at MCB tier one Branches</a:t>
          </a:r>
        </a:p>
      </dgm:t>
    </dgm:pt>
    <dgm:pt modelId="{DCB42B7F-E786-4B6D-9650-9D2324C1F19F}" type="parTrans" cxnId="{6C242B0A-7553-4E21-9069-D1BCAD28039F}">
      <dgm:prSet/>
      <dgm:spPr/>
      <dgm:t>
        <a:bodyPr/>
        <a:lstStyle/>
        <a:p>
          <a:endParaRPr lang="en-US" sz="1100">
            <a:solidFill>
              <a:schemeClr val="tx1"/>
            </a:solidFill>
          </a:endParaRPr>
        </a:p>
      </dgm:t>
    </dgm:pt>
    <dgm:pt modelId="{6E719F2E-FED3-4FE9-B220-1C78E58315A3}" type="sibTrans" cxnId="{6C242B0A-7553-4E21-9069-D1BCAD28039F}">
      <dgm:prSet/>
      <dgm:spPr>
        <a:ln>
          <a:solidFill>
            <a:schemeClr val="accent3">
              <a:lumMod val="75000"/>
            </a:schemeClr>
          </a:solidFill>
        </a:ln>
        <a:scene3d>
          <a:camera prst="orthographicFront"/>
          <a:lightRig rig="chilly" dir="t"/>
        </a:scene3d>
        <a:sp3d z="-40000" prstMaterial="matte">
          <a:bevelT/>
        </a:sp3d>
      </dgm:spPr>
      <dgm:t>
        <a:bodyPr/>
        <a:lstStyle/>
        <a:p>
          <a:endParaRPr lang="en-US" sz="1100">
            <a:solidFill>
              <a:schemeClr val="tx1"/>
            </a:solidFill>
          </a:endParaRPr>
        </a:p>
      </dgm:t>
    </dgm:pt>
    <dgm:pt modelId="{C9A88D8F-7849-49DE-ADDA-EB7DA756E176}">
      <dgm:prSet custT="1">
        <dgm:style>
          <a:lnRef idx="2">
            <a:schemeClr val="accent1"/>
          </a:lnRef>
          <a:fillRef idx="1">
            <a:schemeClr val="lt1"/>
          </a:fillRef>
          <a:effectRef idx="0">
            <a:schemeClr val="accent1"/>
          </a:effectRef>
          <a:fontRef idx="minor">
            <a:schemeClr val="dk1"/>
          </a:fontRef>
        </dgm:style>
      </dgm:prSet>
      <dgm:spPr>
        <a:ln/>
      </dgm:spPr>
      <dgm:t>
        <a:bodyPr anchor="ctr"/>
        <a:lstStyle/>
        <a:p>
          <a:pPr algn="ctr"/>
          <a:r>
            <a:rPr lang="en-US" sz="1100" dirty="0" smtClean="0">
              <a:solidFill>
                <a:schemeClr val="tx1"/>
              </a:solidFill>
            </a:rPr>
            <a:t>Fortnightly sessions, all departments and teams to be looped in</a:t>
          </a:r>
        </a:p>
      </dgm:t>
    </dgm:pt>
    <dgm:pt modelId="{5CB6004C-23B3-4436-B4D9-A4F2E1A4E9B0}" type="parTrans" cxnId="{D89279B5-50EC-463F-ACB3-74AC36BD3E0B}">
      <dgm:prSet/>
      <dgm:spPr/>
      <dgm:t>
        <a:bodyPr/>
        <a:lstStyle/>
        <a:p>
          <a:endParaRPr lang="en-US" sz="1100">
            <a:solidFill>
              <a:schemeClr val="tx1"/>
            </a:solidFill>
          </a:endParaRPr>
        </a:p>
      </dgm:t>
    </dgm:pt>
    <dgm:pt modelId="{AAB4EF49-581A-4188-9037-768C14823AE1}" type="sibTrans" cxnId="{D89279B5-50EC-463F-ACB3-74AC36BD3E0B}">
      <dgm:prSet/>
      <dgm:spPr>
        <a:ln>
          <a:solidFill>
            <a:schemeClr val="accent3">
              <a:lumMod val="75000"/>
            </a:schemeClr>
          </a:solidFill>
        </a:ln>
        <a:scene3d>
          <a:camera prst="orthographicFront"/>
          <a:lightRig rig="chilly" dir="t"/>
        </a:scene3d>
        <a:sp3d z="-40000" prstMaterial="matte">
          <a:bevelT/>
        </a:sp3d>
      </dgm:spPr>
      <dgm:t>
        <a:bodyPr/>
        <a:lstStyle/>
        <a:p>
          <a:endParaRPr lang="en-US" sz="1100">
            <a:solidFill>
              <a:schemeClr val="tx1"/>
            </a:solidFill>
          </a:endParaRPr>
        </a:p>
      </dgm:t>
    </dgm:pt>
    <dgm:pt modelId="{C8EFCE33-95D6-4867-BD71-0E28A6479982}">
      <dgm:prSet custT="1">
        <dgm:style>
          <a:lnRef idx="2">
            <a:schemeClr val="accent1"/>
          </a:lnRef>
          <a:fillRef idx="1">
            <a:schemeClr val="lt1"/>
          </a:fillRef>
          <a:effectRef idx="0">
            <a:schemeClr val="accent1"/>
          </a:effectRef>
          <a:fontRef idx="minor">
            <a:schemeClr val="dk1"/>
          </a:fontRef>
        </dgm:style>
      </dgm:prSet>
      <dgm:spPr>
        <a:ln/>
      </dgm:spPr>
      <dgm:t>
        <a:bodyPr anchor="ctr"/>
        <a:lstStyle/>
        <a:p>
          <a:pPr algn="ctr"/>
          <a:r>
            <a:rPr lang="en-US" sz="1100" dirty="0" smtClean="0">
              <a:solidFill>
                <a:schemeClr val="tx1"/>
              </a:solidFill>
            </a:rPr>
            <a:t>Promotions and Awards to MCB resources</a:t>
          </a:r>
        </a:p>
      </dgm:t>
    </dgm:pt>
    <dgm:pt modelId="{1C27C0EC-60C7-4428-9DAE-78C16105D544}" type="parTrans" cxnId="{EB53FBCF-8181-43A7-B73F-A1905E6322D5}">
      <dgm:prSet/>
      <dgm:spPr/>
      <dgm:t>
        <a:bodyPr/>
        <a:lstStyle/>
        <a:p>
          <a:endParaRPr lang="en-US" sz="1100">
            <a:solidFill>
              <a:schemeClr val="tx1"/>
            </a:solidFill>
          </a:endParaRPr>
        </a:p>
      </dgm:t>
    </dgm:pt>
    <dgm:pt modelId="{20B41A0C-C442-42E5-A8DE-31EF2AB9A4EA}" type="sibTrans" cxnId="{EB53FBCF-8181-43A7-B73F-A1905E6322D5}">
      <dgm:prSet/>
      <dgm:spPr>
        <a:ln>
          <a:solidFill>
            <a:schemeClr val="accent3">
              <a:lumMod val="75000"/>
            </a:schemeClr>
          </a:solidFill>
        </a:ln>
        <a:scene3d>
          <a:camera prst="orthographicFront"/>
          <a:lightRig rig="chilly" dir="t"/>
        </a:scene3d>
        <a:sp3d z="-40000" prstMaterial="matte">
          <a:bevelT/>
        </a:sp3d>
      </dgm:spPr>
      <dgm:t>
        <a:bodyPr/>
        <a:lstStyle/>
        <a:p>
          <a:endParaRPr lang="en-US" sz="1100">
            <a:solidFill>
              <a:schemeClr val="tx1"/>
            </a:solidFill>
          </a:endParaRPr>
        </a:p>
      </dgm:t>
    </dgm:pt>
    <dgm:pt modelId="{B322AD4A-B441-4E56-9261-7F398D0A3526}">
      <dgm:prSet custT="1">
        <dgm:style>
          <a:lnRef idx="2">
            <a:schemeClr val="accent1"/>
          </a:lnRef>
          <a:fillRef idx="1">
            <a:schemeClr val="lt1"/>
          </a:fillRef>
          <a:effectRef idx="0">
            <a:schemeClr val="accent1"/>
          </a:effectRef>
          <a:fontRef idx="minor">
            <a:schemeClr val="dk1"/>
          </a:fontRef>
        </dgm:style>
      </dgm:prSet>
      <dgm:spPr>
        <a:ln/>
      </dgm:spPr>
      <dgm:t>
        <a:bodyPr anchor="ctr"/>
        <a:lstStyle/>
        <a:p>
          <a:pPr algn="ctr"/>
          <a:r>
            <a:rPr lang="en-US" sz="1100" smtClean="0">
              <a:solidFill>
                <a:schemeClr val="tx1"/>
              </a:solidFill>
            </a:rPr>
            <a:t>Team Building engagement among MCB &amp; MCBAH team.</a:t>
          </a:r>
          <a:endParaRPr lang="en-US" sz="1100" dirty="0">
            <a:solidFill>
              <a:schemeClr val="tx1"/>
            </a:solidFill>
          </a:endParaRPr>
        </a:p>
      </dgm:t>
    </dgm:pt>
    <dgm:pt modelId="{BD87FB74-4A11-43B4-9C00-8ACAC33CDD1B}" type="sibTrans" cxnId="{46635C92-55E7-40AF-A210-4B963F85795D}">
      <dgm:prSet/>
      <dgm:spPr/>
      <dgm:t>
        <a:bodyPr/>
        <a:lstStyle/>
        <a:p>
          <a:endParaRPr lang="en-US" sz="1100">
            <a:solidFill>
              <a:schemeClr val="tx1"/>
            </a:solidFill>
          </a:endParaRPr>
        </a:p>
      </dgm:t>
    </dgm:pt>
    <dgm:pt modelId="{8EE204D5-B50A-43EB-8467-035DBFB56A16}" type="parTrans" cxnId="{46635C92-55E7-40AF-A210-4B963F85795D}">
      <dgm:prSet/>
      <dgm:spPr/>
      <dgm:t>
        <a:bodyPr/>
        <a:lstStyle/>
        <a:p>
          <a:endParaRPr lang="en-US" sz="1100">
            <a:solidFill>
              <a:schemeClr val="tx1"/>
            </a:solidFill>
          </a:endParaRPr>
        </a:p>
      </dgm:t>
    </dgm:pt>
    <dgm:pt modelId="{C024262E-80E6-4CFC-A4E0-1B5B93824CD8}">
      <dgm:prSet custT="1">
        <dgm:style>
          <a:lnRef idx="2">
            <a:schemeClr val="accent1"/>
          </a:lnRef>
          <a:fillRef idx="1">
            <a:schemeClr val="lt1"/>
          </a:fillRef>
          <a:effectRef idx="0">
            <a:schemeClr val="accent1"/>
          </a:effectRef>
          <a:fontRef idx="minor">
            <a:schemeClr val="dk1"/>
          </a:fontRef>
        </dgm:style>
      </dgm:prSet>
      <dgm:spPr>
        <a:ln/>
      </dgm:spPr>
      <dgm:t>
        <a:bodyPr/>
        <a:lstStyle/>
        <a:p>
          <a:pPr algn="ctr"/>
          <a:r>
            <a:rPr lang="en-US" sz="1100" smtClean="0">
              <a:solidFill>
                <a:schemeClr val="tx1"/>
              </a:solidFill>
            </a:rPr>
            <a:t>Systemic Investment Plans induction through Distributor </a:t>
          </a:r>
          <a:endParaRPr lang="en-US" sz="1100" dirty="0" smtClean="0">
            <a:solidFill>
              <a:schemeClr val="tx1"/>
            </a:solidFill>
          </a:endParaRPr>
        </a:p>
      </dgm:t>
    </dgm:pt>
    <dgm:pt modelId="{D2A709FE-A9D1-418B-8D9D-77A023E3D657}" type="parTrans" cxnId="{94E0B824-EAAE-4A64-B9B7-C37D41F0A0FB}">
      <dgm:prSet/>
      <dgm:spPr/>
      <dgm:t>
        <a:bodyPr/>
        <a:lstStyle/>
        <a:p>
          <a:endParaRPr lang="en-US" sz="1100">
            <a:solidFill>
              <a:schemeClr val="tx1"/>
            </a:solidFill>
          </a:endParaRPr>
        </a:p>
      </dgm:t>
    </dgm:pt>
    <dgm:pt modelId="{83A9F997-A947-4885-A8BF-9DB79AF66987}" type="sibTrans" cxnId="{94E0B824-EAAE-4A64-B9B7-C37D41F0A0FB}">
      <dgm:prSet/>
      <dgm:spPr/>
      <dgm:t>
        <a:bodyPr/>
        <a:lstStyle/>
        <a:p>
          <a:endParaRPr lang="en-US" sz="1100">
            <a:solidFill>
              <a:schemeClr val="tx1"/>
            </a:solidFill>
          </a:endParaRPr>
        </a:p>
      </dgm:t>
    </dgm:pt>
    <dgm:pt modelId="{2C9BCEA0-ED43-42EB-96D7-204CCE02764A}">
      <dgm:prSet custT="1">
        <dgm:style>
          <a:lnRef idx="2">
            <a:schemeClr val="accent1"/>
          </a:lnRef>
          <a:fillRef idx="1">
            <a:schemeClr val="lt1"/>
          </a:fillRef>
          <a:effectRef idx="0">
            <a:schemeClr val="accent1"/>
          </a:effectRef>
          <a:fontRef idx="minor">
            <a:schemeClr val="dk1"/>
          </a:fontRef>
        </dgm:style>
      </dgm:prSet>
      <dgm:spPr>
        <a:ln/>
      </dgm:spPr>
      <dgm:t>
        <a:bodyPr anchor="ctr"/>
        <a:lstStyle/>
        <a:p>
          <a:pPr algn="ctr"/>
          <a:r>
            <a:rPr lang="en-US" sz="1100" smtClean="0">
              <a:solidFill>
                <a:schemeClr val="tx1"/>
              </a:solidFill>
            </a:rPr>
            <a:t>Administrative control of MCB Wealth team </a:t>
          </a:r>
          <a:endParaRPr lang="en-US" sz="1100" dirty="0" smtClean="0">
            <a:solidFill>
              <a:schemeClr val="tx1"/>
            </a:solidFill>
          </a:endParaRPr>
        </a:p>
      </dgm:t>
    </dgm:pt>
    <dgm:pt modelId="{5A8A0FE8-448B-4558-A8C9-E15F776A1F2B}" type="parTrans" cxnId="{BE1A77BD-44A2-42C1-B43E-445AD1D1064A}">
      <dgm:prSet/>
      <dgm:spPr/>
      <dgm:t>
        <a:bodyPr/>
        <a:lstStyle/>
        <a:p>
          <a:endParaRPr lang="en-US" sz="1100">
            <a:solidFill>
              <a:schemeClr val="tx1"/>
            </a:solidFill>
          </a:endParaRPr>
        </a:p>
      </dgm:t>
    </dgm:pt>
    <dgm:pt modelId="{6C3B63D3-B764-4354-9C4B-9C61DBE1DEFA}" type="sibTrans" cxnId="{BE1A77BD-44A2-42C1-B43E-445AD1D1064A}">
      <dgm:prSet/>
      <dgm:spPr/>
      <dgm:t>
        <a:bodyPr/>
        <a:lstStyle/>
        <a:p>
          <a:endParaRPr lang="en-US" sz="1100">
            <a:solidFill>
              <a:schemeClr val="tx1"/>
            </a:solidFill>
          </a:endParaRPr>
        </a:p>
      </dgm:t>
    </dgm:pt>
    <dgm:pt modelId="{0E84D9FE-1D1C-4EC9-AE21-0C3C73D0E0D3}" type="pres">
      <dgm:prSet presAssocID="{D01DFC1D-4567-42AF-AB0A-1ABC06F7B381}" presName="Name0" presStyleCnt="0">
        <dgm:presLayoutVars>
          <dgm:dir/>
          <dgm:resizeHandles/>
        </dgm:presLayoutVars>
      </dgm:prSet>
      <dgm:spPr/>
      <dgm:t>
        <a:bodyPr/>
        <a:lstStyle/>
        <a:p>
          <a:endParaRPr lang="en-US"/>
        </a:p>
      </dgm:t>
    </dgm:pt>
    <dgm:pt modelId="{D66B68AA-7928-4702-8A37-A42A23EE298F}" type="pres">
      <dgm:prSet presAssocID="{5D421F3A-6F09-467E-B3B9-0D85DBDA4004}" presName="compNode" presStyleCnt="0"/>
      <dgm:spPr/>
    </dgm:pt>
    <dgm:pt modelId="{DE97A7D5-DF5B-4DE2-BB6B-F9AF36C71EF4}" type="pres">
      <dgm:prSet presAssocID="{5D421F3A-6F09-467E-B3B9-0D85DBDA4004}" presName="dummyConnPt" presStyleCnt="0"/>
      <dgm:spPr/>
    </dgm:pt>
    <dgm:pt modelId="{D3391D6E-D5B6-4394-909F-F9C3848C221B}" type="pres">
      <dgm:prSet presAssocID="{5D421F3A-6F09-467E-B3B9-0D85DBDA4004}" presName="node" presStyleLbl="node1" presStyleIdx="0" presStyleCnt="8">
        <dgm:presLayoutVars>
          <dgm:bulletEnabled val="1"/>
        </dgm:presLayoutVars>
      </dgm:prSet>
      <dgm:spPr/>
      <dgm:t>
        <a:bodyPr/>
        <a:lstStyle/>
        <a:p>
          <a:endParaRPr lang="en-US"/>
        </a:p>
      </dgm:t>
    </dgm:pt>
    <dgm:pt modelId="{EC009EA0-325D-4E05-BB33-3224DAD3265A}" type="pres">
      <dgm:prSet presAssocID="{2FB6D8AB-B5BB-4CB6-AD5B-BB929D59C89E}" presName="sibTrans" presStyleLbl="bgSibTrans2D1" presStyleIdx="0" presStyleCnt="7"/>
      <dgm:spPr/>
      <dgm:t>
        <a:bodyPr/>
        <a:lstStyle/>
        <a:p>
          <a:endParaRPr lang="en-US"/>
        </a:p>
      </dgm:t>
    </dgm:pt>
    <dgm:pt modelId="{81F738E8-7AEE-4AD9-AC93-18C717F49B2A}" type="pres">
      <dgm:prSet presAssocID="{6B4E6AFF-3CC5-4F2E-ACBC-C49090E6ADFC}" presName="compNode" presStyleCnt="0"/>
      <dgm:spPr/>
    </dgm:pt>
    <dgm:pt modelId="{1753B3BF-E5AD-4A67-8FE0-917254D2C49E}" type="pres">
      <dgm:prSet presAssocID="{6B4E6AFF-3CC5-4F2E-ACBC-C49090E6ADFC}" presName="dummyConnPt" presStyleCnt="0"/>
      <dgm:spPr/>
    </dgm:pt>
    <dgm:pt modelId="{70948224-408B-404D-9114-E23704F39768}" type="pres">
      <dgm:prSet presAssocID="{6B4E6AFF-3CC5-4F2E-ACBC-C49090E6ADFC}" presName="node" presStyleLbl="node1" presStyleIdx="1" presStyleCnt="8">
        <dgm:presLayoutVars>
          <dgm:bulletEnabled val="1"/>
        </dgm:presLayoutVars>
      </dgm:prSet>
      <dgm:spPr/>
      <dgm:t>
        <a:bodyPr/>
        <a:lstStyle/>
        <a:p>
          <a:endParaRPr lang="en-US"/>
        </a:p>
      </dgm:t>
    </dgm:pt>
    <dgm:pt modelId="{EB57F5B8-3373-4816-8826-88798A704867}" type="pres">
      <dgm:prSet presAssocID="{8ED860EC-8CE0-42B9-9A22-4E7BD3584856}" presName="sibTrans" presStyleLbl="bgSibTrans2D1" presStyleIdx="1" presStyleCnt="7"/>
      <dgm:spPr/>
      <dgm:t>
        <a:bodyPr/>
        <a:lstStyle/>
        <a:p>
          <a:endParaRPr lang="en-US"/>
        </a:p>
      </dgm:t>
    </dgm:pt>
    <dgm:pt modelId="{2FC73DD0-3017-4FE3-82F0-DF75B4A20D28}" type="pres">
      <dgm:prSet presAssocID="{1A2237F0-0287-4A3F-BD30-270881F3D26C}" presName="compNode" presStyleCnt="0"/>
      <dgm:spPr/>
    </dgm:pt>
    <dgm:pt modelId="{5664216D-6BC5-40B4-B639-18DB4F87ED64}" type="pres">
      <dgm:prSet presAssocID="{1A2237F0-0287-4A3F-BD30-270881F3D26C}" presName="dummyConnPt" presStyleCnt="0"/>
      <dgm:spPr/>
    </dgm:pt>
    <dgm:pt modelId="{4803FB86-168D-46D9-BEF0-9B7D7A79B0E5}" type="pres">
      <dgm:prSet presAssocID="{1A2237F0-0287-4A3F-BD30-270881F3D26C}" presName="node" presStyleLbl="node1" presStyleIdx="2" presStyleCnt="8">
        <dgm:presLayoutVars>
          <dgm:bulletEnabled val="1"/>
        </dgm:presLayoutVars>
      </dgm:prSet>
      <dgm:spPr/>
      <dgm:t>
        <a:bodyPr/>
        <a:lstStyle/>
        <a:p>
          <a:endParaRPr lang="en-US"/>
        </a:p>
      </dgm:t>
    </dgm:pt>
    <dgm:pt modelId="{CA63607B-954D-4F3D-8FA1-2297513DC277}" type="pres">
      <dgm:prSet presAssocID="{6E719F2E-FED3-4FE9-B220-1C78E58315A3}" presName="sibTrans" presStyleLbl="bgSibTrans2D1" presStyleIdx="2" presStyleCnt="7"/>
      <dgm:spPr/>
      <dgm:t>
        <a:bodyPr/>
        <a:lstStyle/>
        <a:p>
          <a:endParaRPr lang="en-US"/>
        </a:p>
      </dgm:t>
    </dgm:pt>
    <dgm:pt modelId="{C720DDBF-1FA0-46E5-8E27-4B817ED364DF}" type="pres">
      <dgm:prSet presAssocID="{2C9BCEA0-ED43-42EB-96D7-204CCE02764A}" presName="compNode" presStyleCnt="0"/>
      <dgm:spPr/>
    </dgm:pt>
    <dgm:pt modelId="{ECF1900C-B93C-4A0C-9AA7-9C319648D03D}" type="pres">
      <dgm:prSet presAssocID="{2C9BCEA0-ED43-42EB-96D7-204CCE02764A}" presName="dummyConnPt" presStyleCnt="0"/>
      <dgm:spPr/>
    </dgm:pt>
    <dgm:pt modelId="{39B77F86-B45F-46FB-81C3-C64911460B88}" type="pres">
      <dgm:prSet presAssocID="{2C9BCEA0-ED43-42EB-96D7-204CCE02764A}" presName="node" presStyleLbl="node1" presStyleIdx="3" presStyleCnt="8">
        <dgm:presLayoutVars>
          <dgm:bulletEnabled val="1"/>
        </dgm:presLayoutVars>
      </dgm:prSet>
      <dgm:spPr/>
      <dgm:t>
        <a:bodyPr/>
        <a:lstStyle/>
        <a:p>
          <a:endParaRPr lang="en-US"/>
        </a:p>
      </dgm:t>
    </dgm:pt>
    <dgm:pt modelId="{CEB7AB30-C7BE-4E8B-8EA3-A50050AD9473}" type="pres">
      <dgm:prSet presAssocID="{6C3B63D3-B764-4354-9C4B-9C61DBE1DEFA}" presName="sibTrans" presStyleLbl="bgSibTrans2D1" presStyleIdx="3" presStyleCnt="7"/>
      <dgm:spPr/>
      <dgm:t>
        <a:bodyPr/>
        <a:lstStyle/>
        <a:p>
          <a:endParaRPr lang="en-US"/>
        </a:p>
      </dgm:t>
    </dgm:pt>
    <dgm:pt modelId="{5C4288E1-058D-439D-847E-05992C55822B}" type="pres">
      <dgm:prSet presAssocID="{C024262E-80E6-4CFC-A4E0-1B5B93824CD8}" presName="compNode" presStyleCnt="0"/>
      <dgm:spPr/>
    </dgm:pt>
    <dgm:pt modelId="{0D81D961-33FA-48F5-995F-A7DD315D6319}" type="pres">
      <dgm:prSet presAssocID="{C024262E-80E6-4CFC-A4E0-1B5B93824CD8}" presName="dummyConnPt" presStyleCnt="0"/>
      <dgm:spPr/>
    </dgm:pt>
    <dgm:pt modelId="{B6C86769-4C5E-407C-9057-83C8E1EB839A}" type="pres">
      <dgm:prSet presAssocID="{C024262E-80E6-4CFC-A4E0-1B5B93824CD8}" presName="node" presStyleLbl="node1" presStyleIdx="4" presStyleCnt="8">
        <dgm:presLayoutVars>
          <dgm:bulletEnabled val="1"/>
        </dgm:presLayoutVars>
      </dgm:prSet>
      <dgm:spPr/>
      <dgm:t>
        <a:bodyPr/>
        <a:lstStyle/>
        <a:p>
          <a:endParaRPr lang="en-US"/>
        </a:p>
      </dgm:t>
    </dgm:pt>
    <dgm:pt modelId="{8D66CD01-A24C-459F-A56D-2BF4D4F64952}" type="pres">
      <dgm:prSet presAssocID="{83A9F997-A947-4885-A8BF-9DB79AF66987}" presName="sibTrans" presStyleLbl="bgSibTrans2D1" presStyleIdx="4" presStyleCnt="7"/>
      <dgm:spPr/>
      <dgm:t>
        <a:bodyPr/>
        <a:lstStyle/>
        <a:p>
          <a:endParaRPr lang="en-US"/>
        </a:p>
      </dgm:t>
    </dgm:pt>
    <dgm:pt modelId="{4CC2F2A1-7BC2-464B-A87E-808DB3D095F3}" type="pres">
      <dgm:prSet presAssocID="{C9A88D8F-7849-49DE-ADDA-EB7DA756E176}" presName="compNode" presStyleCnt="0"/>
      <dgm:spPr/>
    </dgm:pt>
    <dgm:pt modelId="{981191E5-09E6-43E7-B5BE-361EA59601E5}" type="pres">
      <dgm:prSet presAssocID="{C9A88D8F-7849-49DE-ADDA-EB7DA756E176}" presName="dummyConnPt" presStyleCnt="0"/>
      <dgm:spPr/>
    </dgm:pt>
    <dgm:pt modelId="{81738532-9927-463A-BC5A-C4F1639F1916}" type="pres">
      <dgm:prSet presAssocID="{C9A88D8F-7849-49DE-ADDA-EB7DA756E176}" presName="node" presStyleLbl="node1" presStyleIdx="5" presStyleCnt="8">
        <dgm:presLayoutVars>
          <dgm:bulletEnabled val="1"/>
        </dgm:presLayoutVars>
      </dgm:prSet>
      <dgm:spPr/>
      <dgm:t>
        <a:bodyPr/>
        <a:lstStyle/>
        <a:p>
          <a:endParaRPr lang="en-US"/>
        </a:p>
      </dgm:t>
    </dgm:pt>
    <dgm:pt modelId="{50D86AA8-5443-4181-A7B0-176F58B5E635}" type="pres">
      <dgm:prSet presAssocID="{AAB4EF49-581A-4188-9037-768C14823AE1}" presName="sibTrans" presStyleLbl="bgSibTrans2D1" presStyleIdx="5" presStyleCnt="7"/>
      <dgm:spPr/>
      <dgm:t>
        <a:bodyPr/>
        <a:lstStyle/>
        <a:p>
          <a:endParaRPr lang="en-US"/>
        </a:p>
      </dgm:t>
    </dgm:pt>
    <dgm:pt modelId="{62D5AB58-2062-44A7-8254-4C2547EE7C2B}" type="pres">
      <dgm:prSet presAssocID="{C8EFCE33-95D6-4867-BD71-0E28A6479982}" presName="compNode" presStyleCnt="0"/>
      <dgm:spPr/>
    </dgm:pt>
    <dgm:pt modelId="{5DC969D8-8D3C-4CE3-8FDD-60F5E93760CC}" type="pres">
      <dgm:prSet presAssocID="{C8EFCE33-95D6-4867-BD71-0E28A6479982}" presName="dummyConnPt" presStyleCnt="0"/>
      <dgm:spPr/>
    </dgm:pt>
    <dgm:pt modelId="{17FAF33F-C608-4287-A2D6-F1B871E103AA}" type="pres">
      <dgm:prSet presAssocID="{C8EFCE33-95D6-4867-BD71-0E28A6479982}" presName="node" presStyleLbl="node1" presStyleIdx="6" presStyleCnt="8">
        <dgm:presLayoutVars>
          <dgm:bulletEnabled val="1"/>
        </dgm:presLayoutVars>
      </dgm:prSet>
      <dgm:spPr/>
      <dgm:t>
        <a:bodyPr/>
        <a:lstStyle/>
        <a:p>
          <a:endParaRPr lang="en-US"/>
        </a:p>
      </dgm:t>
    </dgm:pt>
    <dgm:pt modelId="{75E32CEB-65FC-4CDA-A866-DCAEAB439D39}" type="pres">
      <dgm:prSet presAssocID="{20B41A0C-C442-42E5-A8DE-31EF2AB9A4EA}" presName="sibTrans" presStyleLbl="bgSibTrans2D1" presStyleIdx="6" presStyleCnt="7"/>
      <dgm:spPr/>
      <dgm:t>
        <a:bodyPr/>
        <a:lstStyle/>
        <a:p>
          <a:endParaRPr lang="en-US"/>
        </a:p>
      </dgm:t>
    </dgm:pt>
    <dgm:pt modelId="{7DBA564E-6544-45E6-8B5B-B65B50513D73}" type="pres">
      <dgm:prSet presAssocID="{B322AD4A-B441-4E56-9261-7F398D0A3526}" presName="compNode" presStyleCnt="0"/>
      <dgm:spPr/>
    </dgm:pt>
    <dgm:pt modelId="{E637B243-BEC6-4ADE-A8EC-9721C1EAA332}" type="pres">
      <dgm:prSet presAssocID="{B322AD4A-B441-4E56-9261-7F398D0A3526}" presName="dummyConnPt" presStyleCnt="0"/>
      <dgm:spPr/>
    </dgm:pt>
    <dgm:pt modelId="{37540ACD-5D1A-413E-9962-C1D80F44EC6C}" type="pres">
      <dgm:prSet presAssocID="{B322AD4A-B441-4E56-9261-7F398D0A3526}" presName="node" presStyleLbl="node1" presStyleIdx="7" presStyleCnt="8">
        <dgm:presLayoutVars>
          <dgm:bulletEnabled val="1"/>
        </dgm:presLayoutVars>
      </dgm:prSet>
      <dgm:spPr/>
      <dgm:t>
        <a:bodyPr/>
        <a:lstStyle/>
        <a:p>
          <a:endParaRPr lang="en-US"/>
        </a:p>
      </dgm:t>
    </dgm:pt>
  </dgm:ptLst>
  <dgm:cxnLst>
    <dgm:cxn modelId="{BE1A77BD-44A2-42C1-B43E-445AD1D1064A}" srcId="{D01DFC1D-4567-42AF-AB0A-1ABC06F7B381}" destId="{2C9BCEA0-ED43-42EB-96D7-204CCE02764A}" srcOrd="3" destOrd="0" parTransId="{5A8A0FE8-448B-4558-A8C9-E15F776A1F2B}" sibTransId="{6C3B63D3-B764-4354-9C4B-9C61DBE1DEFA}"/>
    <dgm:cxn modelId="{749CFD22-5EA9-4F0B-8DCC-D88056018864}" type="presOf" srcId="{6E719F2E-FED3-4FE9-B220-1C78E58315A3}" destId="{CA63607B-954D-4F3D-8FA1-2297513DC277}" srcOrd="0" destOrd="0" presId="urn:microsoft.com/office/officeart/2005/8/layout/bProcess4"/>
    <dgm:cxn modelId="{888BB44E-D03A-4E64-9995-82789D9FC24D}" type="presOf" srcId="{1A2237F0-0287-4A3F-BD30-270881F3D26C}" destId="{4803FB86-168D-46D9-BEF0-9B7D7A79B0E5}" srcOrd="0" destOrd="0" presId="urn:microsoft.com/office/officeart/2005/8/layout/bProcess4"/>
    <dgm:cxn modelId="{5F5C1B15-8E7B-45D2-A086-7534FF9491E0}" type="presOf" srcId="{8ED860EC-8CE0-42B9-9A22-4E7BD3584856}" destId="{EB57F5B8-3373-4816-8826-88798A704867}" srcOrd="0" destOrd="0" presId="urn:microsoft.com/office/officeart/2005/8/layout/bProcess4"/>
    <dgm:cxn modelId="{46635C92-55E7-40AF-A210-4B963F85795D}" srcId="{D01DFC1D-4567-42AF-AB0A-1ABC06F7B381}" destId="{B322AD4A-B441-4E56-9261-7F398D0A3526}" srcOrd="7" destOrd="0" parTransId="{8EE204D5-B50A-43EB-8467-035DBFB56A16}" sibTransId="{BD87FB74-4A11-43B4-9C00-8ACAC33CDD1B}"/>
    <dgm:cxn modelId="{8958DA6B-A26B-4C43-ABEE-8E4B185662AD}" type="presOf" srcId="{C8EFCE33-95D6-4867-BD71-0E28A6479982}" destId="{17FAF33F-C608-4287-A2D6-F1B871E103AA}" srcOrd="0" destOrd="0" presId="urn:microsoft.com/office/officeart/2005/8/layout/bProcess4"/>
    <dgm:cxn modelId="{9147F2E1-F00B-44F8-B632-D49EE678FF47}" type="presOf" srcId="{5D421F3A-6F09-467E-B3B9-0D85DBDA4004}" destId="{D3391D6E-D5B6-4394-909F-F9C3848C221B}" srcOrd="0" destOrd="0" presId="urn:microsoft.com/office/officeart/2005/8/layout/bProcess4"/>
    <dgm:cxn modelId="{04602C10-E8E6-4DBB-AB33-FB6AF893F9CA}" type="presOf" srcId="{D01DFC1D-4567-42AF-AB0A-1ABC06F7B381}" destId="{0E84D9FE-1D1C-4EC9-AE21-0C3C73D0E0D3}" srcOrd="0" destOrd="0" presId="urn:microsoft.com/office/officeart/2005/8/layout/bProcess4"/>
    <dgm:cxn modelId="{AB129265-C05C-4B28-9F9F-C78289423CF3}" type="presOf" srcId="{6B4E6AFF-3CC5-4F2E-ACBC-C49090E6ADFC}" destId="{70948224-408B-404D-9114-E23704F39768}" srcOrd="0" destOrd="0" presId="urn:microsoft.com/office/officeart/2005/8/layout/bProcess4"/>
    <dgm:cxn modelId="{94E0B824-EAAE-4A64-B9B7-C37D41F0A0FB}" srcId="{D01DFC1D-4567-42AF-AB0A-1ABC06F7B381}" destId="{C024262E-80E6-4CFC-A4E0-1B5B93824CD8}" srcOrd="4" destOrd="0" parTransId="{D2A709FE-A9D1-418B-8D9D-77A023E3D657}" sibTransId="{83A9F997-A947-4885-A8BF-9DB79AF66987}"/>
    <dgm:cxn modelId="{FB74F284-BA43-4ACD-8232-0D4586D4F924}" type="presOf" srcId="{6C3B63D3-B764-4354-9C4B-9C61DBE1DEFA}" destId="{CEB7AB30-C7BE-4E8B-8EA3-A50050AD9473}" srcOrd="0" destOrd="0" presId="urn:microsoft.com/office/officeart/2005/8/layout/bProcess4"/>
    <dgm:cxn modelId="{EB53FBCF-8181-43A7-B73F-A1905E6322D5}" srcId="{D01DFC1D-4567-42AF-AB0A-1ABC06F7B381}" destId="{C8EFCE33-95D6-4867-BD71-0E28A6479982}" srcOrd="6" destOrd="0" parTransId="{1C27C0EC-60C7-4428-9DAE-78C16105D544}" sibTransId="{20B41A0C-C442-42E5-A8DE-31EF2AB9A4EA}"/>
    <dgm:cxn modelId="{8FE15381-F2D5-4E41-88B0-92449F9FFBFD}" type="presOf" srcId="{C024262E-80E6-4CFC-A4E0-1B5B93824CD8}" destId="{B6C86769-4C5E-407C-9057-83C8E1EB839A}" srcOrd="0" destOrd="0" presId="urn:microsoft.com/office/officeart/2005/8/layout/bProcess4"/>
    <dgm:cxn modelId="{D89279B5-50EC-463F-ACB3-74AC36BD3E0B}" srcId="{D01DFC1D-4567-42AF-AB0A-1ABC06F7B381}" destId="{C9A88D8F-7849-49DE-ADDA-EB7DA756E176}" srcOrd="5" destOrd="0" parTransId="{5CB6004C-23B3-4436-B4D9-A4F2E1A4E9B0}" sibTransId="{AAB4EF49-581A-4188-9037-768C14823AE1}"/>
    <dgm:cxn modelId="{6C03677E-2ADE-4A77-B010-164E03AB0F54}" srcId="{D01DFC1D-4567-42AF-AB0A-1ABC06F7B381}" destId="{5D421F3A-6F09-467E-B3B9-0D85DBDA4004}" srcOrd="0" destOrd="0" parTransId="{CE24233C-325A-47DE-9F27-3D2FE7FE9B76}" sibTransId="{2FB6D8AB-B5BB-4CB6-AD5B-BB929D59C89E}"/>
    <dgm:cxn modelId="{64513ECE-A139-4AEC-A298-EDE7DD3DE41C}" type="presOf" srcId="{20B41A0C-C442-42E5-A8DE-31EF2AB9A4EA}" destId="{75E32CEB-65FC-4CDA-A866-DCAEAB439D39}" srcOrd="0" destOrd="0" presId="urn:microsoft.com/office/officeart/2005/8/layout/bProcess4"/>
    <dgm:cxn modelId="{508EC77E-A2DC-4AF6-9BB6-31E656C62D40}" type="presOf" srcId="{AAB4EF49-581A-4188-9037-768C14823AE1}" destId="{50D86AA8-5443-4181-A7B0-176F58B5E635}" srcOrd="0" destOrd="0" presId="urn:microsoft.com/office/officeart/2005/8/layout/bProcess4"/>
    <dgm:cxn modelId="{57C2487F-F63D-4C37-A216-811235C00F0F}" type="presOf" srcId="{C9A88D8F-7849-49DE-ADDA-EB7DA756E176}" destId="{81738532-9927-463A-BC5A-C4F1639F1916}" srcOrd="0" destOrd="0" presId="urn:microsoft.com/office/officeart/2005/8/layout/bProcess4"/>
    <dgm:cxn modelId="{CC9A28A2-F478-48C5-8F0E-B8B4552C5740}" srcId="{D01DFC1D-4567-42AF-AB0A-1ABC06F7B381}" destId="{6B4E6AFF-3CC5-4F2E-ACBC-C49090E6ADFC}" srcOrd="1" destOrd="0" parTransId="{15D738BC-79B4-4CFF-B615-AB504480A6E1}" sibTransId="{8ED860EC-8CE0-42B9-9A22-4E7BD3584856}"/>
    <dgm:cxn modelId="{E4A42554-44E8-48A9-9E56-7BC4153E8AA6}" type="presOf" srcId="{83A9F997-A947-4885-A8BF-9DB79AF66987}" destId="{8D66CD01-A24C-459F-A56D-2BF4D4F64952}" srcOrd="0" destOrd="0" presId="urn:microsoft.com/office/officeart/2005/8/layout/bProcess4"/>
    <dgm:cxn modelId="{CB1B09AB-07F5-457D-A58B-7A79AC49F7B2}" type="presOf" srcId="{2C9BCEA0-ED43-42EB-96D7-204CCE02764A}" destId="{39B77F86-B45F-46FB-81C3-C64911460B88}" srcOrd="0" destOrd="0" presId="urn:microsoft.com/office/officeart/2005/8/layout/bProcess4"/>
    <dgm:cxn modelId="{C6FBE7FE-2E12-4877-97B1-FEEB474B9B71}" type="presOf" srcId="{B322AD4A-B441-4E56-9261-7F398D0A3526}" destId="{37540ACD-5D1A-413E-9962-C1D80F44EC6C}" srcOrd="0" destOrd="0" presId="urn:microsoft.com/office/officeart/2005/8/layout/bProcess4"/>
    <dgm:cxn modelId="{F570B3B7-5D10-40FB-BFB4-0AA823759C6A}" type="presOf" srcId="{2FB6D8AB-B5BB-4CB6-AD5B-BB929D59C89E}" destId="{EC009EA0-325D-4E05-BB33-3224DAD3265A}" srcOrd="0" destOrd="0" presId="urn:microsoft.com/office/officeart/2005/8/layout/bProcess4"/>
    <dgm:cxn modelId="{6C242B0A-7553-4E21-9069-D1BCAD28039F}" srcId="{D01DFC1D-4567-42AF-AB0A-1ABC06F7B381}" destId="{1A2237F0-0287-4A3F-BD30-270881F3D26C}" srcOrd="2" destOrd="0" parTransId="{DCB42B7F-E786-4B6D-9650-9D2324C1F19F}" sibTransId="{6E719F2E-FED3-4FE9-B220-1C78E58315A3}"/>
    <dgm:cxn modelId="{34BFDEBD-536C-42D4-9B9F-B2BAE36EC10A}" type="presParOf" srcId="{0E84D9FE-1D1C-4EC9-AE21-0C3C73D0E0D3}" destId="{D66B68AA-7928-4702-8A37-A42A23EE298F}" srcOrd="0" destOrd="0" presId="urn:microsoft.com/office/officeart/2005/8/layout/bProcess4"/>
    <dgm:cxn modelId="{FC90E194-EBF3-4AC8-9D28-20017556B92E}" type="presParOf" srcId="{D66B68AA-7928-4702-8A37-A42A23EE298F}" destId="{DE97A7D5-DF5B-4DE2-BB6B-F9AF36C71EF4}" srcOrd="0" destOrd="0" presId="urn:microsoft.com/office/officeart/2005/8/layout/bProcess4"/>
    <dgm:cxn modelId="{9034361D-288B-4613-8F67-25C8DB5F913A}" type="presParOf" srcId="{D66B68AA-7928-4702-8A37-A42A23EE298F}" destId="{D3391D6E-D5B6-4394-909F-F9C3848C221B}" srcOrd="1" destOrd="0" presId="urn:microsoft.com/office/officeart/2005/8/layout/bProcess4"/>
    <dgm:cxn modelId="{AC54A081-DCED-4C6F-B03A-45E0CF2F8334}" type="presParOf" srcId="{0E84D9FE-1D1C-4EC9-AE21-0C3C73D0E0D3}" destId="{EC009EA0-325D-4E05-BB33-3224DAD3265A}" srcOrd="1" destOrd="0" presId="urn:microsoft.com/office/officeart/2005/8/layout/bProcess4"/>
    <dgm:cxn modelId="{C14A749F-9B1C-4897-9758-CB0DE0A5EC17}" type="presParOf" srcId="{0E84D9FE-1D1C-4EC9-AE21-0C3C73D0E0D3}" destId="{81F738E8-7AEE-4AD9-AC93-18C717F49B2A}" srcOrd="2" destOrd="0" presId="urn:microsoft.com/office/officeart/2005/8/layout/bProcess4"/>
    <dgm:cxn modelId="{114A28BA-F34B-4F7D-808A-568C9E7DECA9}" type="presParOf" srcId="{81F738E8-7AEE-4AD9-AC93-18C717F49B2A}" destId="{1753B3BF-E5AD-4A67-8FE0-917254D2C49E}" srcOrd="0" destOrd="0" presId="urn:microsoft.com/office/officeart/2005/8/layout/bProcess4"/>
    <dgm:cxn modelId="{7FD4B2AE-82DC-4F66-8FB1-93DFC51BAF6C}" type="presParOf" srcId="{81F738E8-7AEE-4AD9-AC93-18C717F49B2A}" destId="{70948224-408B-404D-9114-E23704F39768}" srcOrd="1" destOrd="0" presId="urn:microsoft.com/office/officeart/2005/8/layout/bProcess4"/>
    <dgm:cxn modelId="{6F61517A-932F-4688-96F0-0A16D5123BEB}" type="presParOf" srcId="{0E84D9FE-1D1C-4EC9-AE21-0C3C73D0E0D3}" destId="{EB57F5B8-3373-4816-8826-88798A704867}" srcOrd="3" destOrd="0" presId="urn:microsoft.com/office/officeart/2005/8/layout/bProcess4"/>
    <dgm:cxn modelId="{9D80196B-286C-4E3D-81AB-CDA7F98CB96C}" type="presParOf" srcId="{0E84D9FE-1D1C-4EC9-AE21-0C3C73D0E0D3}" destId="{2FC73DD0-3017-4FE3-82F0-DF75B4A20D28}" srcOrd="4" destOrd="0" presId="urn:microsoft.com/office/officeart/2005/8/layout/bProcess4"/>
    <dgm:cxn modelId="{CE478E10-E89E-4428-A3E3-14AA641890B9}" type="presParOf" srcId="{2FC73DD0-3017-4FE3-82F0-DF75B4A20D28}" destId="{5664216D-6BC5-40B4-B639-18DB4F87ED64}" srcOrd="0" destOrd="0" presId="urn:microsoft.com/office/officeart/2005/8/layout/bProcess4"/>
    <dgm:cxn modelId="{0B75EA52-C70C-41B2-B926-D116287E31BC}" type="presParOf" srcId="{2FC73DD0-3017-4FE3-82F0-DF75B4A20D28}" destId="{4803FB86-168D-46D9-BEF0-9B7D7A79B0E5}" srcOrd="1" destOrd="0" presId="urn:microsoft.com/office/officeart/2005/8/layout/bProcess4"/>
    <dgm:cxn modelId="{0D58ED03-0C17-40D0-AE05-C5BA75B33950}" type="presParOf" srcId="{0E84D9FE-1D1C-4EC9-AE21-0C3C73D0E0D3}" destId="{CA63607B-954D-4F3D-8FA1-2297513DC277}" srcOrd="5" destOrd="0" presId="urn:microsoft.com/office/officeart/2005/8/layout/bProcess4"/>
    <dgm:cxn modelId="{D207B692-6A99-4E9A-A707-28A6C3D39198}" type="presParOf" srcId="{0E84D9FE-1D1C-4EC9-AE21-0C3C73D0E0D3}" destId="{C720DDBF-1FA0-46E5-8E27-4B817ED364DF}" srcOrd="6" destOrd="0" presId="urn:microsoft.com/office/officeart/2005/8/layout/bProcess4"/>
    <dgm:cxn modelId="{B54677AD-23AC-4748-B005-E9F650E0E80F}" type="presParOf" srcId="{C720DDBF-1FA0-46E5-8E27-4B817ED364DF}" destId="{ECF1900C-B93C-4A0C-9AA7-9C319648D03D}" srcOrd="0" destOrd="0" presId="urn:microsoft.com/office/officeart/2005/8/layout/bProcess4"/>
    <dgm:cxn modelId="{B64C9063-89C2-4EDF-B7D6-22EB1417E35D}" type="presParOf" srcId="{C720DDBF-1FA0-46E5-8E27-4B817ED364DF}" destId="{39B77F86-B45F-46FB-81C3-C64911460B88}" srcOrd="1" destOrd="0" presId="urn:microsoft.com/office/officeart/2005/8/layout/bProcess4"/>
    <dgm:cxn modelId="{1FCEB31E-576B-4E61-A727-C836E3BCAA2B}" type="presParOf" srcId="{0E84D9FE-1D1C-4EC9-AE21-0C3C73D0E0D3}" destId="{CEB7AB30-C7BE-4E8B-8EA3-A50050AD9473}" srcOrd="7" destOrd="0" presId="urn:microsoft.com/office/officeart/2005/8/layout/bProcess4"/>
    <dgm:cxn modelId="{460BA2A0-3694-4F49-ABC2-8946B27F7303}" type="presParOf" srcId="{0E84D9FE-1D1C-4EC9-AE21-0C3C73D0E0D3}" destId="{5C4288E1-058D-439D-847E-05992C55822B}" srcOrd="8" destOrd="0" presId="urn:microsoft.com/office/officeart/2005/8/layout/bProcess4"/>
    <dgm:cxn modelId="{CC66EAB7-49CF-418D-A1B4-9A63BE34B83D}" type="presParOf" srcId="{5C4288E1-058D-439D-847E-05992C55822B}" destId="{0D81D961-33FA-48F5-995F-A7DD315D6319}" srcOrd="0" destOrd="0" presId="urn:microsoft.com/office/officeart/2005/8/layout/bProcess4"/>
    <dgm:cxn modelId="{87C16C9D-FE42-4834-87C9-CC9628074E56}" type="presParOf" srcId="{5C4288E1-058D-439D-847E-05992C55822B}" destId="{B6C86769-4C5E-407C-9057-83C8E1EB839A}" srcOrd="1" destOrd="0" presId="urn:microsoft.com/office/officeart/2005/8/layout/bProcess4"/>
    <dgm:cxn modelId="{A40A5858-E1B4-40C9-B3BF-6F29E23CB463}" type="presParOf" srcId="{0E84D9FE-1D1C-4EC9-AE21-0C3C73D0E0D3}" destId="{8D66CD01-A24C-459F-A56D-2BF4D4F64952}" srcOrd="9" destOrd="0" presId="urn:microsoft.com/office/officeart/2005/8/layout/bProcess4"/>
    <dgm:cxn modelId="{6006164C-9260-4943-85DA-1400C56173E2}" type="presParOf" srcId="{0E84D9FE-1D1C-4EC9-AE21-0C3C73D0E0D3}" destId="{4CC2F2A1-7BC2-464B-A87E-808DB3D095F3}" srcOrd="10" destOrd="0" presId="urn:microsoft.com/office/officeart/2005/8/layout/bProcess4"/>
    <dgm:cxn modelId="{42C5C4C3-DBE6-4266-BB51-864BDB16B76A}" type="presParOf" srcId="{4CC2F2A1-7BC2-464B-A87E-808DB3D095F3}" destId="{981191E5-09E6-43E7-B5BE-361EA59601E5}" srcOrd="0" destOrd="0" presId="urn:microsoft.com/office/officeart/2005/8/layout/bProcess4"/>
    <dgm:cxn modelId="{563368E2-7944-453E-85C9-FBCA8B1C1DBC}" type="presParOf" srcId="{4CC2F2A1-7BC2-464B-A87E-808DB3D095F3}" destId="{81738532-9927-463A-BC5A-C4F1639F1916}" srcOrd="1" destOrd="0" presId="urn:microsoft.com/office/officeart/2005/8/layout/bProcess4"/>
    <dgm:cxn modelId="{016810A8-7C5A-4AEB-AE96-35D754906440}" type="presParOf" srcId="{0E84D9FE-1D1C-4EC9-AE21-0C3C73D0E0D3}" destId="{50D86AA8-5443-4181-A7B0-176F58B5E635}" srcOrd="11" destOrd="0" presId="urn:microsoft.com/office/officeart/2005/8/layout/bProcess4"/>
    <dgm:cxn modelId="{677C2A6E-4497-45BC-99A0-582742C32D74}" type="presParOf" srcId="{0E84D9FE-1D1C-4EC9-AE21-0C3C73D0E0D3}" destId="{62D5AB58-2062-44A7-8254-4C2547EE7C2B}" srcOrd="12" destOrd="0" presId="urn:microsoft.com/office/officeart/2005/8/layout/bProcess4"/>
    <dgm:cxn modelId="{F07A6EB5-4E1F-4DDF-AB55-644D169F443D}" type="presParOf" srcId="{62D5AB58-2062-44A7-8254-4C2547EE7C2B}" destId="{5DC969D8-8D3C-4CE3-8FDD-60F5E93760CC}" srcOrd="0" destOrd="0" presId="urn:microsoft.com/office/officeart/2005/8/layout/bProcess4"/>
    <dgm:cxn modelId="{E2D33AFB-C7A1-4FC9-86D0-F4A6DF5C005C}" type="presParOf" srcId="{62D5AB58-2062-44A7-8254-4C2547EE7C2B}" destId="{17FAF33F-C608-4287-A2D6-F1B871E103AA}" srcOrd="1" destOrd="0" presId="urn:microsoft.com/office/officeart/2005/8/layout/bProcess4"/>
    <dgm:cxn modelId="{78B5BA86-51D4-4E56-A8E1-36C39007B136}" type="presParOf" srcId="{0E84D9FE-1D1C-4EC9-AE21-0C3C73D0E0D3}" destId="{75E32CEB-65FC-4CDA-A866-DCAEAB439D39}" srcOrd="13" destOrd="0" presId="urn:microsoft.com/office/officeart/2005/8/layout/bProcess4"/>
    <dgm:cxn modelId="{29EECB50-05E4-4623-86FF-2A1325509CD1}" type="presParOf" srcId="{0E84D9FE-1D1C-4EC9-AE21-0C3C73D0E0D3}" destId="{7DBA564E-6544-45E6-8B5B-B65B50513D73}" srcOrd="14" destOrd="0" presId="urn:microsoft.com/office/officeart/2005/8/layout/bProcess4"/>
    <dgm:cxn modelId="{F186C669-FD90-48B6-8D5F-6F475F7C48FA}" type="presParOf" srcId="{7DBA564E-6544-45E6-8B5B-B65B50513D73}" destId="{E637B243-BEC6-4ADE-A8EC-9721C1EAA332}" srcOrd="0" destOrd="0" presId="urn:microsoft.com/office/officeart/2005/8/layout/bProcess4"/>
    <dgm:cxn modelId="{39E7DC86-B314-438B-8AFA-F7A05EA31825}" type="presParOf" srcId="{7DBA564E-6544-45E6-8B5B-B65B50513D73}" destId="{37540ACD-5D1A-413E-9962-C1D80F44EC6C}" srcOrd="1" destOrd="0" presId="urn:microsoft.com/office/officeart/2005/8/layout/bProcess4"/>
  </dgm:cxnLst>
  <dgm:bg>
    <a:noFill/>
    <a:effectLst>
      <a:innerShdw blurRad="114300">
        <a:prstClr val="black"/>
      </a:innerShdw>
      <a:softEdge rad="12700"/>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77F79C-EB70-42F6-BC14-149DB7E93BF3}" type="doc">
      <dgm:prSet loTypeId="urn:microsoft.com/office/officeart/2008/layout/VerticalAccentList" loCatId="list" qsTypeId="urn:microsoft.com/office/officeart/2005/8/quickstyle/simple3" qsCatId="simple" csTypeId="urn:microsoft.com/office/officeart/2005/8/colors/accent0_3" csCatId="mainScheme" phldr="1"/>
      <dgm:spPr/>
      <dgm:t>
        <a:bodyPr/>
        <a:lstStyle/>
        <a:p>
          <a:endParaRPr lang="en-US"/>
        </a:p>
      </dgm:t>
    </dgm:pt>
    <dgm:pt modelId="{7A4D3D61-A558-47BB-B931-7AC691F515C3}">
      <dgm:prSet phldrT="[Text]" custT="1"/>
      <dgm:spPr/>
      <dgm:t>
        <a:bodyPr/>
        <a:lstStyle/>
        <a:p>
          <a:r>
            <a:rPr lang="en-US" sz="1400" b="1" dirty="0" smtClean="0"/>
            <a:t>MIB – MCB Bank Islamic Banking</a:t>
          </a:r>
          <a:endParaRPr lang="en-US" sz="1400" b="1" dirty="0"/>
        </a:p>
      </dgm:t>
    </dgm:pt>
    <dgm:pt modelId="{F4D80097-2E23-468B-B28C-E013619CC42C}" type="parTrans" cxnId="{FC52AB5D-98F7-43E7-879E-D4EBB1AE045F}">
      <dgm:prSet/>
      <dgm:spPr/>
      <dgm:t>
        <a:bodyPr/>
        <a:lstStyle/>
        <a:p>
          <a:endParaRPr lang="en-US" sz="1100"/>
        </a:p>
      </dgm:t>
    </dgm:pt>
    <dgm:pt modelId="{6E3DAB16-E315-410E-BB30-1ABB2B1168E7}" type="sibTrans" cxnId="{FC52AB5D-98F7-43E7-879E-D4EBB1AE045F}">
      <dgm:prSet/>
      <dgm:spPr/>
      <dgm:t>
        <a:bodyPr/>
        <a:lstStyle/>
        <a:p>
          <a:endParaRPr lang="en-US" sz="1100"/>
        </a:p>
      </dgm:t>
    </dgm:pt>
    <dgm:pt modelId="{C4E4B1F1-339F-4C30-9471-1A092C092FCF}">
      <dgm:prSet phldrT="[Text]" custT="1"/>
      <dgm:spPr/>
      <dgm:t>
        <a:bodyPr/>
        <a:lstStyle/>
        <a:p>
          <a:r>
            <a:rPr lang="en-US" sz="1200" dirty="0" smtClean="0"/>
            <a:t>Enhance the overall Distributor window by expanding through MCB Islamic Banking channel</a:t>
          </a:r>
          <a:endParaRPr lang="en-US" sz="1200" dirty="0"/>
        </a:p>
      </dgm:t>
    </dgm:pt>
    <dgm:pt modelId="{7AD752D7-89B3-43C7-9237-D21AB9C74C9F}" type="parTrans" cxnId="{5C409CE3-5F22-40D6-9957-FCB2063DD947}">
      <dgm:prSet/>
      <dgm:spPr/>
      <dgm:t>
        <a:bodyPr/>
        <a:lstStyle/>
        <a:p>
          <a:endParaRPr lang="en-US" sz="1100"/>
        </a:p>
      </dgm:t>
    </dgm:pt>
    <dgm:pt modelId="{AB660253-B4F6-45A4-8EDD-F9B7561E6D30}" type="sibTrans" cxnId="{5C409CE3-5F22-40D6-9957-FCB2063DD947}">
      <dgm:prSet/>
      <dgm:spPr/>
      <dgm:t>
        <a:bodyPr/>
        <a:lstStyle/>
        <a:p>
          <a:endParaRPr lang="en-US" sz="1100"/>
        </a:p>
      </dgm:t>
    </dgm:pt>
    <dgm:pt modelId="{98573A56-07FC-45BE-AD1A-E2E85791D690}">
      <dgm:prSet phldrT="[Text]" custT="1"/>
      <dgm:spPr/>
      <dgm:t>
        <a:bodyPr/>
        <a:lstStyle/>
        <a:p>
          <a:r>
            <a:rPr lang="en-US" sz="1400" b="1" dirty="0" err="1" smtClean="0"/>
            <a:t>Roshan</a:t>
          </a:r>
          <a:r>
            <a:rPr lang="en-US" sz="1400" b="1" dirty="0" smtClean="0"/>
            <a:t> Digital Accounts ( RDA )</a:t>
          </a:r>
          <a:endParaRPr lang="en-US" sz="1400" b="1" dirty="0"/>
        </a:p>
      </dgm:t>
    </dgm:pt>
    <dgm:pt modelId="{3CDE5803-2641-4504-B8B1-A131ECA87777}" type="parTrans" cxnId="{562001D1-1B04-49B3-A82A-9D4D1AE92117}">
      <dgm:prSet/>
      <dgm:spPr/>
      <dgm:t>
        <a:bodyPr/>
        <a:lstStyle/>
        <a:p>
          <a:endParaRPr lang="en-US" sz="1100"/>
        </a:p>
      </dgm:t>
    </dgm:pt>
    <dgm:pt modelId="{24B4BA44-FD4C-4027-BD53-9ECA6DF69599}" type="sibTrans" cxnId="{562001D1-1B04-49B3-A82A-9D4D1AE92117}">
      <dgm:prSet/>
      <dgm:spPr/>
      <dgm:t>
        <a:bodyPr/>
        <a:lstStyle/>
        <a:p>
          <a:endParaRPr lang="en-US" sz="1100"/>
        </a:p>
      </dgm:t>
    </dgm:pt>
    <dgm:pt modelId="{8436B79B-9D3A-46AD-879E-495E582D4994}">
      <dgm:prSet phldrT="[Text]" custT="1"/>
      <dgm:spPr/>
      <dgm:t>
        <a:bodyPr/>
        <a:lstStyle/>
        <a:p>
          <a:r>
            <a:rPr lang="en-US" sz="1200" dirty="0" smtClean="0"/>
            <a:t>Covering clientele through RDA channel via MCB Distributor</a:t>
          </a:r>
          <a:endParaRPr lang="en-US" sz="1200" dirty="0"/>
        </a:p>
      </dgm:t>
    </dgm:pt>
    <dgm:pt modelId="{1DD8B8A0-C7BB-49EC-9F57-5220F8772917}" type="parTrans" cxnId="{38006B3B-58BA-4A54-B227-3D9188131822}">
      <dgm:prSet/>
      <dgm:spPr/>
      <dgm:t>
        <a:bodyPr/>
        <a:lstStyle/>
        <a:p>
          <a:endParaRPr lang="en-US" sz="1100"/>
        </a:p>
      </dgm:t>
    </dgm:pt>
    <dgm:pt modelId="{C5E1CC35-8370-4305-A993-4F90A4CE4F07}" type="sibTrans" cxnId="{38006B3B-58BA-4A54-B227-3D9188131822}">
      <dgm:prSet/>
      <dgm:spPr/>
      <dgm:t>
        <a:bodyPr/>
        <a:lstStyle/>
        <a:p>
          <a:endParaRPr lang="en-US" sz="1100"/>
        </a:p>
      </dgm:t>
    </dgm:pt>
    <dgm:pt modelId="{7D27B2AA-00C5-4144-BAF4-BE47596A6CA5}">
      <dgm:prSet phldrT="[Text]" custT="1"/>
      <dgm:spPr/>
      <dgm:t>
        <a:bodyPr/>
        <a:lstStyle/>
        <a:p>
          <a:r>
            <a:rPr lang="en-US" sz="1400" b="1" dirty="0" smtClean="0"/>
            <a:t>Systematic Investment Plan ( SIP )</a:t>
          </a:r>
          <a:endParaRPr lang="en-US" sz="1400" b="1" dirty="0"/>
        </a:p>
      </dgm:t>
    </dgm:pt>
    <dgm:pt modelId="{20041812-3B68-4E7F-9D91-C43C42B96224}" type="parTrans" cxnId="{A7048724-DC30-48AB-879F-43FBF75728B6}">
      <dgm:prSet/>
      <dgm:spPr/>
      <dgm:t>
        <a:bodyPr/>
        <a:lstStyle/>
        <a:p>
          <a:endParaRPr lang="en-US" sz="1400"/>
        </a:p>
      </dgm:t>
    </dgm:pt>
    <dgm:pt modelId="{07D6AD74-BC41-4FDA-B85C-05EB704431D4}" type="sibTrans" cxnId="{A7048724-DC30-48AB-879F-43FBF75728B6}">
      <dgm:prSet/>
      <dgm:spPr/>
      <dgm:t>
        <a:bodyPr/>
        <a:lstStyle/>
        <a:p>
          <a:endParaRPr lang="en-US" sz="1400"/>
        </a:p>
      </dgm:t>
    </dgm:pt>
    <dgm:pt modelId="{D2DBD669-4A58-450C-83FE-F58D1016C23D}">
      <dgm:prSet phldrT="[Text]" custT="1"/>
      <dgm:spPr/>
      <dgm:t>
        <a:bodyPr/>
        <a:lstStyle/>
        <a:p>
          <a:r>
            <a:rPr lang="en-US" sz="1200" b="0" dirty="0" smtClean="0"/>
            <a:t>On boarding of Salaried Employees. </a:t>
          </a:r>
        </a:p>
        <a:p>
          <a:r>
            <a:rPr lang="en-US" sz="1200" b="0" dirty="0" smtClean="0"/>
            <a:t>Benefits of investing periodic amounts rather than lump sum inflow at once to build long term portfolio</a:t>
          </a:r>
        </a:p>
        <a:p>
          <a:r>
            <a:rPr lang="en-US" sz="1200" b="0" dirty="0" smtClean="0"/>
            <a:t>Selling Equity based funds through MCB Bank under Systematic Investment Plan </a:t>
          </a:r>
        </a:p>
        <a:p>
          <a:r>
            <a:rPr lang="en-US" sz="1200" b="0" dirty="0" smtClean="0"/>
            <a:t>Teams remuneration through various means</a:t>
          </a:r>
        </a:p>
      </dgm:t>
    </dgm:pt>
    <dgm:pt modelId="{E7DDC05F-9887-469A-B829-F78F7274B8FB}" type="parTrans" cxnId="{E3162C1A-EE49-4EF5-9A4C-ECBF93DACE1E}">
      <dgm:prSet/>
      <dgm:spPr/>
      <dgm:t>
        <a:bodyPr/>
        <a:lstStyle/>
        <a:p>
          <a:endParaRPr lang="en-US" sz="1400"/>
        </a:p>
      </dgm:t>
    </dgm:pt>
    <dgm:pt modelId="{579B3CC8-2107-4962-A796-73E5ACE62B13}" type="sibTrans" cxnId="{E3162C1A-EE49-4EF5-9A4C-ECBF93DACE1E}">
      <dgm:prSet/>
      <dgm:spPr/>
      <dgm:t>
        <a:bodyPr/>
        <a:lstStyle/>
        <a:p>
          <a:endParaRPr lang="en-US" sz="1400"/>
        </a:p>
      </dgm:t>
    </dgm:pt>
    <dgm:pt modelId="{85A2E27B-FCB8-4DDC-95B2-0EFAE122DBA3}" type="pres">
      <dgm:prSet presAssocID="{EA77F79C-EB70-42F6-BC14-149DB7E93BF3}" presName="Name0" presStyleCnt="0">
        <dgm:presLayoutVars>
          <dgm:chMax/>
          <dgm:chPref/>
          <dgm:dir/>
        </dgm:presLayoutVars>
      </dgm:prSet>
      <dgm:spPr/>
      <dgm:t>
        <a:bodyPr/>
        <a:lstStyle/>
        <a:p>
          <a:endParaRPr lang="en-US"/>
        </a:p>
      </dgm:t>
    </dgm:pt>
    <dgm:pt modelId="{4089F0DD-77EA-45A0-ABB5-0E81FBB4B9F4}" type="pres">
      <dgm:prSet presAssocID="{7A4D3D61-A558-47BB-B931-7AC691F515C3}" presName="parenttextcomposite" presStyleCnt="0"/>
      <dgm:spPr/>
    </dgm:pt>
    <dgm:pt modelId="{9E0707C8-39E5-408B-A63D-37B49DEAC8A6}" type="pres">
      <dgm:prSet presAssocID="{7A4D3D61-A558-47BB-B931-7AC691F515C3}" presName="parenttext" presStyleLbl="revTx" presStyleIdx="0" presStyleCnt="3">
        <dgm:presLayoutVars>
          <dgm:chMax/>
          <dgm:chPref val="2"/>
          <dgm:bulletEnabled val="1"/>
        </dgm:presLayoutVars>
      </dgm:prSet>
      <dgm:spPr/>
      <dgm:t>
        <a:bodyPr/>
        <a:lstStyle/>
        <a:p>
          <a:endParaRPr lang="en-US"/>
        </a:p>
      </dgm:t>
    </dgm:pt>
    <dgm:pt modelId="{F1DF14CC-8448-4F57-AFBA-D333F441945E}" type="pres">
      <dgm:prSet presAssocID="{7A4D3D61-A558-47BB-B931-7AC691F515C3}" presName="composite" presStyleCnt="0"/>
      <dgm:spPr/>
    </dgm:pt>
    <dgm:pt modelId="{843BFB15-DF0D-424B-9559-36ECADED0202}" type="pres">
      <dgm:prSet presAssocID="{7A4D3D61-A558-47BB-B931-7AC691F515C3}" presName="chevron1" presStyleLbl="alignNode1" presStyleIdx="0" presStyleCnt="21"/>
      <dgm:spPr/>
    </dgm:pt>
    <dgm:pt modelId="{59F538E9-7DC5-4323-ACF3-97F69D30A92D}" type="pres">
      <dgm:prSet presAssocID="{7A4D3D61-A558-47BB-B931-7AC691F515C3}" presName="chevron2" presStyleLbl="alignNode1" presStyleIdx="1" presStyleCnt="21"/>
      <dgm:spPr/>
    </dgm:pt>
    <dgm:pt modelId="{70CC4153-2F96-4B2C-B39F-24DF2AB07C4C}" type="pres">
      <dgm:prSet presAssocID="{7A4D3D61-A558-47BB-B931-7AC691F515C3}" presName="chevron3" presStyleLbl="alignNode1" presStyleIdx="2" presStyleCnt="21"/>
      <dgm:spPr/>
    </dgm:pt>
    <dgm:pt modelId="{87F6DBE5-ABCA-425D-B541-2869F25AB4B0}" type="pres">
      <dgm:prSet presAssocID="{7A4D3D61-A558-47BB-B931-7AC691F515C3}" presName="chevron4" presStyleLbl="alignNode1" presStyleIdx="3" presStyleCnt="21"/>
      <dgm:spPr/>
    </dgm:pt>
    <dgm:pt modelId="{9E3FB1D4-1A44-4D5A-83FE-70659E018509}" type="pres">
      <dgm:prSet presAssocID="{7A4D3D61-A558-47BB-B931-7AC691F515C3}" presName="chevron5" presStyleLbl="alignNode1" presStyleIdx="4" presStyleCnt="21"/>
      <dgm:spPr/>
    </dgm:pt>
    <dgm:pt modelId="{CCEB4CCE-AA5B-4BE4-896C-AFEA933B7A59}" type="pres">
      <dgm:prSet presAssocID="{7A4D3D61-A558-47BB-B931-7AC691F515C3}" presName="chevron6" presStyleLbl="alignNode1" presStyleIdx="5" presStyleCnt="21"/>
      <dgm:spPr/>
    </dgm:pt>
    <dgm:pt modelId="{BFA72E3B-E0C8-4659-BCB3-B99402D27890}" type="pres">
      <dgm:prSet presAssocID="{7A4D3D61-A558-47BB-B931-7AC691F515C3}" presName="chevron7" presStyleLbl="alignNode1" presStyleIdx="6" presStyleCnt="21"/>
      <dgm:spPr/>
    </dgm:pt>
    <dgm:pt modelId="{16E8F19A-B07C-452C-B995-818F5A3D8C10}" type="pres">
      <dgm:prSet presAssocID="{7A4D3D61-A558-47BB-B931-7AC691F515C3}" presName="childtext" presStyleLbl="solidFgAcc1" presStyleIdx="0" presStyleCnt="3" custScaleY="122001">
        <dgm:presLayoutVars>
          <dgm:chMax/>
          <dgm:chPref val="0"/>
          <dgm:bulletEnabled val="1"/>
        </dgm:presLayoutVars>
      </dgm:prSet>
      <dgm:spPr/>
      <dgm:t>
        <a:bodyPr/>
        <a:lstStyle/>
        <a:p>
          <a:endParaRPr lang="en-US"/>
        </a:p>
      </dgm:t>
    </dgm:pt>
    <dgm:pt modelId="{514BB1EC-E849-417C-8FB6-691A91EC3D4B}" type="pres">
      <dgm:prSet presAssocID="{6E3DAB16-E315-410E-BB30-1ABB2B1168E7}" presName="sibTrans" presStyleCnt="0"/>
      <dgm:spPr/>
    </dgm:pt>
    <dgm:pt modelId="{480E459B-237A-4415-B73A-722084EE269B}" type="pres">
      <dgm:prSet presAssocID="{98573A56-07FC-45BE-AD1A-E2E85791D690}" presName="parenttextcomposite" presStyleCnt="0"/>
      <dgm:spPr/>
    </dgm:pt>
    <dgm:pt modelId="{AB5735AE-A569-4B05-B2C1-BC3178799FEE}" type="pres">
      <dgm:prSet presAssocID="{98573A56-07FC-45BE-AD1A-E2E85791D690}" presName="parenttext" presStyleLbl="revTx" presStyleIdx="1" presStyleCnt="3">
        <dgm:presLayoutVars>
          <dgm:chMax/>
          <dgm:chPref val="2"/>
          <dgm:bulletEnabled val="1"/>
        </dgm:presLayoutVars>
      </dgm:prSet>
      <dgm:spPr/>
      <dgm:t>
        <a:bodyPr/>
        <a:lstStyle/>
        <a:p>
          <a:endParaRPr lang="en-US"/>
        </a:p>
      </dgm:t>
    </dgm:pt>
    <dgm:pt modelId="{F4EC4A6B-0540-4BF6-9306-B326F911D36C}" type="pres">
      <dgm:prSet presAssocID="{98573A56-07FC-45BE-AD1A-E2E85791D690}" presName="composite" presStyleCnt="0"/>
      <dgm:spPr/>
    </dgm:pt>
    <dgm:pt modelId="{9CB296F5-8414-495A-80F4-E050275EBAA8}" type="pres">
      <dgm:prSet presAssocID="{98573A56-07FC-45BE-AD1A-E2E85791D690}" presName="chevron1" presStyleLbl="alignNode1" presStyleIdx="7" presStyleCnt="21"/>
      <dgm:spPr/>
    </dgm:pt>
    <dgm:pt modelId="{0BF184F6-6099-48FE-A9BF-7F7DAEC21067}" type="pres">
      <dgm:prSet presAssocID="{98573A56-07FC-45BE-AD1A-E2E85791D690}" presName="chevron2" presStyleLbl="alignNode1" presStyleIdx="8" presStyleCnt="21"/>
      <dgm:spPr/>
    </dgm:pt>
    <dgm:pt modelId="{570E6BFA-CBBA-445F-ABDD-F6EE9BFD354E}" type="pres">
      <dgm:prSet presAssocID="{98573A56-07FC-45BE-AD1A-E2E85791D690}" presName="chevron3" presStyleLbl="alignNode1" presStyleIdx="9" presStyleCnt="21"/>
      <dgm:spPr/>
    </dgm:pt>
    <dgm:pt modelId="{EE7315FA-C7D0-4F03-B052-AB2338E67205}" type="pres">
      <dgm:prSet presAssocID="{98573A56-07FC-45BE-AD1A-E2E85791D690}" presName="chevron4" presStyleLbl="alignNode1" presStyleIdx="10" presStyleCnt="21"/>
      <dgm:spPr/>
    </dgm:pt>
    <dgm:pt modelId="{0FF4F1DD-37D8-40B0-B701-85FA59A3BA0B}" type="pres">
      <dgm:prSet presAssocID="{98573A56-07FC-45BE-AD1A-E2E85791D690}" presName="chevron5" presStyleLbl="alignNode1" presStyleIdx="11" presStyleCnt="21"/>
      <dgm:spPr/>
    </dgm:pt>
    <dgm:pt modelId="{9020A493-1116-40F2-8246-95DE34733189}" type="pres">
      <dgm:prSet presAssocID="{98573A56-07FC-45BE-AD1A-E2E85791D690}" presName="chevron6" presStyleLbl="alignNode1" presStyleIdx="12" presStyleCnt="21"/>
      <dgm:spPr/>
    </dgm:pt>
    <dgm:pt modelId="{FD31D8DA-8349-4089-871A-809A9A4ADA44}" type="pres">
      <dgm:prSet presAssocID="{98573A56-07FC-45BE-AD1A-E2E85791D690}" presName="chevron7" presStyleLbl="alignNode1" presStyleIdx="13" presStyleCnt="21"/>
      <dgm:spPr/>
    </dgm:pt>
    <dgm:pt modelId="{A85CD5C6-998F-4427-A282-D625498CCE3D}" type="pres">
      <dgm:prSet presAssocID="{98573A56-07FC-45BE-AD1A-E2E85791D690}" presName="childtext" presStyleLbl="solidFgAcc1" presStyleIdx="1" presStyleCnt="3" custScaleY="119014">
        <dgm:presLayoutVars>
          <dgm:chMax/>
          <dgm:chPref val="0"/>
          <dgm:bulletEnabled val="1"/>
        </dgm:presLayoutVars>
      </dgm:prSet>
      <dgm:spPr/>
      <dgm:t>
        <a:bodyPr/>
        <a:lstStyle/>
        <a:p>
          <a:endParaRPr lang="en-US"/>
        </a:p>
      </dgm:t>
    </dgm:pt>
    <dgm:pt modelId="{E3495792-D162-4B7F-8E02-CAFE63EF1357}" type="pres">
      <dgm:prSet presAssocID="{24B4BA44-FD4C-4027-BD53-9ECA6DF69599}" presName="sibTrans" presStyleCnt="0"/>
      <dgm:spPr/>
    </dgm:pt>
    <dgm:pt modelId="{2C6132C4-124F-4647-B5ED-FFB2A87C2147}" type="pres">
      <dgm:prSet presAssocID="{7D27B2AA-00C5-4144-BAF4-BE47596A6CA5}" presName="parenttextcomposite" presStyleCnt="0"/>
      <dgm:spPr/>
    </dgm:pt>
    <dgm:pt modelId="{562C9DAE-1971-41F5-BE79-11452F784559}" type="pres">
      <dgm:prSet presAssocID="{7D27B2AA-00C5-4144-BAF4-BE47596A6CA5}" presName="parenttext" presStyleLbl="revTx" presStyleIdx="2" presStyleCnt="3">
        <dgm:presLayoutVars>
          <dgm:chMax/>
          <dgm:chPref val="2"/>
          <dgm:bulletEnabled val="1"/>
        </dgm:presLayoutVars>
      </dgm:prSet>
      <dgm:spPr/>
      <dgm:t>
        <a:bodyPr/>
        <a:lstStyle/>
        <a:p>
          <a:endParaRPr lang="en-US"/>
        </a:p>
      </dgm:t>
    </dgm:pt>
    <dgm:pt modelId="{D9CB7E80-459E-4D3E-99B4-7CCD0C9DA353}" type="pres">
      <dgm:prSet presAssocID="{7D27B2AA-00C5-4144-BAF4-BE47596A6CA5}" presName="composite" presStyleCnt="0"/>
      <dgm:spPr/>
    </dgm:pt>
    <dgm:pt modelId="{88B6986C-33C8-421F-BCDD-1A997146168B}" type="pres">
      <dgm:prSet presAssocID="{7D27B2AA-00C5-4144-BAF4-BE47596A6CA5}" presName="chevron1" presStyleLbl="alignNode1" presStyleIdx="14" presStyleCnt="21"/>
      <dgm:spPr/>
    </dgm:pt>
    <dgm:pt modelId="{67B25681-D067-4B41-B85D-1ACC83B30A4E}" type="pres">
      <dgm:prSet presAssocID="{7D27B2AA-00C5-4144-BAF4-BE47596A6CA5}" presName="chevron2" presStyleLbl="alignNode1" presStyleIdx="15" presStyleCnt="21"/>
      <dgm:spPr/>
    </dgm:pt>
    <dgm:pt modelId="{7C9D8614-00BA-43CD-BBDD-32AEF227F0B1}" type="pres">
      <dgm:prSet presAssocID="{7D27B2AA-00C5-4144-BAF4-BE47596A6CA5}" presName="chevron3" presStyleLbl="alignNode1" presStyleIdx="16" presStyleCnt="21"/>
      <dgm:spPr/>
    </dgm:pt>
    <dgm:pt modelId="{5B237D3C-DE01-4BB2-8977-96878A514371}" type="pres">
      <dgm:prSet presAssocID="{7D27B2AA-00C5-4144-BAF4-BE47596A6CA5}" presName="chevron4" presStyleLbl="alignNode1" presStyleIdx="17" presStyleCnt="21"/>
      <dgm:spPr/>
    </dgm:pt>
    <dgm:pt modelId="{20E28F7B-37E3-482B-A8B8-126A257CB85A}" type="pres">
      <dgm:prSet presAssocID="{7D27B2AA-00C5-4144-BAF4-BE47596A6CA5}" presName="chevron5" presStyleLbl="alignNode1" presStyleIdx="18" presStyleCnt="21"/>
      <dgm:spPr/>
    </dgm:pt>
    <dgm:pt modelId="{6D3E0EDF-8562-46FA-8984-96C4FD528694}" type="pres">
      <dgm:prSet presAssocID="{7D27B2AA-00C5-4144-BAF4-BE47596A6CA5}" presName="chevron6" presStyleLbl="alignNode1" presStyleIdx="19" presStyleCnt="21"/>
      <dgm:spPr/>
    </dgm:pt>
    <dgm:pt modelId="{CCC244D6-B0D5-41F2-947C-23F3D4E61908}" type="pres">
      <dgm:prSet presAssocID="{7D27B2AA-00C5-4144-BAF4-BE47596A6CA5}" presName="chevron7" presStyleLbl="alignNode1" presStyleIdx="20" presStyleCnt="21"/>
      <dgm:spPr/>
    </dgm:pt>
    <dgm:pt modelId="{AC65253A-DFC3-4345-A101-8F808A29C705}" type="pres">
      <dgm:prSet presAssocID="{7D27B2AA-00C5-4144-BAF4-BE47596A6CA5}" presName="childtext" presStyleLbl="solidFgAcc1" presStyleIdx="2" presStyleCnt="3" custScaleY="213025">
        <dgm:presLayoutVars>
          <dgm:chMax/>
          <dgm:chPref val="0"/>
          <dgm:bulletEnabled val="1"/>
        </dgm:presLayoutVars>
      </dgm:prSet>
      <dgm:spPr/>
      <dgm:t>
        <a:bodyPr/>
        <a:lstStyle/>
        <a:p>
          <a:endParaRPr lang="en-US"/>
        </a:p>
      </dgm:t>
    </dgm:pt>
  </dgm:ptLst>
  <dgm:cxnLst>
    <dgm:cxn modelId="{64E197AA-869A-46B3-BBA8-7A5815EAF451}" type="presOf" srcId="{D2DBD669-4A58-450C-83FE-F58D1016C23D}" destId="{AC65253A-DFC3-4345-A101-8F808A29C705}" srcOrd="0" destOrd="0" presId="urn:microsoft.com/office/officeart/2008/layout/VerticalAccentList"/>
    <dgm:cxn modelId="{BB084205-814B-46B9-9230-7863CB99EE58}" type="presOf" srcId="{98573A56-07FC-45BE-AD1A-E2E85791D690}" destId="{AB5735AE-A569-4B05-B2C1-BC3178799FEE}" srcOrd="0" destOrd="0" presId="urn:microsoft.com/office/officeart/2008/layout/VerticalAccentList"/>
    <dgm:cxn modelId="{562001D1-1B04-49B3-A82A-9D4D1AE92117}" srcId="{EA77F79C-EB70-42F6-BC14-149DB7E93BF3}" destId="{98573A56-07FC-45BE-AD1A-E2E85791D690}" srcOrd="1" destOrd="0" parTransId="{3CDE5803-2641-4504-B8B1-A131ECA87777}" sibTransId="{24B4BA44-FD4C-4027-BD53-9ECA6DF69599}"/>
    <dgm:cxn modelId="{63DC2E0C-C64C-4218-AB88-C3E46E28A361}" type="presOf" srcId="{EA77F79C-EB70-42F6-BC14-149DB7E93BF3}" destId="{85A2E27B-FCB8-4DDC-95B2-0EFAE122DBA3}" srcOrd="0" destOrd="0" presId="urn:microsoft.com/office/officeart/2008/layout/VerticalAccentList"/>
    <dgm:cxn modelId="{FC52AB5D-98F7-43E7-879E-D4EBB1AE045F}" srcId="{EA77F79C-EB70-42F6-BC14-149DB7E93BF3}" destId="{7A4D3D61-A558-47BB-B931-7AC691F515C3}" srcOrd="0" destOrd="0" parTransId="{F4D80097-2E23-468B-B28C-E013619CC42C}" sibTransId="{6E3DAB16-E315-410E-BB30-1ABB2B1168E7}"/>
    <dgm:cxn modelId="{4DF91A02-4334-4E72-9D04-7FCA3E0A5354}" type="presOf" srcId="{8436B79B-9D3A-46AD-879E-495E582D4994}" destId="{A85CD5C6-998F-4427-A282-D625498CCE3D}" srcOrd="0" destOrd="0" presId="urn:microsoft.com/office/officeart/2008/layout/VerticalAccentList"/>
    <dgm:cxn modelId="{38006B3B-58BA-4A54-B227-3D9188131822}" srcId="{98573A56-07FC-45BE-AD1A-E2E85791D690}" destId="{8436B79B-9D3A-46AD-879E-495E582D4994}" srcOrd="0" destOrd="0" parTransId="{1DD8B8A0-C7BB-49EC-9F57-5220F8772917}" sibTransId="{C5E1CC35-8370-4305-A993-4F90A4CE4F07}"/>
    <dgm:cxn modelId="{E3162C1A-EE49-4EF5-9A4C-ECBF93DACE1E}" srcId="{7D27B2AA-00C5-4144-BAF4-BE47596A6CA5}" destId="{D2DBD669-4A58-450C-83FE-F58D1016C23D}" srcOrd="0" destOrd="0" parTransId="{E7DDC05F-9887-469A-B829-F78F7274B8FB}" sibTransId="{579B3CC8-2107-4962-A796-73E5ACE62B13}"/>
    <dgm:cxn modelId="{BB6491BE-6CF6-4AAE-A48B-D705F7DDCF15}" type="presOf" srcId="{C4E4B1F1-339F-4C30-9471-1A092C092FCF}" destId="{16E8F19A-B07C-452C-B995-818F5A3D8C10}" srcOrd="0" destOrd="0" presId="urn:microsoft.com/office/officeart/2008/layout/VerticalAccentList"/>
    <dgm:cxn modelId="{5C409CE3-5F22-40D6-9957-FCB2063DD947}" srcId="{7A4D3D61-A558-47BB-B931-7AC691F515C3}" destId="{C4E4B1F1-339F-4C30-9471-1A092C092FCF}" srcOrd="0" destOrd="0" parTransId="{7AD752D7-89B3-43C7-9237-D21AB9C74C9F}" sibTransId="{AB660253-B4F6-45A4-8EDD-F9B7561E6D30}"/>
    <dgm:cxn modelId="{31F63DA1-E0CC-4465-8601-575AEA835817}" type="presOf" srcId="{7A4D3D61-A558-47BB-B931-7AC691F515C3}" destId="{9E0707C8-39E5-408B-A63D-37B49DEAC8A6}" srcOrd="0" destOrd="0" presId="urn:microsoft.com/office/officeart/2008/layout/VerticalAccentList"/>
    <dgm:cxn modelId="{A7048724-DC30-48AB-879F-43FBF75728B6}" srcId="{EA77F79C-EB70-42F6-BC14-149DB7E93BF3}" destId="{7D27B2AA-00C5-4144-BAF4-BE47596A6CA5}" srcOrd="2" destOrd="0" parTransId="{20041812-3B68-4E7F-9D91-C43C42B96224}" sibTransId="{07D6AD74-BC41-4FDA-B85C-05EB704431D4}"/>
    <dgm:cxn modelId="{199E74FD-F186-4740-B70A-360A887C60BA}" type="presOf" srcId="{7D27B2AA-00C5-4144-BAF4-BE47596A6CA5}" destId="{562C9DAE-1971-41F5-BE79-11452F784559}" srcOrd="0" destOrd="0" presId="urn:microsoft.com/office/officeart/2008/layout/VerticalAccentList"/>
    <dgm:cxn modelId="{7A7C3A65-11B2-41C5-954E-6B5D858B9569}" type="presParOf" srcId="{85A2E27B-FCB8-4DDC-95B2-0EFAE122DBA3}" destId="{4089F0DD-77EA-45A0-ABB5-0E81FBB4B9F4}" srcOrd="0" destOrd="0" presId="urn:microsoft.com/office/officeart/2008/layout/VerticalAccentList"/>
    <dgm:cxn modelId="{403D1116-03C1-4E0A-BD9D-BFE3312DA037}" type="presParOf" srcId="{4089F0DD-77EA-45A0-ABB5-0E81FBB4B9F4}" destId="{9E0707C8-39E5-408B-A63D-37B49DEAC8A6}" srcOrd="0" destOrd="0" presId="urn:microsoft.com/office/officeart/2008/layout/VerticalAccentList"/>
    <dgm:cxn modelId="{F0A64754-4D9D-4B0C-BBCD-057E1E22AF7E}" type="presParOf" srcId="{85A2E27B-FCB8-4DDC-95B2-0EFAE122DBA3}" destId="{F1DF14CC-8448-4F57-AFBA-D333F441945E}" srcOrd="1" destOrd="0" presId="urn:microsoft.com/office/officeart/2008/layout/VerticalAccentList"/>
    <dgm:cxn modelId="{FFB18E0B-8811-47AA-9951-8BD9E0A1ADC7}" type="presParOf" srcId="{F1DF14CC-8448-4F57-AFBA-D333F441945E}" destId="{843BFB15-DF0D-424B-9559-36ECADED0202}" srcOrd="0" destOrd="0" presId="urn:microsoft.com/office/officeart/2008/layout/VerticalAccentList"/>
    <dgm:cxn modelId="{3449FBB3-19F4-4C4D-8C2B-FDF5482656B1}" type="presParOf" srcId="{F1DF14CC-8448-4F57-AFBA-D333F441945E}" destId="{59F538E9-7DC5-4323-ACF3-97F69D30A92D}" srcOrd="1" destOrd="0" presId="urn:microsoft.com/office/officeart/2008/layout/VerticalAccentList"/>
    <dgm:cxn modelId="{C0819580-6E66-441C-832E-3E8BE286D420}" type="presParOf" srcId="{F1DF14CC-8448-4F57-AFBA-D333F441945E}" destId="{70CC4153-2F96-4B2C-B39F-24DF2AB07C4C}" srcOrd="2" destOrd="0" presId="urn:microsoft.com/office/officeart/2008/layout/VerticalAccentList"/>
    <dgm:cxn modelId="{83E4E9BA-7965-4A60-8403-96D19B394B9E}" type="presParOf" srcId="{F1DF14CC-8448-4F57-AFBA-D333F441945E}" destId="{87F6DBE5-ABCA-425D-B541-2869F25AB4B0}" srcOrd="3" destOrd="0" presId="urn:microsoft.com/office/officeart/2008/layout/VerticalAccentList"/>
    <dgm:cxn modelId="{4A2C1214-5688-4523-98CD-2D50DC82407C}" type="presParOf" srcId="{F1DF14CC-8448-4F57-AFBA-D333F441945E}" destId="{9E3FB1D4-1A44-4D5A-83FE-70659E018509}" srcOrd="4" destOrd="0" presId="urn:microsoft.com/office/officeart/2008/layout/VerticalAccentList"/>
    <dgm:cxn modelId="{1D3269CE-1D00-46AD-85D0-2EB921BD9A89}" type="presParOf" srcId="{F1DF14CC-8448-4F57-AFBA-D333F441945E}" destId="{CCEB4CCE-AA5B-4BE4-896C-AFEA933B7A59}" srcOrd="5" destOrd="0" presId="urn:microsoft.com/office/officeart/2008/layout/VerticalAccentList"/>
    <dgm:cxn modelId="{04715557-9F47-4BBF-8D96-1A7FB2C69028}" type="presParOf" srcId="{F1DF14CC-8448-4F57-AFBA-D333F441945E}" destId="{BFA72E3B-E0C8-4659-BCB3-B99402D27890}" srcOrd="6" destOrd="0" presId="urn:microsoft.com/office/officeart/2008/layout/VerticalAccentList"/>
    <dgm:cxn modelId="{4D036461-30F1-4249-92CC-A4F6F37B73BA}" type="presParOf" srcId="{F1DF14CC-8448-4F57-AFBA-D333F441945E}" destId="{16E8F19A-B07C-452C-B995-818F5A3D8C10}" srcOrd="7" destOrd="0" presId="urn:microsoft.com/office/officeart/2008/layout/VerticalAccentList"/>
    <dgm:cxn modelId="{85AD22B3-A142-49A1-BB74-5C37B2EA9A37}" type="presParOf" srcId="{85A2E27B-FCB8-4DDC-95B2-0EFAE122DBA3}" destId="{514BB1EC-E849-417C-8FB6-691A91EC3D4B}" srcOrd="2" destOrd="0" presId="urn:microsoft.com/office/officeart/2008/layout/VerticalAccentList"/>
    <dgm:cxn modelId="{BA541BF6-279C-4F1F-BC84-8DE78E5C7F86}" type="presParOf" srcId="{85A2E27B-FCB8-4DDC-95B2-0EFAE122DBA3}" destId="{480E459B-237A-4415-B73A-722084EE269B}" srcOrd="3" destOrd="0" presId="urn:microsoft.com/office/officeart/2008/layout/VerticalAccentList"/>
    <dgm:cxn modelId="{58B7BC3F-E3BF-435C-964D-55B8950D96EC}" type="presParOf" srcId="{480E459B-237A-4415-B73A-722084EE269B}" destId="{AB5735AE-A569-4B05-B2C1-BC3178799FEE}" srcOrd="0" destOrd="0" presId="urn:microsoft.com/office/officeart/2008/layout/VerticalAccentList"/>
    <dgm:cxn modelId="{922C6BDD-EE68-4E71-866E-BF1253D52604}" type="presParOf" srcId="{85A2E27B-FCB8-4DDC-95B2-0EFAE122DBA3}" destId="{F4EC4A6B-0540-4BF6-9306-B326F911D36C}" srcOrd="4" destOrd="0" presId="urn:microsoft.com/office/officeart/2008/layout/VerticalAccentList"/>
    <dgm:cxn modelId="{E72B1705-835D-41A3-8E41-79BFFDF5FC09}" type="presParOf" srcId="{F4EC4A6B-0540-4BF6-9306-B326F911D36C}" destId="{9CB296F5-8414-495A-80F4-E050275EBAA8}" srcOrd="0" destOrd="0" presId="urn:microsoft.com/office/officeart/2008/layout/VerticalAccentList"/>
    <dgm:cxn modelId="{88DFA783-264B-4E10-B5D9-7064332B8A13}" type="presParOf" srcId="{F4EC4A6B-0540-4BF6-9306-B326F911D36C}" destId="{0BF184F6-6099-48FE-A9BF-7F7DAEC21067}" srcOrd="1" destOrd="0" presId="urn:microsoft.com/office/officeart/2008/layout/VerticalAccentList"/>
    <dgm:cxn modelId="{A9E219EB-3D5C-4B67-8748-D9B6A2678817}" type="presParOf" srcId="{F4EC4A6B-0540-4BF6-9306-B326F911D36C}" destId="{570E6BFA-CBBA-445F-ABDD-F6EE9BFD354E}" srcOrd="2" destOrd="0" presId="urn:microsoft.com/office/officeart/2008/layout/VerticalAccentList"/>
    <dgm:cxn modelId="{8E9A01F1-F691-4D88-94DF-FD26F7224736}" type="presParOf" srcId="{F4EC4A6B-0540-4BF6-9306-B326F911D36C}" destId="{EE7315FA-C7D0-4F03-B052-AB2338E67205}" srcOrd="3" destOrd="0" presId="urn:microsoft.com/office/officeart/2008/layout/VerticalAccentList"/>
    <dgm:cxn modelId="{31E8D847-A468-4AD0-B3F6-D97503D372C9}" type="presParOf" srcId="{F4EC4A6B-0540-4BF6-9306-B326F911D36C}" destId="{0FF4F1DD-37D8-40B0-B701-85FA59A3BA0B}" srcOrd="4" destOrd="0" presId="urn:microsoft.com/office/officeart/2008/layout/VerticalAccentList"/>
    <dgm:cxn modelId="{113EEEBD-B94A-45D7-A63E-2E1A7A3B8976}" type="presParOf" srcId="{F4EC4A6B-0540-4BF6-9306-B326F911D36C}" destId="{9020A493-1116-40F2-8246-95DE34733189}" srcOrd="5" destOrd="0" presId="urn:microsoft.com/office/officeart/2008/layout/VerticalAccentList"/>
    <dgm:cxn modelId="{B6AFE61D-2FC0-4978-A33F-844736D6BDAD}" type="presParOf" srcId="{F4EC4A6B-0540-4BF6-9306-B326F911D36C}" destId="{FD31D8DA-8349-4089-871A-809A9A4ADA44}" srcOrd="6" destOrd="0" presId="urn:microsoft.com/office/officeart/2008/layout/VerticalAccentList"/>
    <dgm:cxn modelId="{E5ED2344-B345-49BD-BB6D-4F1A94FA78FE}" type="presParOf" srcId="{F4EC4A6B-0540-4BF6-9306-B326F911D36C}" destId="{A85CD5C6-998F-4427-A282-D625498CCE3D}" srcOrd="7" destOrd="0" presId="urn:microsoft.com/office/officeart/2008/layout/VerticalAccentList"/>
    <dgm:cxn modelId="{D6AF7A4C-1B09-4875-B6B0-275C8FE504AE}" type="presParOf" srcId="{85A2E27B-FCB8-4DDC-95B2-0EFAE122DBA3}" destId="{E3495792-D162-4B7F-8E02-CAFE63EF1357}" srcOrd="5" destOrd="0" presId="urn:microsoft.com/office/officeart/2008/layout/VerticalAccentList"/>
    <dgm:cxn modelId="{9D542EBB-ACE3-4E15-A876-EC8606C3D67A}" type="presParOf" srcId="{85A2E27B-FCB8-4DDC-95B2-0EFAE122DBA3}" destId="{2C6132C4-124F-4647-B5ED-FFB2A87C2147}" srcOrd="6" destOrd="0" presId="urn:microsoft.com/office/officeart/2008/layout/VerticalAccentList"/>
    <dgm:cxn modelId="{3D9F81FA-6644-4E9A-BE13-2A92F5410AC1}" type="presParOf" srcId="{2C6132C4-124F-4647-B5ED-FFB2A87C2147}" destId="{562C9DAE-1971-41F5-BE79-11452F784559}" srcOrd="0" destOrd="0" presId="urn:microsoft.com/office/officeart/2008/layout/VerticalAccentList"/>
    <dgm:cxn modelId="{8C6E4C3B-B8A6-4F77-92B3-719CAABE6372}" type="presParOf" srcId="{85A2E27B-FCB8-4DDC-95B2-0EFAE122DBA3}" destId="{D9CB7E80-459E-4D3E-99B4-7CCD0C9DA353}" srcOrd="7" destOrd="0" presId="urn:microsoft.com/office/officeart/2008/layout/VerticalAccentList"/>
    <dgm:cxn modelId="{6ED66BB5-38F9-4619-9A0D-C82B15A60FF0}" type="presParOf" srcId="{D9CB7E80-459E-4D3E-99B4-7CCD0C9DA353}" destId="{88B6986C-33C8-421F-BCDD-1A997146168B}" srcOrd="0" destOrd="0" presId="urn:microsoft.com/office/officeart/2008/layout/VerticalAccentList"/>
    <dgm:cxn modelId="{0EDE85EF-DD08-49F3-809B-8E5187E78AB6}" type="presParOf" srcId="{D9CB7E80-459E-4D3E-99B4-7CCD0C9DA353}" destId="{67B25681-D067-4B41-B85D-1ACC83B30A4E}" srcOrd="1" destOrd="0" presId="urn:microsoft.com/office/officeart/2008/layout/VerticalAccentList"/>
    <dgm:cxn modelId="{2789D14D-3063-42EF-8397-AFDC51F5B2C8}" type="presParOf" srcId="{D9CB7E80-459E-4D3E-99B4-7CCD0C9DA353}" destId="{7C9D8614-00BA-43CD-BBDD-32AEF227F0B1}" srcOrd="2" destOrd="0" presId="urn:microsoft.com/office/officeart/2008/layout/VerticalAccentList"/>
    <dgm:cxn modelId="{3B4930C0-D1D5-495B-AD48-9643A4BFAEE7}" type="presParOf" srcId="{D9CB7E80-459E-4D3E-99B4-7CCD0C9DA353}" destId="{5B237D3C-DE01-4BB2-8977-96878A514371}" srcOrd="3" destOrd="0" presId="urn:microsoft.com/office/officeart/2008/layout/VerticalAccentList"/>
    <dgm:cxn modelId="{4FC24A47-DBAF-486D-B759-3B9B98B486DF}" type="presParOf" srcId="{D9CB7E80-459E-4D3E-99B4-7CCD0C9DA353}" destId="{20E28F7B-37E3-482B-A8B8-126A257CB85A}" srcOrd="4" destOrd="0" presId="urn:microsoft.com/office/officeart/2008/layout/VerticalAccentList"/>
    <dgm:cxn modelId="{ADA07FFB-D484-418D-BD52-DE362A96F229}" type="presParOf" srcId="{D9CB7E80-459E-4D3E-99B4-7CCD0C9DA353}" destId="{6D3E0EDF-8562-46FA-8984-96C4FD528694}" srcOrd="5" destOrd="0" presId="urn:microsoft.com/office/officeart/2008/layout/VerticalAccentList"/>
    <dgm:cxn modelId="{DCD196CA-BBF0-44A9-86F4-E3F9AE582E1B}" type="presParOf" srcId="{D9CB7E80-459E-4D3E-99B4-7CCD0C9DA353}" destId="{CCC244D6-B0D5-41F2-947C-23F3D4E61908}" srcOrd="6" destOrd="0" presId="urn:microsoft.com/office/officeart/2008/layout/VerticalAccentList"/>
    <dgm:cxn modelId="{5C3AA6A3-D5B1-480B-B4C1-70DC529AD2E2}" type="presParOf" srcId="{D9CB7E80-459E-4D3E-99B4-7CCD0C9DA353}" destId="{AC65253A-DFC3-4345-A101-8F808A29C705}"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DEBD89-727F-49C1-AEF5-F19957F31116}"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7A6B1CF4-8AA4-428C-AB2B-17B87BC2013F}">
      <dgm:prSet phldrT="[Text]" custT="1"/>
      <dgm:spPr/>
      <dgm:t>
        <a:bodyPr/>
        <a:lstStyle/>
        <a:p>
          <a:r>
            <a:rPr lang="en-US" sz="1400" dirty="0" smtClean="0"/>
            <a:t>Employees of NAFA operating from National Bank Branches have been reduced</a:t>
          </a:r>
          <a:endParaRPr lang="en-US" sz="1400" dirty="0"/>
        </a:p>
      </dgm:t>
    </dgm:pt>
    <dgm:pt modelId="{8F26BAC0-FD07-4259-971C-EAA4B1D4C7EE}" type="parTrans" cxnId="{0CEEBFD0-442C-432A-9762-66566688E7C2}">
      <dgm:prSet/>
      <dgm:spPr/>
      <dgm:t>
        <a:bodyPr/>
        <a:lstStyle/>
        <a:p>
          <a:endParaRPr lang="en-US" sz="1400"/>
        </a:p>
      </dgm:t>
    </dgm:pt>
    <dgm:pt modelId="{55904B6E-4A47-45B4-8DF1-035F929EBC82}" type="sibTrans" cxnId="{0CEEBFD0-442C-432A-9762-66566688E7C2}">
      <dgm:prSet/>
      <dgm:spPr/>
      <dgm:t>
        <a:bodyPr/>
        <a:lstStyle/>
        <a:p>
          <a:endParaRPr lang="en-US" sz="1400"/>
        </a:p>
      </dgm:t>
    </dgm:pt>
    <dgm:pt modelId="{DA4ED211-BCA9-445D-A1F2-1734D0E3195F}">
      <dgm:prSet phldrT="[Text]" custT="1"/>
      <dgm:spPr/>
      <dgm:t>
        <a:bodyPr/>
        <a:lstStyle/>
        <a:p>
          <a:r>
            <a:rPr lang="en-US" sz="1400" dirty="0" smtClean="0"/>
            <a:t>NAFA reduced its overall  number of employees </a:t>
          </a:r>
          <a:endParaRPr lang="en-US" sz="1400" dirty="0"/>
        </a:p>
      </dgm:t>
    </dgm:pt>
    <dgm:pt modelId="{A054A2E8-6FB4-48C0-BCF0-0ADAA0C09CBA}" type="parTrans" cxnId="{E14DAEAF-F12D-4B9E-99DC-5B5C0B465EDE}">
      <dgm:prSet/>
      <dgm:spPr/>
      <dgm:t>
        <a:bodyPr/>
        <a:lstStyle/>
        <a:p>
          <a:endParaRPr lang="en-US" sz="1400"/>
        </a:p>
      </dgm:t>
    </dgm:pt>
    <dgm:pt modelId="{87602120-7FEA-409E-9E46-48FC3C818E51}" type="sibTrans" cxnId="{E14DAEAF-F12D-4B9E-99DC-5B5C0B465EDE}">
      <dgm:prSet/>
      <dgm:spPr/>
      <dgm:t>
        <a:bodyPr/>
        <a:lstStyle/>
        <a:p>
          <a:endParaRPr lang="en-US" sz="1400"/>
        </a:p>
      </dgm:t>
    </dgm:pt>
    <dgm:pt modelId="{3313FDBB-529E-4AD5-A077-161423CA0D05}">
      <dgm:prSet phldrT="[Text]" custT="1"/>
      <dgm:spPr/>
      <dgm:t>
        <a:bodyPr/>
        <a:lstStyle/>
        <a:p>
          <a:r>
            <a:rPr lang="en-US" sz="1400" dirty="0" smtClean="0"/>
            <a:t>National Bank supports to NAFA has been reduced</a:t>
          </a:r>
          <a:endParaRPr lang="en-US" sz="1400" dirty="0"/>
        </a:p>
      </dgm:t>
    </dgm:pt>
    <dgm:pt modelId="{A2B43E8F-0583-4089-BEC4-937A51CB86DB}" type="parTrans" cxnId="{CC322EF5-59A7-4279-8F00-DCFF944A6216}">
      <dgm:prSet/>
      <dgm:spPr/>
      <dgm:t>
        <a:bodyPr/>
        <a:lstStyle/>
        <a:p>
          <a:endParaRPr lang="en-US" sz="1400"/>
        </a:p>
      </dgm:t>
    </dgm:pt>
    <dgm:pt modelId="{BC0EA711-5E87-4AEF-8E40-8AFC902C26D1}" type="sibTrans" cxnId="{CC322EF5-59A7-4279-8F00-DCFF944A6216}">
      <dgm:prSet/>
      <dgm:spPr/>
      <dgm:t>
        <a:bodyPr/>
        <a:lstStyle/>
        <a:p>
          <a:endParaRPr lang="en-US" sz="1400"/>
        </a:p>
      </dgm:t>
    </dgm:pt>
    <dgm:pt modelId="{EADB8453-82EF-4D59-9507-9ABC6206C9E9}">
      <dgm:prSet phldrT="[Text]" custT="1"/>
      <dgm:spPr/>
      <dgm:t>
        <a:bodyPr/>
        <a:lstStyle/>
        <a:p>
          <a:r>
            <a:rPr lang="en-US" sz="1400" dirty="0" smtClean="0"/>
            <a:t>Support of Faysal Bank to its AMC operations has been increased</a:t>
          </a:r>
          <a:endParaRPr lang="en-US" sz="1400" dirty="0"/>
        </a:p>
      </dgm:t>
    </dgm:pt>
    <dgm:pt modelId="{36D9957B-7569-418E-9966-1269F242239A}" type="parTrans" cxnId="{52F1324E-570D-47E9-A0EC-CEE99197E999}">
      <dgm:prSet/>
      <dgm:spPr/>
      <dgm:t>
        <a:bodyPr/>
        <a:lstStyle/>
        <a:p>
          <a:endParaRPr lang="en-US" sz="1400"/>
        </a:p>
      </dgm:t>
    </dgm:pt>
    <dgm:pt modelId="{10DEC237-7B28-47A6-8466-C3FBA0115531}" type="sibTrans" cxnId="{52F1324E-570D-47E9-A0EC-CEE99197E999}">
      <dgm:prSet/>
      <dgm:spPr/>
      <dgm:t>
        <a:bodyPr/>
        <a:lstStyle/>
        <a:p>
          <a:endParaRPr lang="en-US" sz="1400"/>
        </a:p>
      </dgm:t>
    </dgm:pt>
    <dgm:pt modelId="{D9A6CFCA-28FC-471F-9948-E58194C33FC0}" type="pres">
      <dgm:prSet presAssocID="{8EDEBD89-727F-49C1-AEF5-F19957F31116}" presName="diagram" presStyleCnt="0">
        <dgm:presLayoutVars>
          <dgm:dir/>
          <dgm:resizeHandles val="exact"/>
        </dgm:presLayoutVars>
      </dgm:prSet>
      <dgm:spPr/>
      <dgm:t>
        <a:bodyPr/>
        <a:lstStyle/>
        <a:p>
          <a:endParaRPr lang="en-US"/>
        </a:p>
      </dgm:t>
    </dgm:pt>
    <dgm:pt modelId="{B0913386-5F30-4DC7-B4C2-D2395F6A9398}" type="pres">
      <dgm:prSet presAssocID="{7A6B1CF4-8AA4-428C-AB2B-17B87BC2013F}" presName="node" presStyleLbl="node1" presStyleIdx="0" presStyleCnt="4">
        <dgm:presLayoutVars>
          <dgm:bulletEnabled val="1"/>
        </dgm:presLayoutVars>
      </dgm:prSet>
      <dgm:spPr/>
      <dgm:t>
        <a:bodyPr/>
        <a:lstStyle/>
        <a:p>
          <a:endParaRPr lang="en-US"/>
        </a:p>
      </dgm:t>
    </dgm:pt>
    <dgm:pt modelId="{28AF6F60-6D21-4A21-8664-FC3807AFF0C4}" type="pres">
      <dgm:prSet presAssocID="{55904B6E-4A47-45B4-8DF1-035F929EBC82}" presName="sibTrans" presStyleCnt="0"/>
      <dgm:spPr/>
    </dgm:pt>
    <dgm:pt modelId="{94586F6D-D49F-47E4-B311-4FAFE5322CD9}" type="pres">
      <dgm:prSet presAssocID="{DA4ED211-BCA9-445D-A1F2-1734D0E3195F}" presName="node" presStyleLbl="node1" presStyleIdx="1" presStyleCnt="4">
        <dgm:presLayoutVars>
          <dgm:bulletEnabled val="1"/>
        </dgm:presLayoutVars>
      </dgm:prSet>
      <dgm:spPr/>
      <dgm:t>
        <a:bodyPr/>
        <a:lstStyle/>
        <a:p>
          <a:endParaRPr lang="en-US"/>
        </a:p>
      </dgm:t>
    </dgm:pt>
    <dgm:pt modelId="{DA408623-97D6-4C48-9EE1-EAE5095C2E2C}" type="pres">
      <dgm:prSet presAssocID="{87602120-7FEA-409E-9E46-48FC3C818E51}" presName="sibTrans" presStyleCnt="0"/>
      <dgm:spPr/>
    </dgm:pt>
    <dgm:pt modelId="{F235FE83-2361-432B-8EA3-A74A4B5C803B}" type="pres">
      <dgm:prSet presAssocID="{3313FDBB-529E-4AD5-A077-161423CA0D05}" presName="node" presStyleLbl="node1" presStyleIdx="2" presStyleCnt="4">
        <dgm:presLayoutVars>
          <dgm:bulletEnabled val="1"/>
        </dgm:presLayoutVars>
      </dgm:prSet>
      <dgm:spPr/>
      <dgm:t>
        <a:bodyPr/>
        <a:lstStyle/>
        <a:p>
          <a:endParaRPr lang="en-US"/>
        </a:p>
      </dgm:t>
    </dgm:pt>
    <dgm:pt modelId="{D32CD27F-69FB-48A4-BAA0-8229BC8FC23A}" type="pres">
      <dgm:prSet presAssocID="{BC0EA711-5E87-4AEF-8E40-8AFC902C26D1}" presName="sibTrans" presStyleCnt="0"/>
      <dgm:spPr/>
    </dgm:pt>
    <dgm:pt modelId="{EBEAF945-E09F-4D9D-B33B-CDC927E0DF99}" type="pres">
      <dgm:prSet presAssocID="{EADB8453-82EF-4D59-9507-9ABC6206C9E9}" presName="node" presStyleLbl="node1" presStyleIdx="3" presStyleCnt="4">
        <dgm:presLayoutVars>
          <dgm:bulletEnabled val="1"/>
        </dgm:presLayoutVars>
      </dgm:prSet>
      <dgm:spPr/>
      <dgm:t>
        <a:bodyPr/>
        <a:lstStyle/>
        <a:p>
          <a:endParaRPr lang="en-US"/>
        </a:p>
      </dgm:t>
    </dgm:pt>
  </dgm:ptLst>
  <dgm:cxnLst>
    <dgm:cxn modelId="{95955F22-3E77-413C-8D39-EF36C8E18262}" type="presOf" srcId="{8EDEBD89-727F-49C1-AEF5-F19957F31116}" destId="{D9A6CFCA-28FC-471F-9948-E58194C33FC0}" srcOrd="0" destOrd="0" presId="urn:microsoft.com/office/officeart/2005/8/layout/default"/>
    <dgm:cxn modelId="{A3BA56CE-7EFF-42BD-AED4-C9D24136079A}" type="presOf" srcId="{DA4ED211-BCA9-445D-A1F2-1734D0E3195F}" destId="{94586F6D-D49F-47E4-B311-4FAFE5322CD9}" srcOrd="0" destOrd="0" presId="urn:microsoft.com/office/officeart/2005/8/layout/default"/>
    <dgm:cxn modelId="{41F08541-7F07-41B5-9A11-F1303CB03F60}" type="presOf" srcId="{3313FDBB-529E-4AD5-A077-161423CA0D05}" destId="{F235FE83-2361-432B-8EA3-A74A4B5C803B}" srcOrd="0" destOrd="0" presId="urn:microsoft.com/office/officeart/2005/8/layout/default"/>
    <dgm:cxn modelId="{45B32D1C-1E6A-4945-AE37-E8CC3728A11B}" type="presOf" srcId="{7A6B1CF4-8AA4-428C-AB2B-17B87BC2013F}" destId="{B0913386-5F30-4DC7-B4C2-D2395F6A9398}" srcOrd="0" destOrd="0" presId="urn:microsoft.com/office/officeart/2005/8/layout/default"/>
    <dgm:cxn modelId="{2235C417-DABB-4A36-B6D7-CB00CDDB5862}" type="presOf" srcId="{EADB8453-82EF-4D59-9507-9ABC6206C9E9}" destId="{EBEAF945-E09F-4D9D-B33B-CDC927E0DF99}" srcOrd="0" destOrd="0" presId="urn:microsoft.com/office/officeart/2005/8/layout/default"/>
    <dgm:cxn modelId="{CC322EF5-59A7-4279-8F00-DCFF944A6216}" srcId="{8EDEBD89-727F-49C1-AEF5-F19957F31116}" destId="{3313FDBB-529E-4AD5-A077-161423CA0D05}" srcOrd="2" destOrd="0" parTransId="{A2B43E8F-0583-4089-BEC4-937A51CB86DB}" sibTransId="{BC0EA711-5E87-4AEF-8E40-8AFC902C26D1}"/>
    <dgm:cxn modelId="{52F1324E-570D-47E9-A0EC-CEE99197E999}" srcId="{8EDEBD89-727F-49C1-AEF5-F19957F31116}" destId="{EADB8453-82EF-4D59-9507-9ABC6206C9E9}" srcOrd="3" destOrd="0" parTransId="{36D9957B-7569-418E-9966-1269F242239A}" sibTransId="{10DEC237-7B28-47A6-8466-C3FBA0115531}"/>
    <dgm:cxn modelId="{E14DAEAF-F12D-4B9E-99DC-5B5C0B465EDE}" srcId="{8EDEBD89-727F-49C1-AEF5-F19957F31116}" destId="{DA4ED211-BCA9-445D-A1F2-1734D0E3195F}" srcOrd="1" destOrd="0" parTransId="{A054A2E8-6FB4-48C0-BCF0-0ADAA0C09CBA}" sibTransId="{87602120-7FEA-409E-9E46-48FC3C818E51}"/>
    <dgm:cxn modelId="{0CEEBFD0-442C-432A-9762-66566688E7C2}" srcId="{8EDEBD89-727F-49C1-AEF5-F19957F31116}" destId="{7A6B1CF4-8AA4-428C-AB2B-17B87BC2013F}" srcOrd="0" destOrd="0" parTransId="{8F26BAC0-FD07-4259-971C-EAA4B1D4C7EE}" sibTransId="{55904B6E-4A47-45B4-8DF1-035F929EBC82}"/>
    <dgm:cxn modelId="{2C15403A-2ECE-4200-844B-5FD5CDD513CD}" type="presParOf" srcId="{D9A6CFCA-28FC-471F-9948-E58194C33FC0}" destId="{B0913386-5F30-4DC7-B4C2-D2395F6A9398}" srcOrd="0" destOrd="0" presId="urn:microsoft.com/office/officeart/2005/8/layout/default"/>
    <dgm:cxn modelId="{17AC42E5-4604-4189-8D3C-ABF86FE84A62}" type="presParOf" srcId="{D9A6CFCA-28FC-471F-9948-E58194C33FC0}" destId="{28AF6F60-6D21-4A21-8664-FC3807AFF0C4}" srcOrd="1" destOrd="0" presId="urn:microsoft.com/office/officeart/2005/8/layout/default"/>
    <dgm:cxn modelId="{B7AFBBA1-0126-4239-A1AE-F9822E5B5580}" type="presParOf" srcId="{D9A6CFCA-28FC-471F-9948-E58194C33FC0}" destId="{94586F6D-D49F-47E4-B311-4FAFE5322CD9}" srcOrd="2" destOrd="0" presId="urn:microsoft.com/office/officeart/2005/8/layout/default"/>
    <dgm:cxn modelId="{5DB75444-4091-4FD3-A24A-9CDC3C505BB9}" type="presParOf" srcId="{D9A6CFCA-28FC-471F-9948-E58194C33FC0}" destId="{DA408623-97D6-4C48-9EE1-EAE5095C2E2C}" srcOrd="3" destOrd="0" presId="urn:microsoft.com/office/officeart/2005/8/layout/default"/>
    <dgm:cxn modelId="{F3949351-EA45-4122-9A1E-E81A5E089362}" type="presParOf" srcId="{D9A6CFCA-28FC-471F-9948-E58194C33FC0}" destId="{F235FE83-2361-432B-8EA3-A74A4B5C803B}" srcOrd="4" destOrd="0" presId="urn:microsoft.com/office/officeart/2005/8/layout/default"/>
    <dgm:cxn modelId="{9C8C57E3-A462-40C8-A920-9AE9765B1D84}" type="presParOf" srcId="{D9A6CFCA-28FC-471F-9948-E58194C33FC0}" destId="{D32CD27F-69FB-48A4-BAA0-8229BC8FC23A}" srcOrd="5" destOrd="0" presId="urn:microsoft.com/office/officeart/2005/8/layout/default"/>
    <dgm:cxn modelId="{64D0ACE4-1807-4EF4-A923-C1E23462B67A}" type="presParOf" srcId="{D9A6CFCA-28FC-471F-9948-E58194C33FC0}" destId="{EBEAF945-E09F-4D9D-B33B-CDC927E0DF9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493007-8B7B-4CDC-9450-1DDA0950E060}" type="doc">
      <dgm:prSet loTypeId="urn:microsoft.com/office/officeart/2005/8/layout/rings+Icon" loCatId="relationship" qsTypeId="urn:microsoft.com/office/officeart/2005/8/quickstyle/3d3" qsCatId="3D" csTypeId="urn:microsoft.com/office/officeart/2005/8/colors/accent1_2" csCatId="accent1" phldr="1"/>
      <dgm:spPr/>
    </dgm:pt>
    <dgm:pt modelId="{37AA5888-F3A3-419B-B826-11D8A38FF049}">
      <dgm:prSet phldrT="[Text]" custT="1"/>
      <dgm:spPr/>
      <dgm:t>
        <a:bodyPr/>
        <a:lstStyle/>
        <a:p>
          <a:r>
            <a:rPr lang="en-US" sz="1200" b="0" dirty="0" smtClean="0"/>
            <a:t>300 HNW</a:t>
          </a:r>
        </a:p>
        <a:p>
          <a:r>
            <a:rPr lang="en-US" sz="1200" b="0" dirty="0" smtClean="0"/>
            <a:t>Equity Portfolio Growth</a:t>
          </a:r>
        </a:p>
        <a:p>
          <a:r>
            <a:rPr lang="en-US" sz="1200" b="0" dirty="0" err="1" smtClean="0"/>
            <a:t>Shariah</a:t>
          </a:r>
          <a:r>
            <a:rPr lang="en-US" sz="1200" b="0" dirty="0" smtClean="0"/>
            <a:t> Compliant window to increase</a:t>
          </a:r>
          <a:endParaRPr lang="en-US" sz="1200" b="0" dirty="0"/>
        </a:p>
      </dgm:t>
    </dgm:pt>
    <dgm:pt modelId="{B425186C-4F83-4CBF-861B-3E596A784433}" type="parTrans" cxnId="{3E2521D1-E732-4DFD-8C9E-5FAB80F3AC46}">
      <dgm:prSet/>
      <dgm:spPr/>
      <dgm:t>
        <a:bodyPr/>
        <a:lstStyle/>
        <a:p>
          <a:endParaRPr lang="en-US" sz="1200"/>
        </a:p>
      </dgm:t>
    </dgm:pt>
    <dgm:pt modelId="{2C9C0A45-630E-4BF8-AE3C-28A647AC5A3A}" type="sibTrans" cxnId="{3E2521D1-E732-4DFD-8C9E-5FAB80F3AC46}">
      <dgm:prSet/>
      <dgm:spPr/>
      <dgm:t>
        <a:bodyPr/>
        <a:lstStyle/>
        <a:p>
          <a:endParaRPr lang="en-US" sz="1200"/>
        </a:p>
      </dgm:t>
    </dgm:pt>
    <dgm:pt modelId="{878EBE19-7947-4896-ACCB-E7D3A8147D98}">
      <dgm:prSet phldrT="[Text]" custT="1"/>
      <dgm:spPr/>
      <dgm:t>
        <a:bodyPr/>
        <a:lstStyle/>
        <a:p>
          <a:endParaRPr lang="en-US" sz="1200" dirty="0" smtClean="0"/>
        </a:p>
        <a:p>
          <a:endParaRPr lang="en-US" sz="1200" dirty="0" smtClean="0"/>
        </a:p>
        <a:p>
          <a:endParaRPr lang="en-US" sz="1200" dirty="0" smtClean="0"/>
        </a:p>
        <a:p>
          <a:r>
            <a:rPr lang="en-US" sz="1200" dirty="0" smtClean="0"/>
            <a:t>Screening data from Customer Enrichment </a:t>
          </a:r>
        </a:p>
        <a:p>
          <a:r>
            <a:rPr lang="en-US" sz="1200" dirty="0" smtClean="0"/>
            <a:t>( CE ) Department for better services to HNW</a:t>
          </a:r>
        </a:p>
        <a:p>
          <a:r>
            <a:rPr lang="en-US" sz="1200" dirty="0" smtClean="0"/>
            <a:t>Out of 70k existing clients, 60k will be transferred to CE and rest will be handled by HNW/ Retail team</a:t>
          </a:r>
        </a:p>
        <a:p>
          <a:r>
            <a:rPr lang="en-US" sz="1200" dirty="0" smtClean="0"/>
            <a:t>High end &amp; specialized services to such clients.</a:t>
          </a:r>
          <a:endParaRPr lang="en-US" sz="1200" dirty="0"/>
        </a:p>
      </dgm:t>
    </dgm:pt>
    <dgm:pt modelId="{907767B5-8C52-4379-B8FC-AD53C920FCE4}" type="parTrans" cxnId="{B125E557-3B54-43BC-A492-2199BAD4886F}">
      <dgm:prSet/>
      <dgm:spPr/>
      <dgm:t>
        <a:bodyPr/>
        <a:lstStyle/>
        <a:p>
          <a:endParaRPr lang="en-US" sz="1200"/>
        </a:p>
      </dgm:t>
    </dgm:pt>
    <dgm:pt modelId="{AFD4B8BC-9D6E-4F62-838F-D9FCA401C857}" type="sibTrans" cxnId="{B125E557-3B54-43BC-A492-2199BAD4886F}">
      <dgm:prSet/>
      <dgm:spPr/>
      <dgm:t>
        <a:bodyPr/>
        <a:lstStyle/>
        <a:p>
          <a:endParaRPr lang="en-US" sz="1200"/>
        </a:p>
      </dgm:t>
    </dgm:pt>
    <dgm:pt modelId="{B7CE3C0A-B093-4AA9-8968-E8D3272FDCC4}">
      <dgm:prSet phldrT="[Text]" custT="1"/>
      <dgm:spPr/>
      <dgm:t>
        <a:bodyPr/>
        <a:lstStyle/>
        <a:p>
          <a:r>
            <a:rPr lang="en-US" sz="1200" dirty="0" smtClean="0"/>
            <a:t>Dedicated Team specialized to deal with High Net Worth Individuals </a:t>
          </a:r>
          <a:endParaRPr lang="en-US" sz="1200" dirty="0"/>
        </a:p>
      </dgm:t>
    </dgm:pt>
    <dgm:pt modelId="{F9691009-E896-492C-9F74-869E771EA226}" type="parTrans" cxnId="{D7157BFC-0B46-4EFD-9073-4404F2F527E2}">
      <dgm:prSet/>
      <dgm:spPr/>
      <dgm:t>
        <a:bodyPr/>
        <a:lstStyle/>
        <a:p>
          <a:endParaRPr lang="en-US" sz="1200"/>
        </a:p>
      </dgm:t>
    </dgm:pt>
    <dgm:pt modelId="{20255C16-CBDF-4EE5-AD60-1E9C294FD5B5}" type="sibTrans" cxnId="{D7157BFC-0B46-4EFD-9073-4404F2F527E2}">
      <dgm:prSet/>
      <dgm:spPr/>
      <dgm:t>
        <a:bodyPr/>
        <a:lstStyle/>
        <a:p>
          <a:endParaRPr lang="en-US" sz="1200"/>
        </a:p>
      </dgm:t>
    </dgm:pt>
    <dgm:pt modelId="{35A26DD0-3278-410C-B4C6-6BFC8D236A96}">
      <dgm:prSet phldrT="[Text]" custT="1"/>
      <dgm:spPr/>
      <dgm:t>
        <a:bodyPr/>
        <a:lstStyle/>
        <a:p>
          <a:r>
            <a:rPr lang="en-US" sz="1200" dirty="0" smtClean="0"/>
            <a:t>Enhance the market of Shariah Compliant based funds</a:t>
          </a:r>
          <a:endParaRPr lang="en-US" sz="1200" dirty="0"/>
        </a:p>
      </dgm:t>
    </dgm:pt>
    <dgm:pt modelId="{2819B8E1-0DBB-4788-80E9-8DBD044812C2}" type="parTrans" cxnId="{E7B224C3-5020-4150-B4CA-AFA2EFF79ABE}">
      <dgm:prSet/>
      <dgm:spPr/>
      <dgm:t>
        <a:bodyPr/>
        <a:lstStyle/>
        <a:p>
          <a:endParaRPr lang="en-US" sz="1200"/>
        </a:p>
      </dgm:t>
    </dgm:pt>
    <dgm:pt modelId="{FCA1DE6C-B981-4E58-AC04-DDC450622E41}" type="sibTrans" cxnId="{E7B224C3-5020-4150-B4CA-AFA2EFF79ABE}">
      <dgm:prSet/>
      <dgm:spPr/>
      <dgm:t>
        <a:bodyPr/>
        <a:lstStyle/>
        <a:p>
          <a:endParaRPr lang="en-US" sz="1200"/>
        </a:p>
      </dgm:t>
    </dgm:pt>
    <dgm:pt modelId="{D0E9560D-93C1-43FC-B8FE-D5FFA7825D94}">
      <dgm:prSet phldrT="[Text]" custT="1"/>
      <dgm:spPr/>
      <dgm:t>
        <a:bodyPr/>
        <a:lstStyle/>
        <a:p>
          <a:r>
            <a:rPr lang="en-US" sz="1200" dirty="0" smtClean="0"/>
            <a:t>Long Term Goal achievements by pitching Equity based funds</a:t>
          </a:r>
          <a:endParaRPr lang="en-US" sz="1200" dirty="0"/>
        </a:p>
      </dgm:t>
    </dgm:pt>
    <dgm:pt modelId="{61BD374D-19F8-4287-BE7A-2842EBF74404}" type="parTrans" cxnId="{02020B4A-4A42-4E4C-A5BF-BA7AA4E68BC1}">
      <dgm:prSet/>
      <dgm:spPr/>
      <dgm:t>
        <a:bodyPr/>
        <a:lstStyle/>
        <a:p>
          <a:endParaRPr lang="en-US" sz="1200"/>
        </a:p>
      </dgm:t>
    </dgm:pt>
    <dgm:pt modelId="{AEA754FB-E673-4EB5-8E33-AC7C5AB5654A}" type="sibTrans" cxnId="{02020B4A-4A42-4E4C-A5BF-BA7AA4E68BC1}">
      <dgm:prSet/>
      <dgm:spPr/>
      <dgm:t>
        <a:bodyPr/>
        <a:lstStyle/>
        <a:p>
          <a:endParaRPr lang="en-US" sz="1200"/>
        </a:p>
      </dgm:t>
    </dgm:pt>
    <dgm:pt modelId="{6AE99EFD-1EB6-44FA-80A5-B51AC5951E0B}" type="pres">
      <dgm:prSet presAssocID="{33493007-8B7B-4CDC-9450-1DDA0950E060}" presName="Name0" presStyleCnt="0">
        <dgm:presLayoutVars>
          <dgm:chMax val="7"/>
          <dgm:dir/>
          <dgm:resizeHandles val="exact"/>
        </dgm:presLayoutVars>
      </dgm:prSet>
      <dgm:spPr/>
    </dgm:pt>
    <dgm:pt modelId="{FA721BBF-05EF-4D98-96A3-D2FB875F541E}" type="pres">
      <dgm:prSet presAssocID="{33493007-8B7B-4CDC-9450-1DDA0950E060}" presName="ellipse1" presStyleLbl="vennNode1" presStyleIdx="0" presStyleCnt="5">
        <dgm:presLayoutVars>
          <dgm:bulletEnabled val="1"/>
        </dgm:presLayoutVars>
      </dgm:prSet>
      <dgm:spPr/>
      <dgm:t>
        <a:bodyPr/>
        <a:lstStyle/>
        <a:p>
          <a:endParaRPr lang="en-US"/>
        </a:p>
      </dgm:t>
    </dgm:pt>
    <dgm:pt modelId="{6F544E35-70EF-4B3E-9BFE-B7FCE2A1546B}" type="pres">
      <dgm:prSet presAssocID="{33493007-8B7B-4CDC-9450-1DDA0950E060}" presName="ellipse2" presStyleLbl="vennNode1" presStyleIdx="1" presStyleCnt="5">
        <dgm:presLayoutVars>
          <dgm:bulletEnabled val="1"/>
        </dgm:presLayoutVars>
      </dgm:prSet>
      <dgm:spPr/>
      <dgm:t>
        <a:bodyPr/>
        <a:lstStyle/>
        <a:p>
          <a:endParaRPr lang="en-US"/>
        </a:p>
      </dgm:t>
    </dgm:pt>
    <dgm:pt modelId="{3D362D92-F9F9-48D4-AB34-A638B77309D9}" type="pres">
      <dgm:prSet presAssocID="{33493007-8B7B-4CDC-9450-1DDA0950E060}" presName="ellipse3" presStyleLbl="vennNode1" presStyleIdx="2" presStyleCnt="5">
        <dgm:presLayoutVars>
          <dgm:bulletEnabled val="1"/>
        </dgm:presLayoutVars>
      </dgm:prSet>
      <dgm:spPr/>
      <dgm:t>
        <a:bodyPr/>
        <a:lstStyle/>
        <a:p>
          <a:endParaRPr lang="en-US"/>
        </a:p>
      </dgm:t>
    </dgm:pt>
    <dgm:pt modelId="{DA4936C3-E74F-43AC-BF6B-FA6C3F164C1B}" type="pres">
      <dgm:prSet presAssocID="{33493007-8B7B-4CDC-9450-1DDA0950E060}" presName="ellipse4" presStyleLbl="vennNode1" presStyleIdx="3" presStyleCnt="5">
        <dgm:presLayoutVars>
          <dgm:bulletEnabled val="1"/>
        </dgm:presLayoutVars>
      </dgm:prSet>
      <dgm:spPr/>
      <dgm:t>
        <a:bodyPr/>
        <a:lstStyle/>
        <a:p>
          <a:endParaRPr lang="en-US"/>
        </a:p>
      </dgm:t>
    </dgm:pt>
    <dgm:pt modelId="{90BA64AB-6528-48FD-8E8C-72D6D4FBCEA7}" type="pres">
      <dgm:prSet presAssocID="{33493007-8B7B-4CDC-9450-1DDA0950E060}" presName="ellipse5" presStyleLbl="vennNode1" presStyleIdx="4" presStyleCnt="5">
        <dgm:presLayoutVars>
          <dgm:bulletEnabled val="1"/>
        </dgm:presLayoutVars>
      </dgm:prSet>
      <dgm:spPr/>
      <dgm:t>
        <a:bodyPr/>
        <a:lstStyle/>
        <a:p>
          <a:endParaRPr lang="en-US"/>
        </a:p>
      </dgm:t>
    </dgm:pt>
  </dgm:ptLst>
  <dgm:cxnLst>
    <dgm:cxn modelId="{6E52E33C-DC17-48C0-BA80-42B3A0E09DA6}" type="presOf" srcId="{33493007-8B7B-4CDC-9450-1DDA0950E060}" destId="{6AE99EFD-1EB6-44FA-80A5-B51AC5951E0B}" srcOrd="0" destOrd="0" presId="urn:microsoft.com/office/officeart/2005/8/layout/rings+Icon"/>
    <dgm:cxn modelId="{02020B4A-4A42-4E4C-A5BF-BA7AA4E68BC1}" srcId="{33493007-8B7B-4CDC-9450-1DDA0950E060}" destId="{D0E9560D-93C1-43FC-B8FE-D5FFA7825D94}" srcOrd="1" destOrd="0" parTransId="{61BD374D-19F8-4287-BE7A-2842EBF74404}" sibTransId="{AEA754FB-E673-4EB5-8E33-AC7C5AB5654A}"/>
    <dgm:cxn modelId="{D7157BFC-0B46-4EFD-9073-4404F2F527E2}" srcId="{33493007-8B7B-4CDC-9450-1DDA0950E060}" destId="{B7CE3C0A-B093-4AA9-8968-E8D3272FDCC4}" srcOrd="4" destOrd="0" parTransId="{F9691009-E896-492C-9F74-869E771EA226}" sibTransId="{20255C16-CBDF-4EE5-AD60-1E9C294FD5B5}"/>
    <dgm:cxn modelId="{3E2521D1-E732-4DFD-8C9E-5FAB80F3AC46}" srcId="{33493007-8B7B-4CDC-9450-1DDA0950E060}" destId="{37AA5888-F3A3-419B-B826-11D8A38FF049}" srcOrd="0" destOrd="0" parTransId="{B425186C-4F83-4CBF-861B-3E596A784433}" sibTransId="{2C9C0A45-630E-4BF8-AE3C-28A647AC5A3A}"/>
    <dgm:cxn modelId="{D5FD8C57-584F-47FB-90F9-C033875670BB}" type="presOf" srcId="{37AA5888-F3A3-419B-B826-11D8A38FF049}" destId="{FA721BBF-05EF-4D98-96A3-D2FB875F541E}" srcOrd="0" destOrd="0" presId="urn:microsoft.com/office/officeart/2005/8/layout/rings+Icon"/>
    <dgm:cxn modelId="{E7B224C3-5020-4150-B4CA-AFA2EFF79ABE}" srcId="{33493007-8B7B-4CDC-9450-1DDA0950E060}" destId="{35A26DD0-3278-410C-B4C6-6BFC8D236A96}" srcOrd="2" destOrd="0" parTransId="{2819B8E1-0DBB-4788-80E9-8DBD044812C2}" sibTransId="{FCA1DE6C-B981-4E58-AC04-DDC450622E41}"/>
    <dgm:cxn modelId="{30E9D116-7A33-4454-9725-8ED3139C22AC}" type="presOf" srcId="{878EBE19-7947-4896-ACCB-E7D3A8147D98}" destId="{DA4936C3-E74F-43AC-BF6B-FA6C3F164C1B}" srcOrd="0" destOrd="0" presId="urn:microsoft.com/office/officeart/2005/8/layout/rings+Icon"/>
    <dgm:cxn modelId="{3F799A0D-202D-4B6A-B66B-A6F4CF548B0A}" type="presOf" srcId="{D0E9560D-93C1-43FC-B8FE-D5FFA7825D94}" destId="{6F544E35-70EF-4B3E-9BFE-B7FCE2A1546B}" srcOrd="0" destOrd="0" presId="urn:microsoft.com/office/officeart/2005/8/layout/rings+Icon"/>
    <dgm:cxn modelId="{ED97F734-25A4-4C1E-9783-A449F0417315}" type="presOf" srcId="{B7CE3C0A-B093-4AA9-8968-E8D3272FDCC4}" destId="{90BA64AB-6528-48FD-8E8C-72D6D4FBCEA7}" srcOrd="0" destOrd="0" presId="urn:microsoft.com/office/officeart/2005/8/layout/rings+Icon"/>
    <dgm:cxn modelId="{D75BC212-E423-4AB7-90E3-357D83E22A0D}" type="presOf" srcId="{35A26DD0-3278-410C-B4C6-6BFC8D236A96}" destId="{3D362D92-F9F9-48D4-AB34-A638B77309D9}" srcOrd="0" destOrd="0" presId="urn:microsoft.com/office/officeart/2005/8/layout/rings+Icon"/>
    <dgm:cxn modelId="{B125E557-3B54-43BC-A492-2199BAD4886F}" srcId="{33493007-8B7B-4CDC-9450-1DDA0950E060}" destId="{878EBE19-7947-4896-ACCB-E7D3A8147D98}" srcOrd="3" destOrd="0" parTransId="{907767B5-8C52-4379-B8FC-AD53C920FCE4}" sibTransId="{AFD4B8BC-9D6E-4F62-838F-D9FCA401C857}"/>
    <dgm:cxn modelId="{7302B0D9-EE59-486C-A408-213541566081}" type="presParOf" srcId="{6AE99EFD-1EB6-44FA-80A5-B51AC5951E0B}" destId="{FA721BBF-05EF-4D98-96A3-D2FB875F541E}" srcOrd="0" destOrd="0" presId="urn:microsoft.com/office/officeart/2005/8/layout/rings+Icon"/>
    <dgm:cxn modelId="{A2FA0DA4-24BF-4C72-97F8-93830C0D28FC}" type="presParOf" srcId="{6AE99EFD-1EB6-44FA-80A5-B51AC5951E0B}" destId="{6F544E35-70EF-4B3E-9BFE-B7FCE2A1546B}" srcOrd="1" destOrd="0" presId="urn:microsoft.com/office/officeart/2005/8/layout/rings+Icon"/>
    <dgm:cxn modelId="{1F10169D-ED40-4B6C-9403-D181A1977E5E}" type="presParOf" srcId="{6AE99EFD-1EB6-44FA-80A5-B51AC5951E0B}" destId="{3D362D92-F9F9-48D4-AB34-A638B77309D9}" srcOrd="2" destOrd="0" presId="urn:microsoft.com/office/officeart/2005/8/layout/rings+Icon"/>
    <dgm:cxn modelId="{28086948-3910-4A4E-AAC0-CDFE2782C4F5}" type="presParOf" srcId="{6AE99EFD-1EB6-44FA-80A5-B51AC5951E0B}" destId="{DA4936C3-E74F-43AC-BF6B-FA6C3F164C1B}" srcOrd="3" destOrd="0" presId="urn:microsoft.com/office/officeart/2005/8/layout/rings+Icon"/>
    <dgm:cxn modelId="{3C3D2C1C-334A-425C-AE0B-36C24FFCB9B3}" type="presParOf" srcId="{6AE99EFD-1EB6-44FA-80A5-B51AC5951E0B}" destId="{90BA64AB-6528-48FD-8E8C-72D6D4FBCEA7}"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A1F485-5C34-4ABA-BA9B-9D540F111BD0}"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F5361334-24D1-45D2-AD18-C994FE86E226}">
      <dgm:prSet phldrT="[Text]" custT="1"/>
      <dgm:spPr/>
      <dgm:t>
        <a:bodyPr/>
        <a:lstStyle/>
        <a:p>
          <a:r>
            <a:rPr lang="en-US" sz="1400" b="1" dirty="0" smtClean="0"/>
            <a:t>Data Mining:</a:t>
          </a:r>
        </a:p>
        <a:p>
          <a:r>
            <a:rPr lang="en-US" sz="1400" dirty="0" smtClean="0"/>
            <a:t>Filtration of data as per tax status and auto update in Sales App. </a:t>
          </a:r>
          <a:endParaRPr lang="en-US" sz="1400" dirty="0"/>
        </a:p>
      </dgm:t>
    </dgm:pt>
    <dgm:pt modelId="{E217042F-BADB-4DF8-9C8A-8FC69BC811EF}" type="parTrans" cxnId="{3EC0C55E-1AF8-42A4-BDFF-F34AF96444C7}">
      <dgm:prSet/>
      <dgm:spPr/>
      <dgm:t>
        <a:bodyPr/>
        <a:lstStyle/>
        <a:p>
          <a:endParaRPr lang="en-US" sz="1100"/>
        </a:p>
      </dgm:t>
    </dgm:pt>
    <dgm:pt modelId="{424F7E53-4087-498E-B041-A555AF8807D9}" type="sibTrans" cxnId="{3EC0C55E-1AF8-42A4-BDFF-F34AF96444C7}">
      <dgm:prSet/>
      <dgm:spPr/>
      <dgm:t>
        <a:bodyPr/>
        <a:lstStyle/>
        <a:p>
          <a:endParaRPr lang="en-US" sz="1100"/>
        </a:p>
      </dgm:t>
    </dgm:pt>
    <dgm:pt modelId="{0E306B7E-E728-4C94-A1B5-A08E56110C72}">
      <dgm:prSet phldrT="[Text]" custT="1"/>
      <dgm:spPr/>
      <dgm:t>
        <a:bodyPr/>
        <a:lstStyle/>
        <a:p>
          <a:r>
            <a:rPr lang="en-US" sz="1400" b="1" dirty="0" smtClean="0"/>
            <a:t>Client Deepening:</a:t>
          </a:r>
        </a:p>
        <a:p>
          <a:r>
            <a:rPr lang="en-US" sz="1400" dirty="0" smtClean="0"/>
            <a:t>Existing  clientele deepening by engaging them further.</a:t>
          </a:r>
          <a:endParaRPr lang="en-US" sz="1400" dirty="0"/>
        </a:p>
      </dgm:t>
    </dgm:pt>
    <dgm:pt modelId="{2CF07D35-0377-4B27-9C27-8B4935982C09}" type="parTrans" cxnId="{9D50DDE5-606E-4895-A466-BB301C2B7246}">
      <dgm:prSet/>
      <dgm:spPr/>
      <dgm:t>
        <a:bodyPr/>
        <a:lstStyle/>
        <a:p>
          <a:endParaRPr lang="en-US" sz="1100"/>
        </a:p>
      </dgm:t>
    </dgm:pt>
    <dgm:pt modelId="{5A321C9F-067F-462F-93F2-AAFAA4099EDA}" type="sibTrans" cxnId="{9D50DDE5-606E-4895-A466-BB301C2B7246}">
      <dgm:prSet/>
      <dgm:spPr/>
      <dgm:t>
        <a:bodyPr/>
        <a:lstStyle/>
        <a:p>
          <a:endParaRPr lang="en-US" sz="1100"/>
        </a:p>
      </dgm:t>
    </dgm:pt>
    <dgm:pt modelId="{1DF4C6ED-173C-4F27-9A7B-08572902AD09}">
      <dgm:prSet phldrT="[Text]" custT="1"/>
      <dgm:spPr/>
      <dgm:t>
        <a:bodyPr/>
        <a:lstStyle/>
        <a:p>
          <a:r>
            <a:rPr lang="en-US" sz="1400" b="1" dirty="0" smtClean="0"/>
            <a:t>Market Connections:</a:t>
          </a:r>
        </a:p>
        <a:p>
          <a:r>
            <a:rPr lang="en-US" sz="1400" dirty="0" smtClean="0"/>
            <a:t>Reference based work with existing clientele</a:t>
          </a:r>
          <a:endParaRPr lang="en-US" sz="1400" dirty="0"/>
        </a:p>
      </dgm:t>
    </dgm:pt>
    <dgm:pt modelId="{4D4EA156-F336-4661-990E-651F07DA04A5}" type="parTrans" cxnId="{D3937B8A-0704-4658-9015-5D0FA1928D93}">
      <dgm:prSet/>
      <dgm:spPr/>
      <dgm:t>
        <a:bodyPr/>
        <a:lstStyle/>
        <a:p>
          <a:endParaRPr lang="en-US" sz="1100"/>
        </a:p>
      </dgm:t>
    </dgm:pt>
    <dgm:pt modelId="{C3ADD6F9-BD9C-4860-9E05-CF0D1B69E089}" type="sibTrans" cxnId="{D3937B8A-0704-4658-9015-5D0FA1928D93}">
      <dgm:prSet/>
      <dgm:spPr/>
      <dgm:t>
        <a:bodyPr/>
        <a:lstStyle/>
        <a:p>
          <a:endParaRPr lang="en-US" sz="1100"/>
        </a:p>
      </dgm:t>
    </dgm:pt>
    <dgm:pt modelId="{88041B3E-A7BC-4F97-B9EF-A3A1E9BDE051}">
      <dgm:prSet phldrT="[Text]" custT="1"/>
      <dgm:spPr/>
      <dgm:t>
        <a:bodyPr/>
        <a:lstStyle/>
        <a:p>
          <a:r>
            <a:rPr lang="en-US" sz="1400" b="1" dirty="0" smtClean="0"/>
            <a:t>Technical Skills </a:t>
          </a:r>
          <a:r>
            <a:rPr lang="en-US" sz="1400" dirty="0" smtClean="0"/>
            <a:t>:</a:t>
          </a:r>
        </a:p>
        <a:p>
          <a:r>
            <a:rPr lang="en-US" sz="1400" dirty="0" smtClean="0"/>
            <a:t>Specialized training of the team to equip them with technical skills, i.e. equity market</a:t>
          </a:r>
          <a:endParaRPr lang="en-US" sz="1400" dirty="0"/>
        </a:p>
      </dgm:t>
    </dgm:pt>
    <dgm:pt modelId="{A799F9AA-34D2-4A60-A606-4B9334300E8E}" type="parTrans" cxnId="{5719D573-684B-4117-B425-B5D111D9EE3F}">
      <dgm:prSet/>
      <dgm:spPr/>
      <dgm:t>
        <a:bodyPr/>
        <a:lstStyle/>
        <a:p>
          <a:endParaRPr lang="en-US" sz="1100"/>
        </a:p>
      </dgm:t>
    </dgm:pt>
    <dgm:pt modelId="{E59A3030-97F7-4EA5-8CF5-04248FDE9802}" type="sibTrans" cxnId="{5719D573-684B-4117-B425-B5D111D9EE3F}">
      <dgm:prSet/>
      <dgm:spPr/>
      <dgm:t>
        <a:bodyPr/>
        <a:lstStyle/>
        <a:p>
          <a:endParaRPr lang="en-US" sz="1100"/>
        </a:p>
      </dgm:t>
    </dgm:pt>
    <dgm:pt modelId="{DF5F2745-70C2-41FD-9794-EAEE9437723A}">
      <dgm:prSet phldrT="[Text]" custT="1"/>
      <dgm:spPr/>
      <dgm:t>
        <a:bodyPr/>
        <a:lstStyle/>
        <a:p>
          <a:r>
            <a:rPr lang="en-US" sz="1400" b="1" dirty="0" smtClean="0"/>
            <a:t>Tailored Made Products:</a:t>
          </a:r>
        </a:p>
        <a:p>
          <a:r>
            <a:rPr lang="en-US" sz="1400" dirty="0" smtClean="0"/>
            <a:t>Pitching of Separately Managed Accounts to sponsors/Directors/other HNWs</a:t>
          </a:r>
          <a:endParaRPr lang="en-US" sz="1400" dirty="0"/>
        </a:p>
      </dgm:t>
    </dgm:pt>
    <dgm:pt modelId="{5FD28D37-7637-41E0-8B17-3404200E7212}" type="parTrans" cxnId="{01AF2996-BCF8-4E73-9C5E-B84E954B3BD2}">
      <dgm:prSet/>
      <dgm:spPr/>
      <dgm:t>
        <a:bodyPr/>
        <a:lstStyle/>
        <a:p>
          <a:endParaRPr lang="en-US" sz="1100"/>
        </a:p>
      </dgm:t>
    </dgm:pt>
    <dgm:pt modelId="{5C0512C6-A0FF-492E-A711-AB14C55AD34A}" type="sibTrans" cxnId="{01AF2996-BCF8-4E73-9C5E-B84E954B3BD2}">
      <dgm:prSet/>
      <dgm:spPr/>
      <dgm:t>
        <a:bodyPr/>
        <a:lstStyle/>
        <a:p>
          <a:endParaRPr lang="en-US" sz="1100"/>
        </a:p>
      </dgm:t>
    </dgm:pt>
    <dgm:pt modelId="{BD7B11CC-B73F-4F7E-B4F9-6C7EEB1B038B}">
      <dgm:prSet phldrT="[Text]" custT="1"/>
      <dgm:spPr/>
      <dgm:t>
        <a:bodyPr/>
        <a:lstStyle/>
        <a:p>
          <a:r>
            <a:rPr lang="en-US" sz="1400" b="1" dirty="0" smtClean="0"/>
            <a:t>Client Engagement:</a:t>
          </a:r>
        </a:p>
        <a:p>
          <a:r>
            <a:rPr lang="en-US" sz="1400" dirty="0" smtClean="0"/>
            <a:t>Lunch/ Hi-tea/ Giveaways to increase the clientele</a:t>
          </a:r>
          <a:endParaRPr lang="en-US" sz="1400" dirty="0"/>
        </a:p>
      </dgm:t>
    </dgm:pt>
    <dgm:pt modelId="{7DDB3EF2-B290-4A74-B780-F5198B39761E}" type="parTrans" cxnId="{78B5D751-1E52-4DEA-A859-F59842A89359}">
      <dgm:prSet/>
      <dgm:spPr/>
      <dgm:t>
        <a:bodyPr/>
        <a:lstStyle/>
        <a:p>
          <a:endParaRPr lang="en-US" sz="1100"/>
        </a:p>
      </dgm:t>
    </dgm:pt>
    <dgm:pt modelId="{2FB4A969-0D3C-432C-AD82-36168A886A8C}" type="sibTrans" cxnId="{78B5D751-1E52-4DEA-A859-F59842A89359}">
      <dgm:prSet/>
      <dgm:spPr/>
      <dgm:t>
        <a:bodyPr/>
        <a:lstStyle/>
        <a:p>
          <a:endParaRPr lang="en-US" sz="1100"/>
        </a:p>
      </dgm:t>
    </dgm:pt>
    <dgm:pt modelId="{C8F2596E-BDE1-42E8-8698-0795501777B5}" type="pres">
      <dgm:prSet presAssocID="{45A1F485-5C34-4ABA-BA9B-9D540F111BD0}" presName="diagram" presStyleCnt="0">
        <dgm:presLayoutVars>
          <dgm:dir/>
          <dgm:resizeHandles val="exact"/>
        </dgm:presLayoutVars>
      </dgm:prSet>
      <dgm:spPr/>
      <dgm:t>
        <a:bodyPr/>
        <a:lstStyle/>
        <a:p>
          <a:endParaRPr lang="en-US"/>
        </a:p>
      </dgm:t>
    </dgm:pt>
    <dgm:pt modelId="{511E9AC2-C142-47BD-91C9-2EFF971AECF8}" type="pres">
      <dgm:prSet presAssocID="{F5361334-24D1-45D2-AD18-C994FE86E226}" presName="node" presStyleLbl="node1" presStyleIdx="0" presStyleCnt="6">
        <dgm:presLayoutVars>
          <dgm:bulletEnabled val="1"/>
        </dgm:presLayoutVars>
      </dgm:prSet>
      <dgm:spPr/>
      <dgm:t>
        <a:bodyPr/>
        <a:lstStyle/>
        <a:p>
          <a:endParaRPr lang="en-US"/>
        </a:p>
      </dgm:t>
    </dgm:pt>
    <dgm:pt modelId="{D037F544-4742-484C-B22E-AB715717977E}" type="pres">
      <dgm:prSet presAssocID="{424F7E53-4087-498E-B041-A555AF8807D9}" presName="sibTrans" presStyleCnt="0"/>
      <dgm:spPr/>
    </dgm:pt>
    <dgm:pt modelId="{22C216D6-E42E-444D-BF6E-2B7DC56A481A}" type="pres">
      <dgm:prSet presAssocID="{0E306B7E-E728-4C94-A1B5-A08E56110C72}" presName="node" presStyleLbl="node1" presStyleIdx="1" presStyleCnt="6">
        <dgm:presLayoutVars>
          <dgm:bulletEnabled val="1"/>
        </dgm:presLayoutVars>
      </dgm:prSet>
      <dgm:spPr/>
      <dgm:t>
        <a:bodyPr/>
        <a:lstStyle/>
        <a:p>
          <a:endParaRPr lang="en-US"/>
        </a:p>
      </dgm:t>
    </dgm:pt>
    <dgm:pt modelId="{4EED01C7-F8BA-45BF-A766-E1C54AFB3EF8}" type="pres">
      <dgm:prSet presAssocID="{5A321C9F-067F-462F-93F2-AAFAA4099EDA}" presName="sibTrans" presStyleCnt="0"/>
      <dgm:spPr/>
    </dgm:pt>
    <dgm:pt modelId="{DA4762EE-057B-4B86-B864-15A2A4D1F16C}" type="pres">
      <dgm:prSet presAssocID="{1DF4C6ED-173C-4F27-9A7B-08572902AD09}" presName="node" presStyleLbl="node1" presStyleIdx="2" presStyleCnt="6">
        <dgm:presLayoutVars>
          <dgm:bulletEnabled val="1"/>
        </dgm:presLayoutVars>
      </dgm:prSet>
      <dgm:spPr/>
      <dgm:t>
        <a:bodyPr/>
        <a:lstStyle/>
        <a:p>
          <a:endParaRPr lang="en-US"/>
        </a:p>
      </dgm:t>
    </dgm:pt>
    <dgm:pt modelId="{52F4D768-D76E-4515-AE74-9FF4373FD686}" type="pres">
      <dgm:prSet presAssocID="{C3ADD6F9-BD9C-4860-9E05-CF0D1B69E089}" presName="sibTrans" presStyleCnt="0"/>
      <dgm:spPr/>
    </dgm:pt>
    <dgm:pt modelId="{08AE0538-BF6A-47D6-9A7D-A1462F44502C}" type="pres">
      <dgm:prSet presAssocID="{88041B3E-A7BC-4F97-B9EF-A3A1E9BDE051}" presName="node" presStyleLbl="node1" presStyleIdx="3" presStyleCnt="6">
        <dgm:presLayoutVars>
          <dgm:bulletEnabled val="1"/>
        </dgm:presLayoutVars>
      </dgm:prSet>
      <dgm:spPr/>
      <dgm:t>
        <a:bodyPr/>
        <a:lstStyle/>
        <a:p>
          <a:endParaRPr lang="en-US"/>
        </a:p>
      </dgm:t>
    </dgm:pt>
    <dgm:pt modelId="{1E77EB61-7DBB-4DF2-8A68-7BD52668B49E}" type="pres">
      <dgm:prSet presAssocID="{E59A3030-97F7-4EA5-8CF5-04248FDE9802}" presName="sibTrans" presStyleCnt="0"/>
      <dgm:spPr/>
    </dgm:pt>
    <dgm:pt modelId="{D78068E8-AC10-489B-AD96-2F4E59AB351A}" type="pres">
      <dgm:prSet presAssocID="{DF5F2745-70C2-41FD-9794-EAEE9437723A}" presName="node" presStyleLbl="node1" presStyleIdx="4" presStyleCnt="6">
        <dgm:presLayoutVars>
          <dgm:bulletEnabled val="1"/>
        </dgm:presLayoutVars>
      </dgm:prSet>
      <dgm:spPr/>
      <dgm:t>
        <a:bodyPr/>
        <a:lstStyle/>
        <a:p>
          <a:endParaRPr lang="en-US"/>
        </a:p>
      </dgm:t>
    </dgm:pt>
    <dgm:pt modelId="{988C1494-A596-4B30-8F3C-1C19CF9A50CF}" type="pres">
      <dgm:prSet presAssocID="{5C0512C6-A0FF-492E-A711-AB14C55AD34A}" presName="sibTrans" presStyleCnt="0"/>
      <dgm:spPr/>
    </dgm:pt>
    <dgm:pt modelId="{A37E629D-25D1-46E7-8BB3-79FB360BDAAA}" type="pres">
      <dgm:prSet presAssocID="{BD7B11CC-B73F-4F7E-B4F9-6C7EEB1B038B}" presName="node" presStyleLbl="node1" presStyleIdx="5" presStyleCnt="6">
        <dgm:presLayoutVars>
          <dgm:bulletEnabled val="1"/>
        </dgm:presLayoutVars>
      </dgm:prSet>
      <dgm:spPr/>
      <dgm:t>
        <a:bodyPr/>
        <a:lstStyle/>
        <a:p>
          <a:endParaRPr lang="en-US"/>
        </a:p>
      </dgm:t>
    </dgm:pt>
  </dgm:ptLst>
  <dgm:cxnLst>
    <dgm:cxn modelId="{99C523CF-0E12-4197-BED8-A0BD08502FD7}" type="presOf" srcId="{DF5F2745-70C2-41FD-9794-EAEE9437723A}" destId="{D78068E8-AC10-489B-AD96-2F4E59AB351A}" srcOrd="0" destOrd="0" presId="urn:microsoft.com/office/officeart/2005/8/layout/default"/>
    <dgm:cxn modelId="{E3C00014-9B18-401B-BA01-EAC1C1F0BDA3}" type="presOf" srcId="{F5361334-24D1-45D2-AD18-C994FE86E226}" destId="{511E9AC2-C142-47BD-91C9-2EFF971AECF8}" srcOrd="0" destOrd="0" presId="urn:microsoft.com/office/officeart/2005/8/layout/default"/>
    <dgm:cxn modelId="{BFADDCA2-B64B-4CA9-A6AA-2B133C3B1B7D}" type="presOf" srcId="{0E306B7E-E728-4C94-A1B5-A08E56110C72}" destId="{22C216D6-E42E-444D-BF6E-2B7DC56A481A}" srcOrd="0" destOrd="0" presId="urn:microsoft.com/office/officeart/2005/8/layout/default"/>
    <dgm:cxn modelId="{0F68E3A9-A939-429B-912E-F9FED158ECF8}" type="presOf" srcId="{1DF4C6ED-173C-4F27-9A7B-08572902AD09}" destId="{DA4762EE-057B-4B86-B864-15A2A4D1F16C}" srcOrd="0" destOrd="0" presId="urn:microsoft.com/office/officeart/2005/8/layout/default"/>
    <dgm:cxn modelId="{9D50DDE5-606E-4895-A466-BB301C2B7246}" srcId="{45A1F485-5C34-4ABA-BA9B-9D540F111BD0}" destId="{0E306B7E-E728-4C94-A1B5-A08E56110C72}" srcOrd="1" destOrd="0" parTransId="{2CF07D35-0377-4B27-9C27-8B4935982C09}" sibTransId="{5A321C9F-067F-462F-93F2-AAFAA4099EDA}"/>
    <dgm:cxn modelId="{3EC0C55E-1AF8-42A4-BDFF-F34AF96444C7}" srcId="{45A1F485-5C34-4ABA-BA9B-9D540F111BD0}" destId="{F5361334-24D1-45D2-AD18-C994FE86E226}" srcOrd="0" destOrd="0" parTransId="{E217042F-BADB-4DF8-9C8A-8FC69BC811EF}" sibTransId="{424F7E53-4087-498E-B041-A555AF8807D9}"/>
    <dgm:cxn modelId="{78B5D751-1E52-4DEA-A859-F59842A89359}" srcId="{45A1F485-5C34-4ABA-BA9B-9D540F111BD0}" destId="{BD7B11CC-B73F-4F7E-B4F9-6C7EEB1B038B}" srcOrd="5" destOrd="0" parTransId="{7DDB3EF2-B290-4A74-B780-F5198B39761E}" sibTransId="{2FB4A969-0D3C-432C-AD82-36168A886A8C}"/>
    <dgm:cxn modelId="{14E41D6B-83D6-4F52-ACD0-63252ED1D0A1}" type="presOf" srcId="{88041B3E-A7BC-4F97-B9EF-A3A1E9BDE051}" destId="{08AE0538-BF6A-47D6-9A7D-A1462F44502C}" srcOrd="0" destOrd="0" presId="urn:microsoft.com/office/officeart/2005/8/layout/default"/>
    <dgm:cxn modelId="{01AF2996-BCF8-4E73-9C5E-B84E954B3BD2}" srcId="{45A1F485-5C34-4ABA-BA9B-9D540F111BD0}" destId="{DF5F2745-70C2-41FD-9794-EAEE9437723A}" srcOrd="4" destOrd="0" parTransId="{5FD28D37-7637-41E0-8B17-3404200E7212}" sibTransId="{5C0512C6-A0FF-492E-A711-AB14C55AD34A}"/>
    <dgm:cxn modelId="{CA9520AB-4898-4FD2-BE80-4EB9130936F2}" type="presOf" srcId="{BD7B11CC-B73F-4F7E-B4F9-6C7EEB1B038B}" destId="{A37E629D-25D1-46E7-8BB3-79FB360BDAAA}" srcOrd="0" destOrd="0" presId="urn:microsoft.com/office/officeart/2005/8/layout/default"/>
    <dgm:cxn modelId="{E719C0BB-3641-4034-B187-E3683B2EF82A}" type="presOf" srcId="{45A1F485-5C34-4ABA-BA9B-9D540F111BD0}" destId="{C8F2596E-BDE1-42E8-8698-0795501777B5}" srcOrd="0" destOrd="0" presId="urn:microsoft.com/office/officeart/2005/8/layout/default"/>
    <dgm:cxn modelId="{D3937B8A-0704-4658-9015-5D0FA1928D93}" srcId="{45A1F485-5C34-4ABA-BA9B-9D540F111BD0}" destId="{1DF4C6ED-173C-4F27-9A7B-08572902AD09}" srcOrd="2" destOrd="0" parTransId="{4D4EA156-F336-4661-990E-651F07DA04A5}" sibTransId="{C3ADD6F9-BD9C-4860-9E05-CF0D1B69E089}"/>
    <dgm:cxn modelId="{5719D573-684B-4117-B425-B5D111D9EE3F}" srcId="{45A1F485-5C34-4ABA-BA9B-9D540F111BD0}" destId="{88041B3E-A7BC-4F97-B9EF-A3A1E9BDE051}" srcOrd="3" destOrd="0" parTransId="{A799F9AA-34D2-4A60-A606-4B9334300E8E}" sibTransId="{E59A3030-97F7-4EA5-8CF5-04248FDE9802}"/>
    <dgm:cxn modelId="{0F85EEF0-14F2-4073-A96C-E9A8E41EACE2}" type="presParOf" srcId="{C8F2596E-BDE1-42E8-8698-0795501777B5}" destId="{511E9AC2-C142-47BD-91C9-2EFF971AECF8}" srcOrd="0" destOrd="0" presId="urn:microsoft.com/office/officeart/2005/8/layout/default"/>
    <dgm:cxn modelId="{B68022FA-8B62-4127-BE57-7950F5E4C1EA}" type="presParOf" srcId="{C8F2596E-BDE1-42E8-8698-0795501777B5}" destId="{D037F544-4742-484C-B22E-AB715717977E}" srcOrd="1" destOrd="0" presId="urn:microsoft.com/office/officeart/2005/8/layout/default"/>
    <dgm:cxn modelId="{0459D6D1-CE61-42DE-ADE1-CC496C61874F}" type="presParOf" srcId="{C8F2596E-BDE1-42E8-8698-0795501777B5}" destId="{22C216D6-E42E-444D-BF6E-2B7DC56A481A}" srcOrd="2" destOrd="0" presId="urn:microsoft.com/office/officeart/2005/8/layout/default"/>
    <dgm:cxn modelId="{FEFC5478-6618-444E-9809-3164736A72DE}" type="presParOf" srcId="{C8F2596E-BDE1-42E8-8698-0795501777B5}" destId="{4EED01C7-F8BA-45BF-A766-E1C54AFB3EF8}" srcOrd="3" destOrd="0" presId="urn:microsoft.com/office/officeart/2005/8/layout/default"/>
    <dgm:cxn modelId="{50BBE410-776D-4F25-A80B-BFE2471D0384}" type="presParOf" srcId="{C8F2596E-BDE1-42E8-8698-0795501777B5}" destId="{DA4762EE-057B-4B86-B864-15A2A4D1F16C}" srcOrd="4" destOrd="0" presId="urn:microsoft.com/office/officeart/2005/8/layout/default"/>
    <dgm:cxn modelId="{D4E5BC15-7891-469A-91AC-6B0B17F06275}" type="presParOf" srcId="{C8F2596E-BDE1-42E8-8698-0795501777B5}" destId="{52F4D768-D76E-4515-AE74-9FF4373FD686}" srcOrd="5" destOrd="0" presId="urn:microsoft.com/office/officeart/2005/8/layout/default"/>
    <dgm:cxn modelId="{9C35113B-4673-46CD-A573-70947F415D09}" type="presParOf" srcId="{C8F2596E-BDE1-42E8-8698-0795501777B5}" destId="{08AE0538-BF6A-47D6-9A7D-A1462F44502C}" srcOrd="6" destOrd="0" presId="urn:microsoft.com/office/officeart/2005/8/layout/default"/>
    <dgm:cxn modelId="{152445E6-F0A1-4846-8087-71B18AD1FA79}" type="presParOf" srcId="{C8F2596E-BDE1-42E8-8698-0795501777B5}" destId="{1E77EB61-7DBB-4DF2-8A68-7BD52668B49E}" srcOrd="7" destOrd="0" presId="urn:microsoft.com/office/officeart/2005/8/layout/default"/>
    <dgm:cxn modelId="{B8CE64A5-AB23-4233-90A6-DDA23E3B96DD}" type="presParOf" srcId="{C8F2596E-BDE1-42E8-8698-0795501777B5}" destId="{D78068E8-AC10-489B-AD96-2F4E59AB351A}" srcOrd="8" destOrd="0" presId="urn:microsoft.com/office/officeart/2005/8/layout/default"/>
    <dgm:cxn modelId="{9F16D363-9981-40E1-B1D2-D605071EAE61}" type="presParOf" srcId="{C8F2596E-BDE1-42E8-8698-0795501777B5}" destId="{988C1494-A596-4B30-8F3C-1C19CF9A50CF}" srcOrd="9" destOrd="0" presId="urn:microsoft.com/office/officeart/2005/8/layout/default"/>
    <dgm:cxn modelId="{0CC65160-CCC3-4368-A566-ACA97056626F}" type="presParOf" srcId="{C8F2596E-BDE1-42E8-8698-0795501777B5}" destId="{A37E629D-25D1-46E7-8BB3-79FB360BDAA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1D38E3-7968-4314-820B-2E10F05B331A}" type="doc">
      <dgm:prSet loTypeId="urn:microsoft.com/office/officeart/2009/layout/CircleArrowProcess" loCatId="cycle" qsTypeId="urn:microsoft.com/office/officeart/2005/8/quickstyle/simple4" qsCatId="simple" csTypeId="urn:microsoft.com/office/officeart/2005/8/colors/accent3_4" csCatId="accent3" phldr="1"/>
      <dgm:spPr/>
    </dgm:pt>
    <dgm:pt modelId="{E4261749-17ED-4D2B-A3D8-3401189BA68A}">
      <dgm:prSet phldrT="[Text]" custT="1"/>
      <dgm:spPr/>
      <dgm:t>
        <a:bodyPr/>
        <a:lstStyle/>
        <a:p>
          <a:r>
            <a:rPr lang="en-US" sz="1400" b="1" dirty="0" smtClean="0"/>
            <a:t>Implementation on Sales App</a:t>
          </a:r>
          <a:endParaRPr lang="en-US" sz="1400" b="1" dirty="0"/>
        </a:p>
      </dgm:t>
    </dgm:pt>
    <dgm:pt modelId="{10FB6129-26C5-454C-9C4F-3440C753DD9D}" type="parTrans" cxnId="{811191F0-8E72-4256-8343-BF1B99AA5AF3}">
      <dgm:prSet/>
      <dgm:spPr/>
      <dgm:t>
        <a:bodyPr/>
        <a:lstStyle/>
        <a:p>
          <a:endParaRPr lang="en-US"/>
        </a:p>
      </dgm:t>
    </dgm:pt>
    <dgm:pt modelId="{EE78EAF0-E489-4A33-8D98-7E5AC0FD3818}" type="sibTrans" cxnId="{811191F0-8E72-4256-8343-BF1B99AA5AF3}">
      <dgm:prSet/>
      <dgm:spPr/>
      <dgm:t>
        <a:bodyPr/>
        <a:lstStyle/>
        <a:p>
          <a:endParaRPr lang="en-US" dirty="0"/>
        </a:p>
      </dgm:t>
    </dgm:pt>
    <dgm:pt modelId="{BA50E55F-63F5-44A5-A668-6833FF1EEA8A}">
      <dgm:prSet phldrT="[Text]" custT="1"/>
      <dgm:spPr/>
      <dgm:t>
        <a:bodyPr/>
        <a:lstStyle/>
        <a:p>
          <a:r>
            <a:rPr lang="en-US" sz="1400" b="1" dirty="0" smtClean="0"/>
            <a:t>App </a:t>
          </a:r>
        </a:p>
        <a:p>
          <a:r>
            <a:rPr lang="en-US" sz="1400" b="1" dirty="0" smtClean="0"/>
            <a:t>Enhancement</a:t>
          </a:r>
          <a:endParaRPr lang="en-US" sz="1400" b="1" dirty="0"/>
        </a:p>
      </dgm:t>
    </dgm:pt>
    <dgm:pt modelId="{2DD89367-4B4E-4DC9-812B-5804D492F8E1}" type="parTrans" cxnId="{50F17B0C-2CD2-4F03-AD7E-5B05E4AB21FE}">
      <dgm:prSet/>
      <dgm:spPr/>
      <dgm:t>
        <a:bodyPr/>
        <a:lstStyle/>
        <a:p>
          <a:endParaRPr lang="en-US"/>
        </a:p>
      </dgm:t>
    </dgm:pt>
    <dgm:pt modelId="{0BC0AD72-507E-488A-8FE5-29F0390F04A4}" type="sibTrans" cxnId="{50F17B0C-2CD2-4F03-AD7E-5B05E4AB21FE}">
      <dgm:prSet/>
      <dgm:spPr/>
      <dgm:t>
        <a:bodyPr/>
        <a:lstStyle/>
        <a:p>
          <a:endParaRPr lang="en-US" dirty="0"/>
        </a:p>
      </dgm:t>
    </dgm:pt>
    <dgm:pt modelId="{656E32E0-4EB8-4168-A197-5EAE1EAA5573}">
      <dgm:prSet phldrT="[Text]" custT="1"/>
      <dgm:spPr/>
      <dgm:t>
        <a:bodyPr/>
        <a:lstStyle/>
        <a:p>
          <a:r>
            <a:rPr lang="en-US" sz="1400" b="1" dirty="0" smtClean="0"/>
            <a:t>Specialized Customer Services</a:t>
          </a:r>
          <a:endParaRPr lang="en-US" sz="1400" b="1" dirty="0"/>
        </a:p>
      </dgm:t>
    </dgm:pt>
    <dgm:pt modelId="{5B92FE8E-61E0-453D-B291-F3D9764233B3}" type="parTrans" cxnId="{89A7A175-0DB2-4A1D-9818-F330A7B726A8}">
      <dgm:prSet/>
      <dgm:spPr/>
      <dgm:t>
        <a:bodyPr/>
        <a:lstStyle/>
        <a:p>
          <a:endParaRPr lang="en-US"/>
        </a:p>
      </dgm:t>
    </dgm:pt>
    <dgm:pt modelId="{94FF884D-3367-46FA-B1AA-2AB2325FBF17}" type="sibTrans" cxnId="{89A7A175-0DB2-4A1D-9818-F330A7B726A8}">
      <dgm:prSet/>
      <dgm:spPr/>
      <dgm:t>
        <a:bodyPr/>
        <a:lstStyle/>
        <a:p>
          <a:endParaRPr lang="en-US" dirty="0"/>
        </a:p>
      </dgm:t>
    </dgm:pt>
    <dgm:pt modelId="{8AC2115E-0D27-427C-967E-40B3151D66B2}" type="pres">
      <dgm:prSet presAssocID="{FA1D38E3-7968-4314-820B-2E10F05B331A}" presName="Name0" presStyleCnt="0">
        <dgm:presLayoutVars>
          <dgm:chMax val="7"/>
          <dgm:chPref val="7"/>
          <dgm:dir/>
          <dgm:animLvl val="lvl"/>
        </dgm:presLayoutVars>
      </dgm:prSet>
      <dgm:spPr/>
    </dgm:pt>
    <dgm:pt modelId="{62FF9C2B-B62D-4511-9F2F-2197904398D7}" type="pres">
      <dgm:prSet presAssocID="{E4261749-17ED-4D2B-A3D8-3401189BA68A}" presName="Accent1" presStyleCnt="0"/>
      <dgm:spPr/>
    </dgm:pt>
    <dgm:pt modelId="{5CF5EA54-BC7A-43DC-9E6B-616D8C89E46C}" type="pres">
      <dgm:prSet presAssocID="{E4261749-17ED-4D2B-A3D8-3401189BA68A}" presName="Accent" presStyleLbl="node1" presStyleIdx="0" presStyleCnt="3"/>
      <dgm:spPr/>
    </dgm:pt>
    <dgm:pt modelId="{BABF75F0-7F0C-4A8C-A38E-79C1A40A9AFB}" type="pres">
      <dgm:prSet presAssocID="{E4261749-17ED-4D2B-A3D8-3401189BA68A}" presName="Parent1" presStyleLbl="revTx" presStyleIdx="0" presStyleCnt="3">
        <dgm:presLayoutVars>
          <dgm:chMax val="1"/>
          <dgm:chPref val="1"/>
          <dgm:bulletEnabled val="1"/>
        </dgm:presLayoutVars>
      </dgm:prSet>
      <dgm:spPr/>
      <dgm:t>
        <a:bodyPr/>
        <a:lstStyle/>
        <a:p>
          <a:endParaRPr lang="en-US"/>
        </a:p>
      </dgm:t>
    </dgm:pt>
    <dgm:pt modelId="{5B11B91B-59A4-4382-A810-37C091DC8AE0}" type="pres">
      <dgm:prSet presAssocID="{BA50E55F-63F5-44A5-A668-6833FF1EEA8A}" presName="Accent2" presStyleCnt="0"/>
      <dgm:spPr/>
    </dgm:pt>
    <dgm:pt modelId="{54A05C06-D801-450B-8CD7-70D7E409B4CA}" type="pres">
      <dgm:prSet presAssocID="{BA50E55F-63F5-44A5-A668-6833FF1EEA8A}" presName="Accent" presStyleLbl="node1" presStyleIdx="1" presStyleCnt="3"/>
      <dgm:spPr/>
    </dgm:pt>
    <dgm:pt modelId="{0368D51B-AB98-4EAF-B5D6-A5400676D826}" type="pres">
      <dgm:prSet presAssocID="{BA50E55F-63F5-44A5-A668-6833FF1EEA8A}" presName="Parent2" presStyleLbl="revTx" presStyleIdx="1" presStyleCnt="3" custScaleX="117574">
        <dgm:presLayoutVars>
          <dgm:chMax val="1"/>
          <dgm:chPref val="1"/>
          <dgm:bulletEnabled val="1"/>
        </dgm:presLayoutVars>
      </dgm:prSet>
      <dgm:spPr/>
      <dgm:t>
        <a:bodyPr/>
        <a:lstStyle/>
        <a:p>
          <a:endParaRPr lang="en-US"/>
        </a:p>
      </dgm:t>
    </dgm:pt>
    <dgm:pt modelId="{1A7DA6FB-AE9D-4ACA-82D7-ADEC67A72946}" type="pres">
      <dgm:prSet presAssocID="{656E32E0-4EB8-4168-A197-5EAE1EAA5573}" presName="Accent3" presStyleCnt="0"/>
      <dgm:spPr/>
    </dgm:pt>
    <dgm:pt modelId="{CACD1453-0366-4F5E-AF09-C5ABF0D319FF}" type="pres">
      <dgm:prSet presAssocID="{656E32E0-4EB8-4168-A197-5EAE1EAA5573}" presName="Accent" presStyleLbl="node1" presStyleIdx="2" presStyleCnt="3"/>
      <dgm:spPr/>
    </dgm:pt>
    <dgm:pt modelId="{07CF7BA9-9473-49A2-82BF-ABF3BD982F65}" type="pres">
      <dgm:prSet presAssocID="{656E32E0-4EB8-4168-A197-5EAE1EAA5573}" presName="Parent3" presStyleLbl="revTx" presStyleIdx="2" presStyleCnt="3">
        <dgm:presLayoutVars>
          <dgm:chMax val="1"/>
          <dgm:chPref val="1"/>
          <dgm:bulletEnabled val="1"/>
        </dgm:presLayoutVars>
      </dgm:prSet>
      <dgm:spPr/>
      <dgm:t>
        <a:bodyPr/>
        <a:lstStyle/>
        <a:p>
          <a:endParaRPr lang="en-US"/>
        </a:p>
      </dgm:t>
    </dgm:pt>
  </dgm:ptLst>
  <dgm:cxnLst>
    <dgm:cxn modelId="{50F17B0C-2CD2-4F03-AD7E-5B05E4AB21FE}" srcId="{FA1D38E3-7968-4314-820B-2E10F05B331A}" destId="{BA50E55F-63F5-44A5-A668-6833FF1EEA8A}" srcOrd="1" destOrd="0" parTransId="{2DD89367-4B4E-4DC9-812B-5804D492F8E1}" sibTransId="{0BC0AD72-507E-488A-8FE5-29F0390F04A4}"/>
    <dgm:cxn modelId="{02CC3A71-D088-4B78-954D-B45557F55C7A}" type="presOf" srcId="{E4261749-17ED-4D2B-A3D8-3401189BA68A}" destId="{BABF75F0-7F0C-4A8C-A38E-79C1A40A9AFB}" srcOrd="0" destOrd="0" presId="urn:microsoft.com/office/officeart/2009/layout/CircleArrowProcess"/>
    <dgm:cxn modelId="{B771A51C-5DA1-4D49-B3DE-349CE18B0FDE}" type="presOf" srcId="{656E32E0-4EB8-4168-A197-5EAE1EAA5573}" destId="{07CF7BA9-9473-49A2-82BF-ABF3BD982F65}" srcOrd="0" destOrd="0" presId="urn:microsoft.com/office/officeart/2009/layout/CircleArrowProcess"/>
    <dgm:cxn modelId="{89A7A175-0DB2-4A1D-9818-F330A7B726A8}" srcId="{FA1D38E3-7968-4314-820B-2E10F05B331A}" destId="{656E32E0-4EB8-4168-A197-5EAE1EAA5573}" srcOrd="2" destOrd="0" parTransId="{5B92FE8E-61E0-453D-B291-F3D9764233B3}" sibTransId="{94FF884D-3367-46FA-B1AA-2AB2325FBF17}"/>
    <dgm:cxn modelId="{2855E300-10D9-4B38-8BB7-1DAB9A84F075}" type="presOf" srcId="{BA50E55F-63F5-44A5-A668-6833FF1EEA8A}" destId="{0368D51B-AB98-4EAF-B5D6-A5400676D826}" srcOrd="0" destOrd="0" presId="urn:microsoft.com/office/officeart/2009/layout/CircleArrowProcess"/>
    <dgm:cxn modelId="{811191F0-8E72-4256-8343-BF1B99AA5AF3}" srcId="{FA1D38E3-7968-4314-820B-2E10F05B331A}" destId="{E4261749-17ED-4D2B-A3D8-3401189BA68A}" srcOrd="0" destOrd="0" parTransId="{10FB6129-26C5-454C-9C4F-3440C753DD9D}" sibTransId="{EE78EAF0-E489-4A33-8D98-7E5AC0FD3818}"/>
    <dgm:cxn modelId="{F9F80A78-263D-4061-959C-AFE8156D25FE}" type="presOf" srcId="{FA1D38E3-7968-4314-820B-2E10F05B331A}" destId="{8AC2115E-0D27-427C-967E-40B3151D66B2}" srcOrd="0" destOrd="0" presId="urn:microsoft.com/office/officeart/2009/layout/CircleArrowProcess"/>
    <dgm:cxn modelId="{B4FC1719-49DF-4AC1-9D2C-A7AA8B5F13FF}" type="presParOf" srcId="{8AC2115E-0D27-427C-967E-40B3151D66B2}" destId="{62FF9C2B-B62D-4511-9F2F-2197904398D7}" srcOrd="0" destOrd="0" presId="urn:microsoft.com/office/officeart/2009/layout/CircleArrowProcess"/>
    <dgm:cxn modelId="{55E32E09-743E-4F60-907A-6A73701FDAA4}" type="presParOf" srcId="{62FF9C2B-B62D-4511-9F2F-2197904398D7}" destId="{5CF5EA54-BC7A-43DC-9E6B-616D8C89E46C}" srcOrd="0" destOrd="0" presId="urn:microsoft.com/office/officeart/2009/layout/CircleArrowProcess"/>
    <dgm:cxn modelId="{D56EE014-2DEC-4E88-B69E-568D247BF091}" type="presParOf" srcId="{8AC2115E-0D27-427C-967E-40B3151D66B2}" destId="{BABF75F0-7F0C-4A8C-A38E-79C1A40A9AFB}" srcOrd="1" destOrd="0" presId="urn:microsoft.com/office/officeart/2009/layout/CircleArrowProcess"/>
    <dgm:cxn modelId="{8512DCA4-69C6-4ABC-BDBE-D2FEF79B956C}" type="presParOf" srcId="{8AC2115E-0D27-427C-967E-40B3151D66B2}" destId="{5B11B91B-59A4-4382-A810-37C091DC8AE0}" srcOrd="2" destOrd="0" presId="urn:microsoft.com/office/officeart/2009/layout/CircleArrowProcess"/>
    <dgm:cxn modelId="{9788DC15-3170-4A54-A4C0-4E7A1D5FF98C}" type="presParOf" srcId="{5B11B91B-59A4-4382-A810-37C091DC8AE0}" destId="{54A05C06-D801-450B-8CD7-70D7E409B4CA}" srcOrd="0" destOrd="0" presId="urn:microsoft.com/office/officeart/2009/layout/CircleArrowProcess"/>
    <dgm:cxn modelId="{74623DD3-50F8-47FB-AF36-79660864AD27}" type="presParOf" srcId="{8AC2115E-0D27-427C-967E-40B3151D66B2}" destId="{0368D51B-AB98-4EAF-B5D6-A5400676D826}" srcOrd="3" destOrd="0" presId="urn:microsoft.com/office/officeart/2009/layout/CircleArrowProcess"/>
    <dgm:cxn modelId="{64D97580-5521-4971-A161-2236819B520D}" type="presParOf" srcId="{8AC2115E-0D27-427C-967E-40B3151D66B2}" destId="{1A7DA6FB-AE9D-4ACA-82D7-ADEC67A72946}" srcOrd="4" destOrd="0" presId="urn:microsoft.com/office/officeart/2009/layout/CircleArrowProcess"/>
    <dgm:cxn modelId="{AD85853C-5B68-4848-AA3F-B865EA553FF9}" type="presParOf" srcId="{1A7DA6FB-AE9D-4ACA-82D7-ADEC67A72946}" destId="{CACD1453-0366-4F5E-AF09-C5ABF0D319FF}" srcOrd="0" destOrd="0" presId="urn:microsoft.com/office/officeart/2009/layout/CircleArrowProcess"/>
    <dgm:cxn modelId="{A423CD44-D5C8-45B3-B26A-18DDC75591F5}" type="presParOf" srcId="{8AC2115E-0D27-427C-967E-40B3151D66B2}" destId="{07CF7BA9-9473-49A2-82BF-ABF3BD982F65}" srcOrd="5" destOrd="0" presId="urn:microsoft.com/office/officeart/2009/layout/CircleArrow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DDEB5D-40A6-4423-835B-5100A11051B8}" type="doc">
      <dgm:prSet loTypeId="urn:microsoft.com/office/officeart/2005/8/layout/vList6" loCatId="process" qsTypeId="urn:microsoft.com/office/officeart/2005/8/quickstyle/simple3" qsCatId="simple" csTypeId="urn:microsoft.com/office/officeart/2005/8/colors/accent1_2" csCatId="accent1" phldr="1"/>
      <dgm:spPr/>
      <dgm:t>
        <a:bodyPr/>
        <a:lstStyle/>
        <a:p>
          <a:endParaRPr lang="en-US"/>
        </a:p>
      </dgm:t>
    </dgm:pt>
    <dgm:pt modelId="{BC7A89A2-2AB0-4660-BE13-A91F1005AF1A}">
      <dgm:prSet phldrT="[Text]" custT="1"/>
      <dgm:spPr/>
      <dgm:t>
        <a:bodyPr/>
        <a:lstStyle/>
        <a:p>
          <a:r>
            <a:rPr lang="en-US" sz="1400" b="1" dirty="0" smtClean="0"/>
            <a:t>KYC &amp; Compliance</a:t>
          </a:r>
          <a:endParaRPr lang="en-US" sz="1400" b="1" dirty="0"/>
        </a:p>
      </dgm:t>
    </dgm:pt>
    <dgm:pt modelId="{4B583871-9EA3-4093-93A8-A97699380ADE}" type="parTrans" cxnId="{0AA1D2CF-4864-4C32-907D-6011D36D5774}">
      <dgm:prSet/>
      <dgm:spPr/>
      <dgm:t>
        <a:bodyPr/>
        <a:lstStyle/>
        <a:p>
          <a:endParaRPr lang="en-US" sz="1100"/>
        </a:p>
      </dgm:t>
    </dgm:pt>
    <dgm:pt modelId="{289AD45B-895C-4A70-BD6C-CD980989619C}" type="sibTrans" cxnId="{0AA1D2CF-4864-4C32-907D-6011D36D5774}">
      <dgm:prSet/>
      <dgm:spPr/>
      <dgm:t>
        <a:bodyPr/>
        <a:lstStyle/>
        <a:p>
          <a:endParaRPr lang="en-US" sz="1100"/>
        </a:p>
      </dgm:t>
    </dgm:pt>
    <dgm:pt modelId="{0C69EDDB-5B70-420F-A06C-71EAF8E556CE}">
      <dgm:prSet phldrT="[Text]" custT="1"/>
      <dgm:spPr/>
      <dgm:t>
        <a:bodyPr anchor="ctr"/>
        <a:lstStyle/>
        <a:p>
          <a:r>
            <a:rPr lang="en-US" sz="1200" dirty="0" smtClean="0"/>
            <a:t>Continuous and strict follow up of concerned authorities in the Industry.</a:t>
          </a:r>
          <a:endParaRPr lang="en-US" sz="1200" dirty="0"/>
        </a:p>
      </dgm:t>
    </dgm:pt>
    <dgm:pt modelId="{3815EBE7-96F1-47A1-B525-0E1544BD9830}" type="parTrans" cxnId="{C7820A30-9A8F-4B1B-8A02-CC2439F636EA}">
      <dgm:prSet/>
      <dgm:spPr/>
      <dgm:t>
        <a:bodyPr/>
        <a:lstStyle/>
        <a:p>
          <a:endParaRPr lang="en-US" sz="1100"/>
        </a:p>
      </dgm:t>
    </dgm:pt>
    <dgm:pt modelId="{87FCE8BC-0853-42FF-A12D-409940D6A9FE}" type="sibTrans" cxnId="{C7820A30-9A8F-4B1B-8A02-CC2439F636EA}">
      <dgm:prSet/>
      <dgm:spPr/>
      <dgm:t>
        <a:bodyPr/>
        <a:lstStyle/>
        <a:p>
          <a:endParaRPr lang="en-US" sz="1100"/>
        </a:p>
      </dgm:t>
    </dgm:pt>
    <dgm:pt modelId="{2B1BCA04-860B-4E94-9E09-2D0C1ED763B6}">
      <dgm:prSet phldrT="[Text]" custT="1"/>
      <dgm:spPr/>
      <dgm:t>
        <a:bodyPr/>
        <a:lstStyle/>
        <a:p>
          <a:r>
            <a:rPr lang="en-US" sz="1400" b="1" dirty="0" smtClean="0"/>
            <a:t>Returns on other Asset Classes</a:t>
          </a:r>
          <a:endParaRPr lang="en-US" sz="1400" b="1" dirty="0"/>
        </a:p>
      </dgm:t>
    </dgm:pt>
    <dgm:pt modelId="{66F0D10E-2CE0-45B1-BCE5-9E072CDA71F7}" type="parTrans" cxnId="{DCD277F3-402B-4396-B1D9-F262C7CB6452}">
      <dgm:prSet/>
      <dgm:spPr/>
      <dgm:t>
        <a:bodyPr/>
        <a:lstStyle/>
        <a:p>
          <a:endParaRPr lang="en-US" sz="1600"/>
        </a:p>
      </dgm:t>
    </dgm:pt>
    <dgm:pt modelId="{083C3AD1-15D2-4D7A-8EC6-B2BDDCAD1B85}" type="sibTrans" cxnId="{DCD277F3-402B-4396-B1D9-F262C7CB6452}">
      <dgm:prSet/>
      <dgm:spPr/>
      <dgm:t>
        <a:bodyPr/>
        <a:lstStyle/>
        <a:p>
          <a:endParaRPr lang="en-US" sz="1600"/>
        </a:p>
      </dgm:t>
    </dgm:pt>
    <dgm:pt modelId="{C5E0BD21-E813-45F6-9DBA-16B015AC9CD1}">
      <dgm:prSet phldrT="[Text]" custT="1"/>
      <dgm:spPr/>
      <dgm:t>
        <a:bodyPr anchor="ctr"/>
        <a:lstStyle/>
        <a:p>
          <a:r>
            <a:rPr lang="en-US" sz="1200" dirty="0" smtClean="0"/>
            <a:t>Exorbitant returns in real estate;</a:t>
          </a:r>
          <a:endParaRPr lang="en-US" sz="1200" dirty="0"/>
        </a:p>
      </dgm:t>
    </dgm:pt>
    <dgm:pt modelId="{A120B70E-BBBE-4FA3-AC0E-92C2AC49D54B}" type="parTrans" cxnId="{DCA9E0F6-31ED-447D-BC96-FC1B584B1FE6}">
      <dgm:prSet/>
      <dgm:spPr/>
      <dgm:t>
        <a:bodyPr/>
        <a:lstStyle/>
        <a:p>
          <a:endParaRPr lang="en-US" sz="1600"/>
        </a:p>
      </dgm:t>
    </dgm:pt>
    <dgm:pt modelId="{339992AC-C84B-4ABD-8BBD-EFA152BBA634}" type="sibTrans" cxnId="{DCA9E0F6-31ED-447D-BC96-FC1B584B1FE6}">
      <dgm:prSet/>
      <dgm:spPr/>
      <dgm:t>
        <a:bodyPr/>
        <a:lstStyle/>
        <a:p>
          <a:endParaRPr lang="en-US" sz="1600"/>
        </a:p>
      </dgm:t>
    </dgm:pt>
    <dgm:pt modelId="{9B6DD11A-2BD1-42A7-81FB-9DFB7E748791}">
      <dgm:prSet phldrT="[Text]" custT="1"/>
      <dgm:spPr/>
      <dgm:t>
        <a:bodyPr/>
        <a:lstStyle/>
        <a:p>
          <a:r>
            <a:rPr lang="en-US" sz="1400" b="1" dirty="0" smtClean="0"/>
            <a:t>Market Stimulators</a:t>
          </a:r>
          <a:endParaRPr lang="en-US" sz="1400" b="1" dirty="0"/>
        </a:p>
      </dgm:t>
    </dgm:pt>
    <dgm:pt modelId="{F21F2D6C-04BA-4268-ABED-8568938F4297}" type="parTrans" cxnId="{8A6677C1-8ED4-491B-B4CB-D26C4C2ECB6C}">
      <dgm:prSet/>
      <dgm:spPr/>
      <dgm:t>
        <a:bodyPr/>
        <a:lstStyle/>
        <a:p>
          <a:endParaRPr lang="en-US" sz="1600"/>
        </a:p>
      </dgm:t>
    </dgm:pt>
    <dgm:pt modelId="{4A321C12-9ABC-455D-BBAA-A4393A47AE0E}" type="sibTrans" cxnId="{8A6677C1-8ED4-491B-B4CB-D26C4C2ECB6C}">
      <dgm:prSet/>
      <dgm:spPr/>
      <dgm:t>
        <a:bodyPr/>
        <a:lstStyle/>
        <a:p>
          <a:endParaRPr lang="en-US" sz="1600"/>
        </a:p>
      </dgm:t>
    </dgm:pt>
    <dgm:pt modelId="{CBF2BE5B-9599-4EA5-95F4-0B5245BF5102}">
      <dgm:prSet phldrT="[Text]" custT="1"/>
      <dgm:spPr/>
      <dgm:t>
        <a:bodyPr anchor="ctr"/>
        <a:lstStyle/>
        <a:p>
          <a:r>
            <a:rPr lang="en-US" sz="1200" dirty="0" smtClean="0"/>
            <a:t>Uncertain Political situation</a:t>
          </a:r>
          <a:endParaRPr lang="en-US" sz="1200" dirty="0"/>
        </a:p>
      </dgm:t>
    </dgm:pt>
    <dgm:pt modelId="{21A41194-2342-48D5-A602-15E98A1282ED}" type="parTrans" cxnId="{26C1680A-F006-4768-9AD4-D173948DA821}">
      <dgm:prSet/>
      <dgm:spPr/>
      <dgm:t>
        <a:bodyPr/>
        <a:lstStyle/>
        <a:p>
          <a:endParaRPr lang="en-US" sz="1600"/>
        </a:p>
      </dgm:t>
    </dgm:pt>
    <dgm:pt modelId="{D5B2F8FF-B3C2-4332-B3DC-ECC645CA4B5F}" type="sibTrans" cxnId="{26C1680A-F006-4768-9AD4-D173948DA821}">
      <dgm:prSet/>
      <dgm:spPr/>
      <dgm:t>
        <a:bodyPr/>
        <a:lstStyle/>
        <a:p>
          <a:endParaRPr lang="en-US" sz="1600"/>
        </a:p>
      </dgm:t>
    </dgm:pt>
    <dgm:pt modelId="{6D59598B-8A9E-4366-8BF9-724C95D871FF}">
      <dgm:prSet phldrT="[Text]" custT="1"/>
      <dgm:spPr/>
      <dgm:t>
        <a:bodyPr anchor="ctr"/>
        <a:lstStyle/>
        <a:p>
          <a:r>
            <a:rPr lang="en-US" sz="1200" dirty="0" smtClean="0"/>
            <a:t>Ambiguous Economic conditions</a:t>
          </a:r>
          <a:endParaRPr lang="en-US" sz="1200" dirty="0"/>
        </a:p>
      </dgm:t>
    </dgm:pt>
    <dgm:pt modelId="{98872880-8F43-4C9F-BA6F-E2CA5F5E2256}" type="parTrans" cxnId="{DA105EC2-CB2C-4615-A163-54715212D389}">
      <dgm:prSet/>
      <dgm:spPr/>
      <dgm:t>
        <a:bodyPr/>
        <a:lstStyle/>
        <a:p>
          <a:endParaRPr lang="en-US" sz="1600"/>
        </a:p>
      </dgm:t>
    </dgm:pt>
    <dgm:pt modelId="{1627E7B8-709F-49DE-BDAA-E81B8796B694}" type="sibTrans" cxnId="{DA105EC2-CB2C-4615-A163-54715212D389}">
      <dgm:prSet/>
      <dgm:spPr/>
      <dgm:t>
        <a:bodyPr/>
        <a:lstStyle/>
        <a:p>
          <a:endParaRPr lang="en-US" sz="1600"/>
        </a:p>
      </dgm:t>
    </dgm:pt>
    <dgm:pt modelId="{18E421FC-7EA7-4051-8520-1D895FCE1A19}">
      <dgm:prSet phldrT="[Text]" custT="1"/>
      <dgm:spPr/>
      <dgm:t>
        <a:bodyPr anchor="ctr"/>
        <a:lstStyle/>
        <a:p>
          <a:r>
            <a:rPr lang="en-US" sz="1200" dirty="0" smtClean="0"/>
            <a:t>Geopolitical Factor </a:t>
          </a:r>
          <a:endParaRPr lang="en-US" sz="1200" dirty="0"/>
        </a:p>
      </dgm:t>
    </dgm:pt>
    <dgm:pt modelId="{CBB7982B-B856-4294-9710-C41B7461CA04}" type="parTrans" cxnId="{8E840CE6-D698-4419-80C6-723E96678406}">
      <dgm:prSet/>
      <dgm:spPr/>
      <dgm:t>
        <a:bodyPr/>
        <a:lstStyle/>
        <a:p>
          <a:endParaRPr lang="en-US"/>
        </a:p>
      </dgm:t>
    </dgm:pt>
    <dgm:pt modelId="{1E331289-830D-4799-8D8E-E49443723EDC}" type="sibTrans" cxnId="{8E840CE6-D698-4419-80C6-723E96678406}">
      <dgm:prSet/>
      <dgm:spPr/>
      <dgm:t>
        <a:bodyPr/>
        <a:lstStyle/>
        <a:p>
          <a:endParaRPr lang="en-US"/>
        </a:p>
      </dgm:t>
    </dgm:pt>
    <dgm:pt modelId="{35521DC7-274A-46FD-B075-0A86CA26C876}">
      <dgm:prSet phldrT="[Text]" custT="1"/>
      <dgm:spPr/>
      <dgm:t>
        <a:bodyPr anchor="ctr"/>
        <a:lstStyle/>
        <a:p>
          <a:r>
            <a:rPr lang="en-US" sz="1200" dirty="0" smtClean="0"/>
            <a:t>Difficult to follow up with HNW Individuals for KYC &amp; Compliance requirements.</a:t>
          </a:r>
          <a:endParaRPr lang="en-US" sz="1200" dirty="0"/>
        </a:p>
      </dgm:t>
    </dgm:pt>
    <dgm:pt modelId="{50A46408-DB1B-41F7-8B78-8DED9BA8D74F}" type="parTrans" cxnId="{C8EEF015-DDE2-414A-BDAB-43F6351316FA}">
      <dgm:prSet/>
      <dgm:spPr/>
      <dgm:t>
        <a:bodyPr/>
        <a:lstStyle/>
        <a:p>
          <a:endParaRPr lang="en-US"/>
        </a:p>
      </dgm:t>
    </dgm:pt>
    <dgm:pt modelId="{4B2CE676-CAC6-473B-96C7-88D31F5CCC60}" type="sibTrans" cxnId="{C8EEF015-DDE2-414A-BDAB-43F6351316FA}">
      <dgm:prSet/>
      <dgm:spPr/>
      <dgm:t>
        <a:bodyPr/>
        <a:lstStyle/>
        <a:p>
          <a:endParaRPr lang="en-US"/>
        </a:p>
      </dgm:t>
    </dgm:pt>
    <dgm:pt modelId="{A8862369-DC13-4211-8B1A-47178EB48281}">
      <dgm:prSet phldrT="[Text]" custT="1"/>
      <dgm:spPr/>
      <dgm:t>
        <a:bodyPr anchor="ctr"/>
        <a:lstStyle/>
        <a:p>
          <a:r>
            <a:rPr lang="en-US" sz="1200" dirty="0" smtClean="0"/>
            <a:t>Availability of various quick money options creates investors reluctance to invest in long term mandates</a:t>
          </a:r>
          <a:endParaRPr lang="en-US" sz="1200" dirty="0"/>
        </a:p>
      </dgm:t>
    </dgm:pt>
    <dgm:pt modelId="{4A3985FE-950D-44E6-89E8-F18741ED8642}" type="parTrans" cxnId="{A752538F-2AB3-4181-B431-0DAF40E08886}">
      <dgm:prSet/>
      <dgm:spPr/>
      <dgm:t>
        <a:bodyPr/>
        <a:lstStyle/>
        <a:p>
          <a:endParaRPr lang="en-US"/>
        </a:p>
      </dgm:t>
    </dgm:pt>
    <dgm:pt modelId="{E85832AB-E989-44DC-B20B-71D98FB7ED28}" type="sibTrans" cxnId="{A752538F-2AB3-4181-B431-0DAF40E08886}">
      <dgm:prSet/>
      <dgm:spPr/>
      <dgm:t>
        <a:bodyPr/>
        <a:lstStyle/>
        <a:p>
          <a:endParaRPr lang="en-US"/>
        </a:p>
      </dgm:t>
    </dgm:pt>
    <dgm:pt modelId="{8A2BDBE0-CEDA-4740-BC68-42A3F489A643}">
      <dgm:prSet phldrT="[Text]" custT="1"/>
      <dgm:spPr/>
      <dgm:t>
        <a:bodyPr anchor="ctr"/>
        <a:lstStyle/>
        <a:p>
          <a:r>
            <a:rPr lang="en-US" sz="1400" b="1" dirty="0" smtClean="0">
              <a:solidFill>
                <a:schemeClr val="tx1"/>
              </a:solidFill>
            </a:rPr>
            <a:t>Undocumented Economy</a:t>
          </a:r>
          <a:endParaRPr lang="en-US" sz="1400" b="1" dirty="0">
            <a:solidFill>
              <a:schemeClr val="tx1"/>
            </a:solidFill>
          </a:endParaRPr>
        </a:p>
      </dgm:t>
    </dgm:pt>
    <dgm:pt modelId="{4C2274C5-A37A-49F4-BFAB-94AC2125374C}" type="parTrans" cxnId="{227DCB68-8087-4B16-B718-478023373201}">
      <dgm:prSet/>
      <dgm:spPr/>
      <dgm:t>
        <a:bodyPr/>
        <a:lstStyle/>
        <a:p>
          <a:endParaRPr lang="en-US"/>
        </a:p>
      </dgm:t>
    </dgm:pt>
    <dgm:pt modelId="{EA98D857-C797-48DE-8B44-0A6F28F1427B}" type="sibTrans" cxnId="{227DCB68-8087-4B16-B718-478023373201}">
      <dgm:prSet/>
      <dgm:spPr/>
      <dgm:t>
        <a:bodyPr/>
        <a:lstStyle/>
        <a:p>
          <a:endParaRPr lang="en-US"/>
        </a:p>
      </dgm:t>
    </dgm:pt>
    <dgm:pt modelId="{89978667-83BF-4FE2-8343-246986908977}">
      <dgm:prSet phldrT="[Text]" custT="1"/>
      <dgm:spPr/>
      <dgm:t>
        <a:bodyPr anchor="t"/>
        <a:lstStyle/>
        <a:p>
          <a:r>
            <a:rPr lang="en-US" sz="1200" dirty="0" smtClean="0"/>
            <a:t>Investors are inclined towards cash dealing</a:t>
          </a:r>
          <a:endParaRPr lang="en-US" sz="1200" dirty="0"/>
        </a:p>
      </dgm:t>
    </dgm:pt>
    <dgm:pt modelId="{E9DCA236-206B-4061-9AB7-F4240EB46874}" type="parTrans" cxnId="{99779849-77C8-42E4-8AFE-A7C3494C0EA4}">
      <dgm:prSet/>
      <dgm:spPr/>
      <dgm:t>
        <a:bodyPr/>
        <a:lstStyle/>
        <a:p>
          <a:endParaRPr lang="en-US"/>
        </a:p>
      </dgm:t>
    </dgm:pt>
    <dgm:pt modelId="{2B0F44F7-C2F6-4616-81E3-0F97DF56570A}" type="sibTrans" cxnId="{99779849-77C8-42E4-8AFE-A7C3494C0EA4}">
      <dgm:prSet/>
      <dgm:spPr/>
      <dgm:t>
        <a:bodyPr/>
        <a:lstStyle/>
        <a:p>
          <a:endParaRPr lang="en-US"/>
        </a:p>
      </dgm:t>
    </dgm:pt>
    <dgm:pt modelId="{0CE54B6A-8E53-4694-91BD-665A16707D2B}">
      <dgm:prSet phldrT="[Text]" custT="1"/>
      <dgm:spPr/>
      <dgm:t>
        <a:bodyPr anchor="t"/>
        <a:lstStyle/>
        <a:p>
          <a:endParaRPr lang="en-US" sz="1200" dirty="0"/>
        </a:p>
      </dgm:t>
    </dgm:pt>
    <dgm:pt modelId="{349B7AB5-CC50-4E48-9E76-4778A60C6059}" type="parTrans" cxnId="{87B4B506-1C52-4A24-81D0-D88E014663D3}">
      <dgm:prSet/>
      <dgm:spPr/>
      <dgm:t>
        <a:bodyPr/>
        <a:lstStyle/>
        <a:p>
          <a:endParaRPr lang="en-US"/>
        </a:p>
      </dgm:t>
    </dgm:pt>
    <dgm:pt modelId="{A2B7C9F0-D979-4684-AFB7-D17DE4E393B2}" type="sibTrans" cxnId="{87B4B506-1C52-4A24-81D0-D88E014663D3}">
      <dgm:prSet/>
      <dgm:spPr/>
      <dgm:t>
        <a:bodyPr/>
        <a:lstStyle/>
        <a:p>
          <a:endParaRPr lang="en-US"/>
        </a:p>
      </dgm:t>
    </dgm:pt>
    <dgm:pt modelId="{583CB55C-2EE8-482A-926B-BDB3E5053CE8}">
      <dgm:prSet phldrT="[Text]" custT="1"/>
      <dgm:spPr/>
      <dgm:t>
        <a:bodyPr anchor="t"/>
        <a:lstStyle/>
        <a:p>
          <a:r>
            <a:rPr lang="en-US" sz="1200" dirty="0" smtClean="0"/>
            <a:t>Due to loop holes in the economy (i.e. cash dealing &amp; taxation policies, etc.) engagement of investors in undocumented/cash economy ( tax evasions / undesirable inflows/ outflows etc.) is still at large  </a:t>
          </a:r>
          <a:endParaRPr lang="en-US" sz="1200" dirty="0"/>
        </a:p>
      </dgm:t>
    </dgm:pt>
    <dgm:pt modelId="{5E4D3FC7-B234-4EF8-B977-341D9D807820}" type="parTrans" cxnId="{12092C1F-03A3-4178-8B51-B24AE2BB1218}">
      <dgm:prSet/>
      <dgm:spPr/>
      <dgm:t>
        <a:bodyPr/>
        <a:lstStyle/>
        <a:p>
          <a:endParaRPr lang="en-US"/>
        </a:p>
      </dgm:t>
    </dgm:pt>
    <dgm:pt modelId="{82B1D4B7-DC44-4E57-A17A-100ADF4E4B22}" type="sibTrans" cxnId="{12092C1F-03A3-4178-8B51-B24AE2BB1218}">
      <dgm:prSet/>
      <dgm:spPr/>
      <dgm:t>
        <a:bodyPr/>
        <a:lstStyle/>
        <a:p>
          <a:endParaRPr lang="en-US"/>
        </a:p>
      </dgm:t>
    </dgm:pt>
    <dgm:pt modelId="{16A5357D-8EAE-4D02-BB7B-E6A934C88823}">
      <dgm:prSet phldrT="[Text]" custT="1"/>
      <dgm:spPr/>
      <dgm:t>
        <a:bodyPr/>
        <a:lstStyle/>
        <a:p>
          <a:r>
            <a:rPr lang="en-US" sz="1200" dirty="0" smtClean="0"/>
            <a:t>Very common practice of keeping the funds either in cash or not in his name</a:t>
          </a:r>
          <a:endParaRPr lang="en-US" sz="1200" dirty="0"/>
        </a:p>
      </dgm:t>
    </dgm:pt>
    <dgm:pt modelId="{9240E720-D16E-4873-8F04-F4847EED77CF}" type="parTrans" cxnId="{0BEAF2CF-080A-4BC9-B01D-96C3EC92B2F7}">
      <dgm:prSet/>
      <dgm:spPr/>
      <dgm:t>
        <a:bodyPr/>
        <a:lstStyle/>
        <a:p>
          <a:endParaRPr lang="en-US"/>
        </a:p>
      </dgm:t>
    </dgm:pt>
    <dgm:pt modelId="{03C0CBD7-F07F-4175-9E7E-161DCD9988BF}" type="sibTrans" cxnId="{0BEAF2CF-080A-4BC9-B01D-96C3EC92B2F7}">
      <dgm:prSet/>
      <dgm:spPr/>
      <dgm:t>
        <a:bodyPr/>
        <a:lstStyle/>
        <a:p>
          <a:endParaRPr lang="en-US"/>
        </a:p>
      </dgm:t>
    </dgm:pt>
    <dgm:pt modelId="{8AAB4790-7A30-462D-88CB-342C7037CC06}">
      <dgm:prSet phldrT="[Text]" custT="1"/>
      <dgm:spPr/>
      <dgm:t>
        <a:bodyPr anchor="ctr"/>
        <a:lstStyle/>
        <a:p>
          <a:r>
            <a:rPr lang="en-US" sz="1200" dirty="0" smtClean="0"/>
            <a:t>Close to nil documentation requirements in real estate;</a:t>
          </a:r>
          <a:endParaRPr lang="en-US" sz="1200" dirty="0"/>
        </a:p>
      </dgm:t>
    </dgm:pt>
    <dgm:pt modelId="{478FF1CB-4C55-49E6-9CC9-D7BA9D83BE24}" type="parTrans" cxnId="{EEEFE455-5CC9-4E9C-9FA3-93C9649A4BCA}">
      <dgm:prSet/>
      <dgm:spPr/>
      <dgm:t>
        <a:bodyPr/>
        <a:lstStyle/>
        <a:p>
          <a:endParaRPr lang="en-US"/>
        </a:p>
      </dgm:t>
    </dgm:pt>
    <dgm:pt modelId="{0BD182D2-A661-4BC0-9F30-611AFCBDE090}" type="sibTrans" cxnId="{EEEFE455-5CC9-4E9C-9FA3-93C9649A4BCA}">
      <dgm:prSet/>
      <dgm:spPr/>
      <dgm:t>
        <a:bodyPr/>
        <a:lstStyle/>
        <a:p>
          <a:endParaRPr lang="en-US"/>
        </a:p>
      </dgm:t>
    </dgm:pt>
    <dgm:pt modelId="{B66CFB8E-12EF-4679-BE73-FACBA372D3F2}">
      <dgm:prSet phldrT="[Text]" custT="1"/>
      <dgm:spPr/>
      <dgm:t>
        <a:bodyPr anchor="ctr"/>
        <a:lstStyle/>
        <a:p>
          <a:r>
            <a:rPr lang="en-US" sz="1200" dirty="0" smtClean="0"/>
            <a:t>Lack of market awareness and trust on Equity Market;</a:t>
          </a:r>
          <a:endParaRPr lang="en-US" sz="1200" dirty="0"/>
        </a:p>
      </dgm:t>
    </dgm:pt>
    <dgm:pt modelId="{E393AB92-4F71-4BCB-9D89-7FB5C7EFEB06}" type="parTrans" cxnId="{78C82241-CA99-4C1A-9A33-3B5B0CDB60E6}">
      <dgm:prSet/>
      <dgm:spPr/>
      <dgm:t>
        <a:bodyPr/>
        <a:lstStyle/>
        <a:p>
          <a:endParaRPr lang="en-US"/>
        </a:p>
      </dgm:t>
    </dgm:pt>
    <dgm:pt modelId="{DD95DDEF-DF29-4918-9266-94749070D759}" type="sibTrans" cxnId="{78C82241-CA99-4C1A-9A33-3B5B0CDB60E6}">
      <dgm:prSet/>
      <dgm:spPr/>
      <dgm:t>
        <a:bodyPr/>
        <a:lstStyle/>
        <a:p>
          <a:endParaRPr lang="en-US"/>
        </a:p>
      </dgm:t>
    </dgm:pt>
    <dgm:pt modelId="{55266E8D-5519-40DD-A1B3-EA1AFBE5FCBE}">
      <dgm:prSet phldrT="[Text]" custT="1"/>
      <dgm:spPr/>
      <dgm:t>
        <a:bodyPr anchor="ctr"/>
        <a:lstStyle/>
        <a:p>
          <a:r>
            <a:rPr lang="en-US" sz="1200" dirty="0" smtClean="0"/>
            <a:t>Ease of parking untaxed money in real estate coupled with successive tax amnesties. </a:t>
          </a:r>
          <a:endParaRPr lang="en-US" sz="1200" dirty="0"/>
        </a:p>
      </dgm:t>
    </dgm:pt>
    <dgm:pt modelId="{18AF04BC-2744-4490-88A3-255CFA23887A}" type="parTrans" cxnId="{98A889D9-7016-4CED-A50E-F0461A530B98}">
      <dgm:prSet/>
      <dgm:spPr/>
      <dgm:t>
        <a:bodyPr/>
        <a:lstStyle/>
        <a:p>
          <a:endParaRPr lang="en-US"/>
        </a:p>
      </dgm:t>
    </dgm:pt>
    <dgm:pt modelId="{2EC3F4EB-E198-4AE2-B35A-CEB51C2B7669}" type="sibTrans" cxnId="{98A889D9-7016-4CED-A50E-F0461A530B98}">
      <dgm:prSet/>
      <dgm:spPr/>
      <dgm:t>
        <a:bodyPr/>
        <a:lstStyle/>
        <a:p>
          <a:endParaRPr lang="en-US"/>
        </a:p>
      </dgm:t>
    </dgm:pt>
    <dgm:pt modelId="{67AD5F4B-97DB-4474-BF73-EC871F00FEC2}" type="pres">
      <dgm:prSet presAssocID="{27DDEB5D-40A6-4423-835B-5100A11051B8}" presName="Name0" presStyleCnt="0">
        <dgm:presLayoutVars>
          <dgm:dir/>
          <dgm:animLvl val="lvl"/>
          <dgm:resizeHandles/>
        </dgm:presLayoutVars>
      </dgm:prSet>
      <dgm:spPr/>
      <dgm:t>
        <a:bodyPr/>
        <a:lstStyle/>
        <a:p>
          <a:endParaRPr lang="en-US"/>
        </a:p>
      </dgm:t>
    </dgm:pt>
    <dgm:pt modelId="{535DE725-BB31-4B44-A0D2-E6B810D91A4D}" type="pres">
      <dgm:prSet presAssocID="{BC7A89A2-2AB0-4660-BE13-A91F1005AF1A}" presName="linNode" presStyleCnt="0"/>
      <dgm:spPr/>
    </dgm:pt>
    <dgm:pt modelId="{7EBDD3CC-C6F7-41C6-99C1-E5CA83E7F5A0}" type="pres">
      <dgm:prSet presAssocID="{BC7A89A2-2AB0-4660-BE13-A91F1005AF1A}" presName="parentShp" presStyleLbl="node1" presStyleIdx="0" presStyleCnt="4">
        <dgm:presLayoutVars>
          <dgm:bulletEnabled val="1"/>
        </dgm:presLayoutVars>
      </dgm:prSet>
      <dgm:spPr/>
      <dgm:t>
        <a:bodyPr/>
        <a:lstStyle/>
        <a:p>
          <a:endParaRPr lang="en-US"/>
        </a:p>
      </dgm:t>
    </dgm:pt>
    <dgm:pt modelId="{511494E9-FA5F-4C8B-A37E-C8E57722250D}" type="pres">
      <dgm:prSet presAssocID="{BC7A89A2-2AB0-4660-BE13-A91F1005AF1A}" presName="childShp" presStyleLbl="bgAccFollowNode1" presStyleIdx="0" presStyleCnt="4">
        <dgm:presLayoutVars>
          <dgm:bulletEnabled val="1"/>
        </dgm:presLayoutVars>
      </dgm:prSet>
      <dgm:spPr/>
      <dgm:t>
        <a:bodyPr/>
        <a:lstStyle/>
        <a:p>
          <a:endParaRPr lang="en-US"/>
        </a:p>
      </dgm:t>
    </dgm:pt>
    <dgm:pt modelId="{52CB7A27-86BD-4812-9067-E6D05560DD0B}" type="pres">
      <dgm:prSet presAssocID="{289AD45B-895C-4A70-BD6C-CD980989619C}" presName="spacing" presStyleCnt="0"/>
      <dgm:spPr/>
    </dgm:pt>
    <dgm:pt modelId="{5CFA9EEF-B820-4665-A964-D57FE6ADC679}" type="pres">
      <dgm:prSet presAssocID="{8A2BDBE0-CEDA-4740-BC68-42A3F489A643}" presName="linNode" presStyleCnt="0"/>
      <dgm:spPr/>
    </dgm:pt>
    <dgm:pt modelId="{7F3375EA-5B82-4C32-AFB1-00D516BF4F4D}" type="pres">
      <dgm:prSet presAssocID="{8A2BDBE0-CEDA-4740-BC68-42A3F489A643}" presName="parentShp" presStyleLbl="node1" presStyleIdx="1" presStyleCnt="4">
        <dgm:presLayoutVars>
          <dgm:bulletEnabled val="1"/>
        </dgm:presLayoutVars>
      </dgm:prSet>
      <dgm:spPr/>
      <dgm:t>
        <a:bodyPr/>
        <a:lstStyle/>
        <a:p>
          <a:endParaRPr lang="en-US"/>
        </a:p>
      </dgm:t>
    </dgm:pt>
    <dgm:pt modelId="{C0058601-CA37-4A5C-8D6A-8D685376ACA5}" type="pres">
      <dgm:prSet presAssocID="{8A2BDBE0-CEDA-4740-BC68-42A3F489A643}" presName="childShp" presStyleLbl="bgAccFollowNode1" presStyleIdx="1" presStyleCnt="4">
        <dgm:presLayoutVars>
          <dgm:bulletEnabled val="1"/>
        </dgm:presLayoutVars>
      </dgm:prSet>
      <dgm:spPr/>
      <dgm:t>
        <a:bodyPr/>
        <a:lstStyle/>
        <a:p>
          <a:endParaRPr lang="en-US"/>
        </a:p>
      </dgm:t>
    </dgm:pt>
    <dgm:pt modelId="{A84444EB-AD1E-451C-AFB9-255351001E8E}" type="pres">
      <dgm:prSet presAssocID="{EA98D857-C797-48DE-8B44-0A6F28F1427B}" presName="spacing" presStyleCnt="0"/>
      <dgm:spPr/>
    </dgm:pt>
    <dgm:pt modelId="{C8C27A38-18E7-4D96-991B-4E4F6C8BD801}" type="pres">
      <dgm:prSet presAssocID="{2B1BCA04-860B-4E94-9E09-2D0C1ED763B6}" presName="linNode" presStyleCnt="0"/>
      <dgm:spPr/>
    </dgm:pt>
    <dgm:pt modelId="{7E37541A-A183-46B1-B110-BCD13632886B}" type="pres">
      <dgm:prSet presAssocID="{2B1BCA04-860B-4E94-9E09-2D0C1ED763B6}" presName="parentShp" presStyleLbl="node1" presStyleIdx="2" presStyleCnt="4">
        <dgm:presLayoutVars>
          <dgm:bulletEnabled val="1"/>
        </dgm:presLayoutVars>
      </dgm:prSet>
      <dgm:spPr/>
      <dgm:t>
        <a:bodyPr/>
        <a:lstStyle/>
        <a:p>
          <a:endParaRPr lang="en-US"/>
        </a:p>
      </dgm:t>
    </dgm:pt>
    <dgm:pt modelId="{9DC732B4-A12A-496E-9A1A-008664DA7992}" type="pres">
      <dgm:prSet presAssocID="{2B1BCA04-860B-4E94-9E09-2D0C1ED763B6}" presName="childShp" presStyleLbl="bgAccFollowNode1" presStyleIdx="2" presStyleCnt="4">
        <dgm:presLayoutVars>
          <dgm:bulletEnabled val="1"/>
        </dgm:presLayoutVars>
      </dgm:prSet>
      <dgm:spPr/>
      <dgm:t>
        <a:bodyPr/>
        <a:lstStyle/>
        <a:p>
          <a:endParaRPr lang="en-US"/>
        </a:p>
      </dgm:t>
    </dgm:pt>
    <dgm:pt modelId="{E249FE91-A3F1-4DD8-B0AD-EC2573F161CB}" type="pres">
      <dgm:prSet presAssocID="{083C3AD1-15D2-4D7A-8EC6-B2BDDCAD1B85}" presName="spacing" presStyleCnt="0"/>
      <dgm:spPr/>
    </dgm:pt>
    <dgm:pt modelId="{3AABB726-1897-4CC1-BB3B-9F905999A73E}" type="pres">
      <dgm:prSet presAssocID="{9B6DD11A-2BD1-42A7-81FB-9DFB7E748791}" presName="linNode" presStyleCnt="0"/>
      <dgm:spPr/>
    </dgm:pt>
    <dgm:pt modelId="{43E27293-0848-4562-AE0C-E433E2EC931A}" type="pres">
      <dgm:prSet presAssocID="{9B6DD11A-2BD1-42A7-81FB-9DFB7E748791}" presName="parentShp" presStyleLbl="node1" presStyleIdx="3" presStyleCnt="4" custLinFactNeighborY="12457">
        <dgm:presLayoutVars>
          <dgm:bulletEnabled val="1"/>
        </dgm:presLayoutVars>
      </dgm:prSet>
      <dgm:spPr/>
      <dgm:t>
        <a:bodyPr/>
        <a:lstStyle/>
        <a:p>
          <a:endParaRPr lang="en-US"/>
        </a:p>
      </dgm:t>
    </dgm:pt>
    <dgm:pt modelId="{CD6477F8-9290-437C-9C0A-6CD73E76A13F}" type="pres">
      <dgm:prSet presAssocID="{9B6DD11A-2BD1-42A7-81FB-9DFB7E748791}" presName="childShp" presStyleLbl="bgAccFollowNode1" presStyleIdx="3" presStyleCnt="4">
        <dgm:presLayoutVars>
          <dgm:bulletEnabled val="1"/>
        </dgm:presLayoutVars>
      </dgm:prSet>
      <dgm:spPr/>
      <dgm:t>
        <a:bodyPr/>
        <a:lstStyle/>
        <a:p>
          <a:endParaRPr lang="en-US"/>
        </a:p>
      </dgm:t>
    </dgm:pt>
  </dgm:ptLst>
  <dgm:cxnLst>
    <dgm:cxn modelId="{1FC1AB47-9DCF-4F6F-8ABD-0145754E28F8}" type="presOf" srcId="{27DDEB5D-40A6-4423-835B-5100A11051B8}" destId="{67AD5F4B-97DB-4474-BF73-EC871F00FEC2}" srcOrd="0" destOrd="0" presId="urn:microsoft.com/office/officeart/2005/8/layout/vList6"/>
    <dgm:cxn modelId="{0AA1D2CF-4864-4C32-907D-6011D36D5774}" srcId="{27DDEB5D-40A6-4423-835B-5100A11051B8}" destId="{BC7A89A2-2AB0-4660-BE13-A91F1005AF1A}" srcOrd="0" destOrd="0" parTransId="{4B583871-9EA3-4093-93A8-A97699380ADE}" sibTransId="{289AD45B-895C-4A70-BD6C-CD980989619C}"/>
    <dgm:cxn modelId="{DCD277F3-402B-4396-B1D9-F262C7CB6452}" srcId="{27DDEB5D-40A6-4423-835B-5100A11051B8}" destId="{2B1BCA04-860B-4E94-9E09-2D0C1ED763B6}" srcOrd="2" destOrd="0" parTransId="{66F0D10E-2CE0-45B1-BCE5-9E072CDA71F7}" sibTransId="{083C3AD1-15D2-4D7A-8EC6-B2BDDCAD1B85}"/>
    <dgm:cxn modelId="{8E840CE6-D698-4419-80C6-723E96678406}" srcId="{9B6DD11A-2BD1-42A7-81FB-9DFB7E748791}" destId="{18E421FC-7EA7-4051-8520-1D895FCE1A19}" srcOrd="2" destOrd="0" parTransId="{CBB7982B-B856-4294-9710-C41B7461CA04}" sibTransId="{1E331289-830D-4799-8D8E-E49443723EDC}"/>
    <dgm:cxn modelId="{C8EEF015-DDE2-414A-BDAB-43F6351316FA}" srcId="{BC7A89A2-2AB0-4660-BE13-A91F1005AF1A}" destId="{35521DC7-274A-46FD-B075-0A86CA26C876}" srcOrd="2" destOrd="0" parTransId="{50A46408-DB1B-41F7-8B78-8DED9BA8D74F}" sibTransId="{4B2CE676-CAC6-473B-96C7-88D31F5CCC60}"/>
    <dgm:cxn modelId="{99779849-77C8-42E4-8AFE-A7C3494C0EA4}" srcId="{8A2BDBE0-CEDA-4740-BC68-42A3F489A643}" destId="{89978667-83BF-4FE2-8343-246986908977}" srcOrd="0" destOrd="0" parTransId="{E9DCA236-206B-4061-9AB7-F4240EB46874}" sibTransId="{2B0F44F7-C2F6-4616-81E3-0F97DF56570A}"/>
    <dgm:cxn modelId="{A752538F-2AB3-4181-B431-0DAF40E08886}" srcId="{2B1BCA04-860B-4E94-9E09-2D0C1ED763B6}" destId="{A8862369-DC13-4211-8B1A-47178EB48281}" srcOrd="4" destOrd="0" parTransId="{4A3985FE-950D-44E6-89E8-F18741ED8642}" sibTransId="{E85832AB-E989-44DC-B20B-71D98FB7ED28}"/>
    <dgm:cxn modelId="{12092C1F-03A3-4178-8B51-B24AE2BB1218}" srcId="{8A2BDBE0-CEDA-4740-BC68-42A3F489A643}" destId="{583CB55C-2EE8-482A-926B-BDB3E5053CE8}" srcOrd="1" destOrd="0" parTransId="{5E4D3FC7-B234-4EF8-B977-341D9D807820}" sibTransId="{82B1D4B7-DC44-4E57-A17A-100ADF4E4B22}"/>
    <dgm:cxn modelId="{82F8C746-7A63-4EF9-AFD6-18173D31FDC5}" type="presOf" srcId="{8A2BDBE0-CEDA-4740-BC68-42A3F489A643}" destId="{7F3375EA-5B82-4C32-AFB1-00D516BF4F4D}" srcOrd="0" destOrd="0" presId="urn:microsoft.com/office/officeart/2005/8/layout/vList6"/>
    <dgm:cxn modelId="{D7FF76A6-742C-443B-8810-CE93B98012A3}" type="presOf" srcId="{35521DC7-274A-46FD-B075-0A86CA26C876}" destId="{511494E9-FA5F-4C8B-A37E-C8E57722250D}" srcOrd="0" destOrd="2" presId="urn:microsoft.com/office/officeart/2005/8/layout/vList6"/>
    <dgm:cxn modelId="{9D4E3D7C-17EB-45B0-A232-C78FECD092F5}" type="presOf" srcId="{C5E0BD21-E813-45F6-9DBA-16B015AC9CD1}" destId="{9DC732B4-A12A-496E-9A1A-008664DA7992}" srcOrd="0" destOrd="0" presId="urn:microsoft.com/office/officeart/2005/8/layout/vList6"/>
    <dgm:cxn modelId="{98A889D9-7016-4CED-A50E-F0461A530B98}" srcId="{2B1BCA04-860B-4E94-9E09-2D0C1ED763B6}" destId="{55266E8D-5519-40DD-A1B3-EA1AFBE5FCBE}" srcOrd="2" destOrd="0" parTransId="{18AF04BC-2744-4490-88A3-255CFA23887A}" sibTransId="{2EC3F4EB-E198-4AE2-B35A-CEB51C2B7669}"/>
    <dgm:cxn modelId="{26C1680A-F006-4768-9AD4-D173948DA821}" srcId="{9B6DD11A-2BD1-42A7-81FB-9DFB7E748791}" destId="{CBF2BE5B-9599-4EA5-95F4-0B5245BF5102}" srcOrd="0" destOrd="0" parTransId="{21A41194-2342-48D5-A602-15E98A1282ED}" sibTransId="{D5B2F8FF-B3C2-4332-B3DC-ECC645CA4B5F}"/>
    <dgm:cxn modelId="{0BEAF2CF-080A-4BC9-B01D-96C3EC92B2F7}" srcId="{BC7A89A2-2AB0-4660-BE13-A91F1005AF1A}" destId="{16A5357D-8EAE-4D02-BB7B-E6A934C88823}" srcOrd="0" destOrd="0" parTransId="{9240E720-D16E-4873-8F04-F4847EED77CF}" sibTransId="{03C0CBD7-F07F-4175-9E7E-161DCD9988BF}"/>
    <dgm:cxn modelId="{41D1A337-79BD-452B-B2AF-F033449D952D}" type="presOf" srcId="{BC7A89A2-2AB0-4660-BE13-A91F1005AF1A}" destId="{7EBDD3CC-C6F7-41C6-99C1-E5CA83E7F5A0}" srcOrd="0" destOrd="0" presId="urn:microsoft.com/office/officeart/2005/8/layout/vList6"/>
    <dgm:cxn modelId="{DA105EC2-CB2C-4615-A163-54715212D389}" srcId="{9B6DD11A-2BD1-42A7-81FB-9DFB7E748791}" destId="{6D59598B-8A9E-4366-8BF9-724C95D871FF}" srcOrd="1" destOrd="0" parTransId="{98872880-8F43-4C9F-BA6F-E2CA5F5E2256}" sibTransId="{1627E7B8-709F-49DE-BDAA-E81B8796B694}"/>
    <dgm:cxn modelId="{227DCB68-8087-4B16-B718-478023373201}" srcId="{27DDEB5D-40A6-4423-835B-5100A11051B8}" destId="{8A2BDBE0-CEDA-4740-BC68-42A3F489A643}" srcOrd="1" destOrd="0" parTransId="{4C2274C5-A37A-49F4-BFAB-94AC2125374C}" sibTransId="{EA98D857-C797-48DE-8B44-0A6F28F1427B}"/>
    <dgm:cxn modelId="{0543B3E1-B47A-4ABB-8620-7B387D0A33EF}" type="presOf" srcId="{9B6DD11A-2BD1-42A7-81FB-9DFB7E748791}" destId="{43E27293-0848-4562-AE0C-E433E2EC931A}" srcOrd="0" destOrd="0" presId="urn:microsoft.com/office/officeart/2005/8/layout/vList6"/>
    <dgm:cxn modelId="{FAB7917A-3E43-457E-A869-E50C25DA9325}" type="presOf" srcId="{B66CFB8E-12EF-4679-BE73-FACBA372D3F2}" destId="{9DC732B4-A12A-496E-9A1A-008664DA7992}" srcOrd="0" destOrd="3" presId="urn:microsoft.com/office/officeart/2005/8/layout/vList6"/>
    <dgm:cxn modelId="{A6BCA3E7-837B-4AC4-B418-7EC1EB71480A}" type="presOf" srcId="{0C69EDDB-5B70-420F-A06C-71EAF8E556CE}" destId="{511494E9-FA5F-4C8B-A37E-C8E57722250D}" srcOrd="0" destOrd="1" presId="urn:microsoft.com/office/officeart/2005/8/layout/vList6"/>
    <dgm:cxn modelId="{16756331-B80A-4875-BF81-1EA643F53656}" type="presOf" srcId="{0CE54B6A-8E53-4694-91BD-665A16707D2B}" destId="{C0058601-CA37-4A5C-8D6A-8D685376ACA5}" srcOrd="0" destOrd="2" presId="urn:microsoft.com/office/officeart/2005/8/layout/vList6"/>
    <dgm:cxn modelId="{040F4777-E579-4C5D-8097-B0397788BF74}" type="presOf" srcId="{CBF2BE5B-9599-4EA5-95F4-0B5245BF5102}" destId="{CD6477F8-9290-437C-9C0A-6CD73E76A13F}" srcOrd="0" destOrd="0" presId="urn:microsoft.com/office/officeart/2005/8/layout/vList6"/>
    <dgm:cxn modelId="{87B4B506-1C52-4A24-81D0-D88E014663D3}" srcId="{8A2BDBE0-CEDA-4740-BC68-42A3F489A643}" destId="{0CE54B6A-8E53-4694-91BD-665A16707D2B}" srcOrd="2" destOrd="0" parTransId="{349B7AB5-CC50-4E48-9E76-4778A60C6059}" sibTransId="{A2B7C9F0-D979-4684-AFB7-D17DE4E393B2}"/>
    <dgm:cxn modelId="{2685BF5B-10C4-4AE2-BAEE-DAD223A6B32A}" type="presOf" srcId="{55266E8D-5519-40DD-A1B3-EA1AFBE5FCBE}" destId="{9DC732B4-A12A-496E-9A1A-008664DA7992}" srcOrd="0" destOrd="2" presId="urn:microsoft.com/office/officeart/2005/8/layout/vList6"/>
    <dgm:cxn modelId="{ACC292B6-B911-47E0-A112-3715F9845F99}" type="presOf" srcId="{16A5357D-8EAE-4D02-BB7B-E6A934C88823}" destId="{511494E9-FA5F-4C8B-A37E-C8E57722250D}" srcOrd="0" destOrd="0" presId="urn:microsoft.com/office/officeart/2005/8/layout/vList6"/>
    <dgm:cxn modelId="{6D3A1025-2408-43E9-95AF-BC62065F6070}" type="presOf" srcId="{89978667-83BF-4FE2-8343-246986908977}" destId="{C0058601-CA37-4A5C-8D6A-8D685376ACA5}" srcOrd="0" destOrd="0" presId="urn:microsoft.com/office/officeart/2005/8/layout/vList6"/>
    <dgm:cxn modelId="{6717A917-63D6-4F0A-B287-11A6D9A070E6}" type="presOf" srcId="{583CB55C-2EE8-482A-926B-BDB3E5053CE8}" destId="{C0058601-CA37-4A5C-8D6A-8D685376ACA5}" srcOrd="0" destOrd="1" presId="urn:microsoft.com/office/officeart/2005/8/layout/vList6"/>
    <dgm:cxn modelId="{C7820A30-9A8F-4B1B-8A02-CC2439F636EA}" srcId="{BC7A89A2-2AB0-4660-BE13-A91F1005AF1A}" destId="{0C69EDDB-5B70-420F-A06C-71EAF8E556CE}" srcOrd="1" destOrd="0" parTransId="{3815EBE7-96F1-47A1-B525-0E1544BD9830}" sibTransId="{87FCE8BC-0853-42FF-A12D-409940D6A9FE}"/>
    <dgm:cxn modelId="{EEEFE455-5CC9-4E9C-9FA3-93C9649A4BCA}" srcId="{2B1BCA04-860B-4E94-9E09-2D0C1ED763B6}" destId="{8AAB4790-7A30-462D-88CB-342C7037CC06}" srcOrd="1" destOrd="0" parTransId="{478FF1CB-4C55-49E6-9CC9-D7BA9D83BE24}" sibTransId="{0BD182D2-A661-4BC0-9F30-611AFCBDE090}"/>
    <dgm:cxn modelId="{4EF2F331-0E68-4587-ADF5-5A65B84ACCEB}" type="presOf" srcId="{8AAB4790-7A30-462D-88CB-342C7037CC06}" destId="{9DC732B4-A12A-496E-9A1A-008664DA7992}" srcOrd="0" destOrd="1" presId="urn:microsoft.com/office/officeart/2005/8/layout/vList6"/>
    <dgm:cxn modelId="{B95C3C67-D5E6-4A98-BEE9-D3D128C77010}" type="presOf" srcId="{18E421FC-7EA7-4051-8520-1D895FCE1A19}" destId="{CD6477F8-9290-437C-9C0A-6CD73E76A13F}" srcOrd="0" destOrd="2" presId="urn:microsoft.com/office/officeart/2005/8/layout/vList6"/>
    <dgm:cxn modelId="{8A6677C1-8ED4-491B-B4CB-D26C4C2ECB6C}" srcId="{27DDEB5D-40A6-4423-835B-5100A11051B8}" destId="{9B6DD11A-2BD1-42A7-81FB-9DFB7E748791}" srcOrd="3" destOrd="0" parTransId="{F21F2D6C-04BA-4268-ABED-8568938F4297}" sibTransId="{4A321C12-9ABC-455D-BBAA-A4393A47AE0E}"/>
    <dgm:cxn modelId="{6971B724-BFD7-4313-8C05-B4C885550C95}" type="presOf" srcId="{6D59598B-8A9E-4366-8BF9-724C95D871FF}" destId="{CD6477F8-9290-437C-9C0A-6CD73E76A13F}" srcOrd="0" destOrd="1" presId="urn:microsoft.com/office/officeart/2005/8/layout/vList6"/>
    <dgm:cxn modelId="{58EA7AE8-B928-467B-88EE-D4C614158EAD}" type="presOf" srcId="{A8862369-DC13-4211-8B1A-47178EB48281}" destId="{9DC732B4-A12A-496E-9A1A-008664DA7992}" srcOrd="0" destOrd="4" presId="urn:microsoft.com/office/officeart/2005/8/layout/vList6"/>
    <dgm:cxn modelId="{A98EA77C-9F69-4CA7-BE48-FD89119D53B2}" type="presOf" srcId="{2B1BCA04-860B-4E94-9E09-2D0C1ED763B6}" destId="{7E37541A-A183-46B1-B110-BCD13632886B}" srcOrd="0" destOrd="0" presId="urn:microsoft.com/office/officeart/2005/8/layout/vList6"/>
    <dgm:cxn modelId="{DCA9E0F6-31ED-447D-BC96-FC1B584B1FE6}" srcId="{2B1BCA04-860B-4E94-9E09-2D0C1ED763B6}" destId="{C5E0BD21-E813-45F6-9DBA-16B015AC9CD1}" srcOrd="0" destOrd="0" parTransId="{A120B70E-BBBE-4FA3-AC0E-92C2AC49D54B}" sibTransId="{339992AC-C84B-4ABD-8BBD-EFA152BBA634}"/>
    <dgm:cxn modelId="{78C82241-CA99-4C1A-9A33-3B5B0CDB60E6}" srcId="{2B1BCA04-860B-4E94-9E09-2D0C1ED763B6}" destId="{B66CFB8E-12EF-4679-BE73-FACBA372D3F2}" srcOrd="3" destOrd="0" parTransId="{E393AB92-4F71-4BCB-9D89-7FB5C7EFEB06}" sibTransId="{DD95DDEF-DF29-4918-9266-94749070D759}"/>
    <dgm:cxn modelId="{870CC0D6-9FE5-490F-B2BF-76A9F8022057}" type="presParOf" srcId="{67AD5F4B-97DB-4474-BF73-EC871F00FEC2}" destId="{535DE725-BB31-4B44-A0D2-E6B810D91A4D}" srcOrd="0" destOrd="0" presId="urn:microsoft.com/office/officeart/2005/8/layout/vList6"/>
    <dgm:cxn modelId="{207E31D1-4A20-4DAA-9821-CA1E3B32B24F}" type="presParOf" srcId="{535DE725-BB31-4B44-A0D2-E6B810D91A4D}" destId="{7EBDD3CC-C6F7-41C6-99C1-E5CA83E7F5A0}" srcOrd="0" destOrd="0" presId="urn:microsoft.com/office/officeart/2005/8/layout/vList6"/>
    <dgm:cxn modelId="{83645F0D-4CD6-412E-ACB3-9E23D925242E}" type="presParOf" srcId="{535DE725-BB31-4B44-A0D2-E6B810D91A4D}" destId="{511494E9-FA5F-4C8B-A37E-C8E57722250D}" srcOrd="1" destOrd="0" presId="urn:microsoft.com/office/officeart/2005/8/layout/vList6"/>
    <dgm:cxn modelId="{C9AEED84-5F64-4E81-B186-8D1BFB5EE079}" type="presParOf" srcId="{67AD5F4B-97DB-4474-BF73-EC871F00FEC2}" destId="{52CB7A27-86BD-4812-9067-E6D05560DD0B}" srcOrd="1" destOrd="0" presId="urn:microsoft.com/office/officeart/2005/8/layout/vList6"/>
    <dgm:cxn modelId="{EEB1D340-2C67-4768-B635-2FC590643A83}" type="presParOf" srcId="{67AD5F4B-97DB-4474-BF73-EC871F00FEC2}" destId="{5CFA9EEF-B820-4665-A964-D57FE6ADC679}" srcOrd="2" destOrd="0" presId="urn:microsoft.com/office/officeart/2005/8/layout/vList6"/>
    <dgm:cxn modelId="{7E8C7EBC-81C6-4114-A2DB-37F75ECE75CD}" type="presParOf" srcId="{5CFA9EEF-B820-4665-A964-D57FE6ADC679}" destId="{7F3375EA-5B82-4C32-AFB1-00D516BF4F4D}" srcOrd="0" destOrd="0" presId="urn:microsoft.com/office/officeart/2005/8/layout/vList6"/>
    <dgm:cxn modelId="{C3A77DC6-340B-4A15-A6BD-895BCE14E349}" type="presParOf" srcId="{5CFA9EEF-B820-4665-A964-D57FE6ADC679}" destId="{C0058601-CA37-4A5C-8D6A-8D685376ACA5}" srcOrd="1" destOrd="0" presId="urn:microsoft.com/office/officeart/2005/8/layout/vList6"/>
    <dgm:cxn modelId="{846912D8-39E6-4AB4-BEA0-015E3D2FED27}" type="presParOf" srcId="{67AD5F4B-97DB-4474-BF73-EC871F00FEC2}" destId="{A84444EB-AD1E-451C-AFB9-255351001E8E}" srcOrd="3" destOrd="0" presId="urn:microsoft.com/office/officeart/2005/8/layout/vList6"/>
    <dgm:cxn modelId="{98742536-1458-49FF-93F8-4940E83C5052}" type="presParOf" srcId="{67AD5F4B-97DB-4474-BF73-EC871F00FEC2}" destId="{C8C27A38-18E7-4D96-991B-4E4F6C8BD801}" srcOrd="4" destOrd="0" presId="urn:microsoft.com/office/officeart/2005/8/layout/vList6"/>
    <dgm:cxn modelId="{FCB7E19F-4E12-44FF-BA55-8899412FA0CD}" type="presParOf" srcId="{C8C27A38-18E7-4D96-991B-4E4F6C8BD801}" destId="{7E37541A-A183-46B1-B110-BCD13632886B}" srcOrd="0" destOrd="0" presId="urn:microsoft.com/office/officeart/2005/8/layout/vList6"/>
    <dgm:cxn modelId="{50BEE57A-D146-4DC3-B7EE-FCA6FD6095CB}" type="presParOf" srcId="{C8C27A38-18E7-4D96-991B-4E4F6C8BD801}" destId="{9DC732B4-A12A-496E-9A1A-008664DA7992}" srcOrd="1" destOrd="0" presId="urn:microsoft.com/office/officeart/2005/8/layout/vList6"/>
    <dgm:cxn modelId="{4CF5951F-A186-46D4-BB40-1907974FE078}" type="presParOf" srcId="{67AD5F4B-97DB-4474-BF73-EC871F00FEC2}" destId="{E249FE91-A3F1-4DD8-B0AD-EC2573F161CB}" srcOrd="5" destOrd="0" presId="urn:microsoft.com/office/officeart/2005/8/layout/vList6"/>
    <dgm:cxn modelId="{14501183-B312-48AC-9037-3629767132CD}" type="presParOf" srcId="{67AD5F4B-97DB-4474-BF73-EC871F00FEC2}" destId="{3AABB726-1897-4CC1-BB3B-9F905999A73E}" srcOrd="6" destOrd="0" presId="urn:microsoft.com/office/officeart/2005/8/layout/vList6"/>
    <dgm:cxn modelId="{C5082698-8E03-4AAC-B8B9-00D13A0F6A28}" type="presParOf" srcId="{3AABB726-1897-4CC1-BB3B-9F905999A73E}" destId="{43E27293-0848-4562-AE0C-E433E2EC931A}" srcOrd="0" destOrd="0" presId="urn:microsoft.com/office/officeart/2005/8/layout/vList6"/>
    <dgm:cxn modelId="{84583C67-45A7-40A9-B34C-F5426B6BD083}" type="presParOf" srcId="{3AABB726-1897-4CC1-BB3B-9F905999A73E}" destId="{CD6477F8-9290-437C-9C0A-6CD73E76A13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7944ED-36D4-4D56-8B3D-487A60323EA8}"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3242A348-D86F-4728-9462-58720C185C53}">
      <dgm:prSet phldrT="[Text]" custT="1"/>
      <dgm:spPr/>
      <dgm:t>
        <a:bodyPr/>
        <a:lstStyle/>
        <a:p>
          <a:r>
            <a:rPr lang="en-US" sz="1400" dirty="0" smtClean="0"/>
            <a:t>3-5 years of operations</a:t>
          </a:r>
        </a:p>
        <a:p>
          <a:r>
            <a:rPr lang="en-US" sz="1400" dirty="0" smtClean="0"/>
            <a:t>Still in loss</a:t>
          </a:r>
          <a:endParaRPr lang="en-US" sz="1400" dirty="0"/>
        </a:p>
      </dgm:t>
    </dgm:pt>
    <dgm:pt modelId="{D33AF5D1-BD8A-4168-845C-E6545DD925A9}" type="parTrans" cxnId="{FE81EFA9-D1A4-44E9-B650-511FCBA74638}">
      <dgm:prSet/>
      <dgm:spPr/>
      <dgm:t>
        <a:bodyPr/>
        <a:lstStyle/>
        <a:p>
          <a:endParaRPr lang="en-US" sz="1200">
            <a:solidFill>
              <a:schemeClr val="tx1"/>
            </a:solidFill>
          </a:endParaRPr>
        </a:p>
      </dgm:t>
    </dgm:pt>
    <dgm:pt modelId="{85F29095-5FEA-4A8E-B265-BB7BEB83F4AF}" type="sibTrans" cxnId="{FE81EFA9-D1A4-44E9-B650-511FCBA74638}">
      <dgm:prSet/>
      <dgm:spPr/>
      <dgm:t>
        <a:bodyPr/>
        <a:lstStyle/>
        <a:p>
          <a:endParaRPr lang="en-US" sz="1200">
            <a:solidFill>
              <a:schemeClr val="tx1"/>
            </a:solidFill>
          </a:endParaRPr>
        </a:p>
      </dgm:t>
    </dgm:pt>
    <dgm:pt modelId="{EAB00BD7-E50F-4C1F-A84C-3854106E53AF}">
      <dgm:prSet phldrT="[Text]" custT="1"/>
      <dgm:spPr/>
      <dgm:t>
        <a:bodyPr/>
        <a:lstStyle/>
        <a:p>
          <a:r>
            <a:rPr lang="en-US" sz="1400" dirty="0" smtClean="0"/>
            <a:t>Unable to meet the breakeven</a:t>
          </a:r>
          <a:endParaRPr lang="en-US" sz="1400" dirty="0"/>
        </a:p>
      </dgm:t>
    </dgm:pt>
    <dgm:pt modelId="{CE305625-2C82-4565-B3EC-1F3F3D93E4B6}" type="parTrans" cxnId="{1C1EF3FD-4D59-4139-A6DB-E9AB1451EDEE}">
      <dgm:prSet/>
      <dgm:spPr/>
      <dgm:t>
        <a:bodyPr/>
        <a:lstStyle/>
        <a:p>
          <a:endParaRPr lang="en-US" sz="1200">
            <a:solidFill>
              <a:schemeClr val="tx1"/>
            </a:solidFill>
          </a:endParaRPr>
        </a:p>
      </dgm:t>
    </dgm:pt>
    <dgm:pt modelId="{B9FF1EFC-663B-4855-8DFF-EF94B9692967}" type="sibTrans" cxnId="{1C1EF3FD-4D59-4139-A6DB-E9AB1451EDEE}">
      <dgm:prSet/>
      <dgm:spPr/>
      <dgm:t>
        <a:bodyPr/>
        <a:lstStyle/>
        <a:p>
          <a:endParaRPr lang="en-US" sz="1200">
            <a:solidFill>
              <a:schemeClr val="tx1"/>
            </a:solidFill>
          </a:endParaRPr>
        </a:p>
      </dgm:t>
    </dgm:pt>
    <dgm:pt modelId="{4AA35825-B5AC-47E0-B7D2-3A872CA1D610}">
      <dgm:prSet phldrT="[Text]" custT="1"/>
      <dgm:spPr/>
      <dgm:t>
        <a:bodyPr/>
        <a:lstStyle/>
        <a:p>
          <a:r>
            <a:rPr lang="en-US" sz="1400" dirty="0" smtClean="0"/>
            <a:t>Lack of experienced resources</a:t>
          </a:r>
          <a:endParaRPr lang="en-US" sz="1400" dirty="0"/>
        </a:p>
      </dgm:t>
    </dgm:pt>
    <dgm:pt modelId="{14644231-17CB-48DB-B5A9-283DEE342BD2}" type="parTrans" cxnId="{E4F6AF6F-305E-4412-A028-0C9FCB34A65E}">
      <dgm:prSet/>
      <dgm:spPr/>
      <dgm:t>
        <a:bodyPr/>
        <a:lstStyle/>
        <a:p>
          <a:endParaRPr lang="en-US" sz="1200">
            <a:solidFill>
              <a:schemeClr val="tx1"/>
            </a:solidFill>
          </a:endParaRPr>
        </a:p>
      </dgm:t>
    </dgm:pt>
    <dgm:pt modelId="{A1A1B621-44CC-453B-A57A-73D965258C16}" type="sibTrans" cxnId="{E4F6AF6F-305E-4412-A028-0C9FCB34A65E}">
      <dgm:prSet/>
      <dgm:spPr/>
      <dgm:t>
        <a:bodyPr/>
        <a:lstStyle/>
        <a:p>
          <a:endParaRPr lang="en-US" sz="1200">
            <a:solidFill>
              <a:schemeClr val="tx1"/>
            </a:solidFill>
          </a:endParaRPr>
        </a:p>
      </dgm:t>
    </dgm:pt>
    <dgm:pt modelId="{77A8DA6C-F332-4408-A026-345FF525BB56}">
      <dgm:prSet phldrT="[Text]" custT="1"/>
      <dgm:spPr/>
      <dgm:t>
        <a:bodyPr/>
        <a:lstStyle/>
        <a:p>
          <a:r>
            <a:rPr lang="en-US" sz="1400" dirty="0" smtClean="0"/>
            <a:t>High turnover of the existing Team Force</a:t>
          </a:r>
          <a:endParaRPr lang="en-US" sz="1400" dirty="0"/>
        </a:p>
      </dgm:t>
    </dgm:pt>
    <dgm:pt modelId="{5710A927-A051-4BED-A699-6CF10BE6D914}" type="parTrans" cxnId="{A3EE61F6-FEAD-4F0C-B755-EB636EB8AD81}">
      <dgm:prSet/>
      <dgm:spPr/>
      <dgm:t>
        <a:bodyPr/>
        <a:lstStyle/>
        <a:p>
          <a:endParaRPr lang="en-US" sz="1200">
            <a:solidFill>
              <a:schemeClr val="tx1"/>
            </a:solidFill>
          </a:endParaRPr>
        </a:p>
      </dgm:t>
    </dgm:pt>
    <dgm:pt modelId="{901B4766-90E1-4222-BF9E-9C66DE2C9F5F}" type="sibTrans" cxnId="{A3EE61F6-FEAD-4F0C-B755-EB636EB8AD81}">
      <dgm:prSet/>
      <dgm:spPr/>
      <dgm:t>
        <a:bodyPr/>
        <a:lstStyle/>
        <a:p>
          <a:endParaRPr lang="en-US" sz="1200">
            <a:solidFill>
              <a:schemeClr val="tx1"/>
            </a:solidFill>
          </a:endParaRPr>
        </a:p>
      </dgm:t>
    </dgm:pt>
    <dgm:pt modelId="{6B630956-046D-41EF-A8C5-190E9C05AFE7}">
      <dgm:prSet phldrT="[Text]" custT="1"/>
      <dgm:spPr/>
      <dgm:t>
        <a:bodyPr/>
        <a:lstStyle/>
        <a:p>
          <a:r>
            <a:rPr lang="en-US" sz="1400" dirty="0" smtClean="0"/>
            <a:t>Low investor base</a:t>
          </a:r>
        </a:p>
        <a:p>
          <a:r>
            <a:rPr lang="en-US" sz="1400" dirty="0" smtClean="0"/>
            <a:t>Almost negligible Revenue &amp; AUM</a:t>
          </a:r>
        </a:p>
        <a:p>
          <a:endParaRPr lang="en-US" sz="1200" dirty="0"/>
        </a:p>
      </dgm:t>
    </dgm:pt>
    <dgm:pt modelId="{73980606-5A75-4BE9-95E4-B4D251C851B9}" type="parTrans" cxnId="{D6A92A81-B96A-4704-8858-BC075A1C4A08}">
      <dgm:prSet/>
      <dgm:spPr/>
      <dgm:t>
        <a:bodyPr/>
        <a:lstStyle/>
        <a:p>
          <a:endParaRPr lang="en-US" sz="1200">
            <a:solidFill>
              <a:schemeClr val="tx1"/>
            </a:solidFill>
          </a:endParaRPr>
        </a:p>
      </dgm:t>
    </dgm:pt>
    <dgm:pt modelId="{D31877FE-84CD-4E50-8492-2295C6EBD5CA}" type="sibTrans" cxnId="{D6A92A81-B96A-4704-8858-BC075A1C4A08}">
      <dgm:prSet/>
      <dgm:spPr/>
      <dgm:t>
        <a:bodyPr/>
        <a:lstStyle/>
        <a:p>
          <a:endParaRPr lang="en-US" sz="1200">
            <a:solidFill>
              <a:schemeClr val="tx1"/>
            </a:solidFill>
          </a:endParaRPr>
        </a:p>
      </dgm:t>
    </dgm:pt>
    <dgm:pt modelId="{343B38E3-08BC-4B37-A623-13A65971566D}" type="pres">
      <dgm:prSet presAssocID="{FA7944ED-36D4-4D56-8B3D-487A60323EA8}" presName="diagram" presStyleCnt="0">
        <dgm:presLayoutVars>
          <dgm:dir/>
          <dgm:resizeHandles val="exact"/>
        </dgm:presLayoutVars>
      </dgm:prSet>
      <dgm:spPr/>
      <dgm:t>
        <a:bodyPr/>
        <a:lstStyle/>
        <a:p>
          <a:endParaRPr lang="en-US"/>
        </a:p>
      </dgm:t>
    </dgm:pt>
    <dgm:pt modelId="{0BE910AB-F043-4632-9D03-99C4B89C74AB}" type="pres">
      <dgm:prSet presAssocID="{3242A348-D86F-4728-9462-58720C185C53}" presName="node" presStyleLbl="node1" presStyleIdx="0" presStyleCnt="5">
        <dgm:presLayoutVars>
          <dgm:bulletEnabled val="1"/>
        </dgm:presLayoutVars>
      </dgm:prSet>
      <dgm:spPr/>
      <dgm:t>
        <a:bodyPr/>
        <a:lstStyle/>
        <a:p>
          <a:endParaRPr lang="en-US"/>
        </a:p>
      </dgm:t>
    </dgm:pt>
    <dgm:pt modelId="{C664E4F4-2047-4698-8624-736436539F06}" type="pres">
      <dgm:prSet presAssocID="{85F29095-5FEA-4A8E-B265-BB7BEB83F4AF}" presName="sibTrans" presStyleCnt="0"/>
      <dgm:spPr/>
    </dgm:pt>
    <dgm:pt modelId="{51D9B420-4E2D-4997-B3AC-47AADEEF1949}" type="pres">
      <dgm:prSet presAssocID="{EAB00BD7-E50F-4C1F-A84C-3854106E53AF}" presName="node" presStyleLbl="node1" presStyleIdx="1" presStyleCnt="5">
        <dgm:presLayoutVars>
          <dgm:bulletEnabled val="1"/>
        </dgm:presLayoutVars>
      </dgm:prSet>
      <dgm:spPr/>
      <dgm:t>
        <a:bodyPr/>
        <a:lstStyle/>
        <a:p>
          <a:endParaRPr lang="en-US"/>
        </a:p>
      </dgm:t>
    </dgm:pt>
    <dgm:pt modelId="{52D111B4-040D-4ED5-AC2C-2A22DEDC5804}" type="pres">
      <dgm:prSet presAssocID="{B9FF1EFC-663B-4855-8DFF-EF94B9692967}" presName="sibTrans" presStyleCnt="0"/>
      <dgm:spPr/>
    </dgm:pt>
    <dgm:pt modelId="{A6CCBE91-E3EF-40D0-836A-80B90D07B840}" type="pres">
      <dgm:prSet presAssocID="{4AA35825-B5AC-47E0-B7D2-3A872CA1D610}" presName="node" presStyleLbl="node1" presStyleIdx="2" presStyleCnt="5">
        <dgm:presLayoutVars>
          <dgm:bulletEnabled val="1"/>
        </dgm:presLayoutVars>
      </dgm:prSet>
      <dgm:spPr/>
      <dgm:t>
        <a:bodyPr/>
        <a:lstStyle/>
        <a:p>
          <a:endParaRPr lang="en-US"/>
        </a:p>
      </dgm:t>
    </dgm:pt>
    <dgm:pt modelId="{23577C7B-7C54-4C3C-AFCE-4E3D38405412}" type="pres">
      <dgm:prSet presAssocID="{A1A1B621-44CC-453B-A57A-73D965258C16}" presName="sibTrans" presStyleCnt="0"/>
      <dgm:spPr/>
    </dgm:pt>
    <dgm:pt modelId="{A2DC0ECF-5CAF-4188-B87A-D0154DE90194}" type="pres">
      <dgm:prSet presAssocID="{77A8DA6C-F332-4408-A026-345FF525BB56}" presName="node" presStyleLbl="node1" presStyleIdx="3" presStyleCnt="5">
        <dgm:presLayoutVars>
          <dgm:bulletEnabled val="1"/>
        </dgm:presLayoutVars>
      </dgm:prSet>
      <dgm:spPr/>
      <dgm:t>
        <a:bodyPr/>
        <a:lstStyle/>
        <a:p>
          <a:endParaRPr lang="en-US"/>
        </a:p>
      </dgm:t>
    </dgm:pt>
    <dgm:pt modelId="{EB205F9F-AF13-4D49-A4BA-1F299A9C97D0}" type="pres">
      <dgm:prSet presAssocID="{901B4766-90E1-4222-BF9E-9C66DE2C9F5F}" presName="sibTrans" presStyleCnt="0"/>
      <dgm:spPr/>
    </dgm:pt>
    <dgm:pt modelId="{BBF2F3CF-8D34-4E51-A019-39DE9DDD3FB7}" type="pres">
      <dgm:prSet presAssocID="{6B630956-046D-41EF-A8C5-190E9C05AFE7}" presName="node" presStyleLbl="node1" presStyleIdx="4" presStyleCnt="5" custLinFactNeighborX="185" custLinFactNeighborY="-1161">
        <dgm:presLayoutVars>
          <dgm:bulletEnabled val="1"/>
        </dgm:presLayoutVars>
      </dgm:prSet>
      <dgm:spPr/>
      <dgm:t>
        <a:bodyPr/>
        <a:lstStyle/>
        <a:p>
          <a:endParaRPr lang="en-US"/>
        </a:p>
      </dgm:t>
    </dgm:pt>
  </dgm:ptLst>
  <dgm:cxnLst>
    <dgm:cxn modelId="{A3EE61F6-FEAD-4F0C-B755-EB636EB8AD81}" srcId="{FA7944ED-36D4-4D56-8B3D-487A60323EA8}" destId="{77A8DA6C-F332-4408-A026-345FF525BB56}" srcOrd="3" destOrd="0" parTransId="{5710A927-A051-4BED-A699-6CF10BE6D914}" sibTransId="{901B4766-90E1-4222-BF9E-9C66DE2C9F5F}"/>
    <dgm:cxn modelId="{1C1EF3FD-4D59-4139-A6DB-E9AB1451EDEE}" srcId="{FA7944ED-36D4-4D56-8B3D-487A60323EA8}" destId="{EAB00BD7-E50F-4C1F-A84C-3854106E53AF}" srcOrd="1" destOrd="0" parTransId="{CE305625-2C82-4565-B3EC-1F3F3D93E4B6}" sibTransId="{B9FF1EFC-663B-4855-8DFF-EF94B9692967}"/>
    <dgm:cxn modelId="{AE905BE9-A24D-449C-8688-AE65A8CAAF5F}" type="presOf" srcId="{77A8DA6C-F332-4408-A026-345FF525BB56}" destId="{A2DC0ECF-5CAF-4188-B87A-D0154DE90194}" srcOrd="0" destOrd="0" presId="urn:microsoft.com/office/officeart/2005/8/layout/default"/>
    <dgm:cxn modelId="{53510CD4-50F6-4F34-8F67-89C1D77F7656}" type="presOf" srcId="{6B630956-046D-41EF-A8C5-190E9C05AFE7}" destId="{BBF2F3CF-8D34-4E51-A019-39DE9DDD3FB7}" srcOrd="0" destOrd="0" presId="urn:microsoft.com/office/officeart/2005/8/layout/default"/>
    <dgm:cxn modelId="{09803622-BF1A-4B1A-897A-24A38AF0BE5B}" type="presOf" srcId="{EAB00BD7-E50F-4C1F-A84C-3854106E53AF}" destId="{51D9B420-4E2D-4997-B3AC-47AADEEF1949}" srcOrd="0" destOrd="0" presId="urn:microsoft.com/office/officeart/2005/8/layout/default"/>
    <dgm:cxn modelId="{FE81EFA9-D1A4-44E9-B650-511FCBA74638}" srcId="{FA7944ED-36D4-4D56-8B3D-487A60323EA8}" destId="{3242A348-D86F-4728-9462-58720C185C53}" srcOrd="0" destOrd="0" parTransId="{D33AF5D1-BD8A-4168-845C-E6545DD925A9}" sibTransId="{85F29095-5FEA-4A8E-B265-BB7BEB83F4AF}"/>
    <dgm:cxn modelId="{21EC47E0-D6F0-4712-AA9B-18451EFDF9F0}" type="presOf" srcId="{4AA35825-B5AC-47E0-B7D2-3A872CA1D610}" destId="{A6CCBE91-E3EF-40D0-836A-80B90D07B840}" srcOrd="0" destOrd="0" presId="urn:microsoft.com/office/officeart/2005/8/layout/default"/>
    <dgm:cxn modelId="{9FA9DB7C-BFCB-4EBE-9BE9-4EDADC7C473C}" type="presOf" srcId="{FA7944ED-36D4-4D56-8B3D-487A60323EA8}" destId="{343B38E3-08BC-4B37-A623-13A65971566D}" srcOrd="0" destOrd="0" presId="urn:microsoft.com/office/officeart/2005/8/layout/default"/>
    <dgm:cxn modelId="{E4F6AF6F-305E-4412-A028-0C9FCB34A65E}" srcId="{FA7944ED-36D4-4D56-8B3D-487A60323EA8}" destId="{4AA35825-B5AC-47E0-B7D2-3A872CA1D610}" srcOrd="2" destOrd="0" parTransId="{14644231-17CB-48DB-B5A9-283DEE342BD2}" sibTransId="{A1A1B621-44CC-453B-A57A-73D965258C16}"/>
    <dgm:cxn modelId="{495EDE2F-3A19-427B-880F-D00205664410}" type="presOf" srcId="{3242A348-D86F-4728-9462-58720C185C53}" destId="{0BE910AB-F043-4632-9D03-99C4B89C74AB}" srcOrd="0" destOrd="0" presId="urn:microsoft.com/office/officeart/2005/8/layout/default"/>
    <dgm:cxn modelId="{D6A92A81-B96A-4704-8858-BC075A1C4A08}" srcId="{FA7944ED-36D4-4D56-8B3D-487A60323EA8}" destId="{6B630956-046D-41EF-A8C5-190E9C05AFE7}" srcOrd="4" destOrd="0" parTransId="{73980606-5A75-4BE9-95E4-B4D251C851B9}" sibTransId="{D31877FE-84CD-4E50-8492-2295C6EBD5CA}"/>
    <dgm:cxn modelId="{4426B29C-EEC3-4CC1-90D0-B59430FE0944}" type="presParOf" srcId="{343B38E3-08BC-4B37-A623-13A65971566D}" destId="{0BE910AB-F043-4632-9D03-99C4B89C74AB}" srcOrd="0" destOrd="0" presId="urn:microsoft.com/office/officeart/2005/8/layout/default"/>
    <dgm:cxn modelId="{09DF8792-267A-4E20-B200-AEA076FF61CC}" type="presParOf" srcId="{343B38E3-08BC-4B37-A623-13A65971566D}" destId="{C664E4F4-2047-4698-8624-736436539F06}" srcOrd="1" destOrd="0" presId="urn:microsoft.com/office/officeart/2005/8/layout/default"/>
    <dgm:cxn modelId="{BFC3D2A7-D510-4AAD-9EA5-1BDA181903A1}" type="presParOf" srcId="{343B38E3-08BC-4B37-A623-13A65971566D}" destId="{51D9B420-4E2D-4997-B3AC-47AADEEF1949}" srcOrd="2" destOrd="0" presId="urn:microsoft.com/office/officeart/2005/8/layout/default"/>
    <dgm:cxn modelId="{DFAAB177-58EB-4123-93F9-763AF2B262F7}" type="presParOf" srcId="{343B38E3-08BC-4B37-A623-13A65971566D}" destId="{52D111B4-040D-4ED5-AC2C-2A22DEDC5804}" srcOrd="3" destOrd="0" presId="urn:microsoft.com/office/officeart/2005/8/layout/default"/>
    <dgm:cxn modelId="{E73C935A-A349-408A-9DBE-8D50133C60F6}" type="presParOf" srcId="{343B38E3-08BC-4B37-A623-13A65971566D}" destId="{A6CCBE91-E3EF-40D0-836A-80B90D07B840}" srcOrd="4" destOrd="0" presId="urn:microsoft.com/office/officeart/2005/8/layout/default"/>
    <dgm:cxn modelId="{0D6469BB-E483-4708-BFC2-8EBED62EFC4A}" type="presParOf" srcId="{343B38E3-08BC-4B37-A623-13A65971566D}" destId="{23577C7B-7C54-4C3C-AFCE-4E3D38405412}" srcOrd="5" destOrd="0" presId="urn:microsoft.com/office/officeart/2005/8/layout/default"/>
    <dgm:cxn modelId="{5A484AA9-EA5E-464C-816C-166E09A442F4}" type="presParOf" srcId="{343B38E3-08BC-4B37-A623-13A65971566D}" destId="{A2DC0ECF-5CAF-4188-B87A-D0154DE90194}" srcOrd="6" destOrd="0" presId="urn:microsoft.com/office/officeart/2005/8/layout/default"/>
    <dgm:cxn modelId="{7509DFA4-BAF9-43A3-ABF7-4643AADAD7A8}" type="presParOf" srcId="{343B38E3-08BC-4B37-A623-13A65971566D}" destId="{EB205F9F-AF13-4D49-A4BA-1F299A9C97D0}" srcOrd="7" destOrd="0" presId="urn:microsoft.com/office/officeart/2005/8/layout/default"/>
    <dgm:cxn modelId="{11F726BA-E3F1-4601-B822-6F5A3EBE0A61}" type="presParOf" srcId="{343B38E3-08BC-4B37-A623-13A65971566D}" destId="{BBF2F3CF-8D34-4E51-A019-39DE9DDD3FB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09EA0-325D-4E05-BB33-3224DAD3265A}">
      <dsp:nvSpPr>
        <dsp:cNvPr id="0" name=""/>
        <dsp:cNvSpPr/>
      </dsp:nvSpPr>
      <dsp:spPr>
        <a:xfrm rot="5400000">
          <a:off x="521327" y="1062126"/>
          <a:ext cx="1659819" cy="200144"/>
        </a:xfrm>
        <a:prstGeom prst="rect">
          <a:avLst/>
        </a:prstGeom>
        <a:solidFill>
          <a:schemeClr val="dk2">
            <a:tint val="60000"/>
            <a:hueOff val="0"/>
            <a:satOff val="0"/>
            <a:lumOff val="0"/>
            <a:alphaOff val="0"/>
          </a:schemeClr>
        </a:solidFill>
        <a:ln>
          <a:solidFill>
            <a:schemeClr val="accent3">
              <a:lumMod val="75000"/>
            </a:schemeClr>
          </a:solidFill>
        </a:ln>
        <a:effectLst>
          <a:outerShdw blurRad="152400" dist="317500" dir="5400000" sx="90000" sy="-19000" rotWithShape="0">
            <a:prstClr val="black">
              <a:alpha val="15000"/>
            </a:prstClr>
          </a:outerShdw>
        </a:effectLst>
        <a:scene3d>
          <a:camera prst="orthographicFront"/>
          <a:lightRig rig="chilly" dir="t"/>
        </a:scene3d>
        <a:sp3d z="-40000" prstMaterial="matte">
          <a:bevelT/>
        </a:sp3d>
      </dsp:spPr>
      <dsp:style>
        <a:lnRef idx="0">
          <a:scrgbClr r="0" g="0" b="0"/>
        </a:lnRef>
        <a:fillRef idx="1">
          <a:scrgbClr r="0" g="0" b="0"/>
        </a:fillRef>
        <a:effectRef idx="0">
          <a:scrgbClr r="0" g="0" b="0"/>
        </a:effectRef>
        <a:fontRef idx="minor"/>
      </dsp:style>
    </dsp:sp>
    <dsp:sp modelId="{D3391D6E-D5B6-4394-909F-F9C3848C221B}">
      <dsp:nvSpPr>
        <dsp:cNvPr id="0" name=""/>
        <dsp:cNvSpPr/>
      </dsp:nvSpPr>
      <dsp:spPr>
        <a:xfrm>
          <a:off x="902446" y="1783"/>
          <a:ext cx="2223827" cy="1334296"/>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Coordination with MCB Management on all Levels</a:t>
          </a:r>
          <a:endParaRPr lang="en-US" sz="1100" kern="1200" dirty="0">
            <a:solidFill>
              <a:schemeClr val="tx1"/>
            </a:solidFill>
          </a:endParaRPr>
        </a:p>
      </dsp:txBody>
      <dsp:txXfrm>
        <a:off x="941526" y="40863"/>
        <a:ext cx="2145667" cy="1256136"/>
      </dsp:txXfrm>
    </dsp:sp>
    <dsp:sp modelId="{EB57F5B8-3373-4816-8826-88798A704867}">
      <dsp:nvSpPr>
        <dsp:cNvPr id="0" name=""/>
        <dsp:cNvSpPr/>
      </dsp:nvSpPr>
      <dsp:spPr>
        <a:xfrm rot="5400000">
          <a:off x="521327" y="2729996"/>
          <a:ext cx="1659819" cy="200144"/>
        </a:xfrm>
        <a:prstGeom prst="rect">
          <a:avLst/>
        </a:prstGeom>
        <a:solidFill>
          <a:schemeClr val="dk2">
            <a:tint val="60000"/>
            <a:hueOff val="0"/>
            <a:satOff val="0"/>
            <a:lumOff val="0"/>
            <a:alphaOff val="0"/>
          </a:schemeClr>
        </a:solidFill>
        <a:ln>
          <a:solidFill>
            <a:schemeClr val="accent3">
              <a:lumMod val="75000"/>
            </a:schemeClr>
          </a:solidFill>
        </a:ln>
        <a:effectLst/>
        <a:scene3d>
          <a:camera prst="orthographicFront"/>
          <a:lightRig rig="chilly" dir="t"/>
        </a:scene3d>
        <a:sp3d z="-40000" prstMaterial="matte">
          <a:bevelT/>
        </a:sp3d>
      </dsp:spPr>
      <dsp:style>
        <a:lnRef idx="0">
          <a:scrgbClr r="0" g="0" b="0"/>
        </a:lnRef>
        <a:fillRef idx="1">
          <a:scrgbClr r="0" g="0" b="0"/>
        </a:fillRef>
        <a:effectRef idx="0">
          <a:scrgbClr r="0" g="0" b="0"/>
        </a:effectRef>
        <a:fontRef idx="minor"/>
      </dsp:style>
    </dsp:sp>
    <dsp:sp modelId="{70948224-408B-404D-9114-E23704F39768}">
      <dsp:nvSpPr>
        <dsp:cNvPr id="0" name=""/>
        <dsp:cNvSpPr/>
      </dsp:nvSpPr>
      <dsp:spPr>
        <a:xfrm>
          <a:off x="902446" y="1669653"/>
          <a:ext cx="2223827" cy="1334296"/>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Top</a:t>
          </a:r>
          <a:r>
            <a:rPr lang="en-US" sz="1100" kern="1200" baseline="0" smtClean="0">
              <a:solidFill>
                <a:schemeClr val="tx1"/>
              </a:solidFill>
            </a:rPr>
            <a:t> to Bottom Approach for meetings</a:t>
          </a:r>
          <a:endParaRPr lang="en-US" sz="1100" kern="1200" dirty="0" smtClean="0">
            <a:solidFill>
              <a:schemeClr val="tx1"/>
            </a:solidFill>
          </a:endParaRPr>
        </a:p>
      </dsp:txBody>
      <dsp:txXfrm>
        <a:off x="941526" y="1708733"/>
        <a:ext cx="2145667" cy="1256136"/>
      </dsp:txXfrm>
    </dsp:sp>
    <dsp:sp modelId="{CA63607B-954D-4F3D-8FA1-2297513DC277}">
      <dsp:nvSpPr>
        <dsp:cNvPr id="0" name=""/>
        <dsp:cNvSpPr/>
      </dsp:nvSpPr>
      <dsp:spPr>
        <a:xfrm>
          <a:off x="1355262" y="3563931"/>
          <a:ext cx="2949639" cy="200144"/>
        </a:xfrm>
        <a:prstGeom prst="rect">
          <a:avLst/>
        </a:prstGeom>
        <a:solidFill>
          <a:schemeClr val="dk2">
            <a:tint val="60000"/>
            <a:hueOff val="0"/>
            <a:satOff val="0"/>
            <a:lumOff val="0"/>
            <a:alphaOff val="0"/>
          </a:schemeClr>
        </a:solidFill>
        <a:ln>
          <a:solidFill>
            <a:schemeClr val="accent3">
              <a:lumMod val="75000"/>
            </a:schemeClr>
          </a:solidFill>
        </a:ln>
        <a:effectLst/>
        <a:scene3d>
          <a:camera prst="orthographicFront"/>
          <a:lightRig rig="chilly" dir="t"/>
        </a:scene3d>
        <a:sp3d z="-40000" prstMaterial="matte">
          <a:bevelT/>
        </a:sp3d>
      </dsp:spPr>
      <dsp:style>
        <a:lnRef idx="0">
          <a:scrgbClr r="0" g="0" b="0"/>
        </a:lnRef>
        <a:fillRef idx="1">
          <a:scrgbClr r="0" g="0" b="0"/>
        </a:fillRef>
        <a:effectRef idx="0">
          <a:scrgbClr r="0" g="0" b="0"/>
        </a:effectRef>
        <a:fontRef idx="minor"/>
      </dsp:style>
    </dsp:sp>
    <dsp:sp modelId="{4803FB86-168D-46D9-BEF0-9B7D7A79B0E5}">
      <dsp:nvSpPr>
        <dsp:cNvPr id="0" name=""/>
        <dsp:cNvSpPr/>
      </dsp:nvSpPr>
      <dsp:spPr>
        <a:xfrm>
          <a:off x="902446" y="3337523"/>
          <a:ext cx="2223827" cy="1334296"/>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45+ Resources to be stationed at MCB tier one Branches</a:t>
          </a:r>
        </a:p>
      </dsp:txBody>
      <dsp:txXfrm>
        <a:off x="941526" y="3376603"/>
        <a:ext cx="2145667" cy="1256136"/>
      </dsp:txXfrm>
    </dsp:sp>
    <dsp:sp modelId="{CEB7AB30-C7BE-4E8B-8EA3-A50050AD9473}">
      <dsp:nvSpPr>
        <dsp:cNvPr id="0" name=""/>
        <dsp:cNvSpPr/>
      </dsp:nvSpPr>
      <dsp:spPr>
        <a:xfrm rot="16200000">
          <a:off x="3479017" y="2729996"/>
          <a:ext cx="1659819" cy="200144"/>
        </a:xfrm>
        <a:prstGeom prst="rect">
          <a:avLst/>
        </a:prstGeom>
        <a:solidFill>
          <a:schemeClr val="dk2">
            <a:tint val="60000"/>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9B77F86-B45F-46FB-81C3-C64911460B88}">
      <dsp:nvSpPr>
        <dsp:cNvPr id="0" name=""/>
        <dsp:cNvSpPr/>
      </dsp:nvSpPr>
      <dsp:spPr>
        <a:xfrm>
          <a:off x="3860136" y="3337523"/>
          <a:ext cx="2223827" cy="1334296"/>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Administrative control of MCB Wealth team </a:t>
          </a:r>
          <a:endParaRPr lang="en-US" sz="1100" kern="1200" dirty="0" smtClean="0">
            <a:solidFill>
              <a:schemeClr val="tx1"/>
            </a:solidFill>
          </a:endParaRPr>
        </a:p>
      </dsp:txBody>
      <dsp:txXfrm>
        <a:off x="3899216" y="3376603"/>
        <a:ext cx="2145667" cy="1256136"/>
      </dsp:txXfrm>
    </dsp:sp>
    <dsp:sp modelId="{8D66CD01-A24C-459F-A56D-2BF4D4F64952}">
      <dsp:nvSpPr>
        <dsp:cNvPr id="0" name=""/>
        <dsp:cNvSpPr/>
      </dsp:nvSpPr>
      <dsp:spPr>
        <a:xfrm rot="16200000">
          <a:off x="3479017" y="1062126"/>
          <a:ext cx="1659819" cy="200144"/>
        </a:xfrm>
        <a:prstGeom prst="rect">
          <a:avLst/>
        </a:prstGeom>
        <a:solidFill>
          <a:schemeClr val="dk2">
            <a:tint val="60000"/>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6C86769-4C5E-407C-9057-83C8E1EB839A}">
      <dsp:nvSpPr>
        <dsp:cNvPr id="0" name=""/>
        <dsp:cNvSpPr/>
      </dsp:nvSpPr>
      <dsp:spPr>
        <a:xfrm>
          <a:off x="3860136" y="1669653"/>
          <a:ext cx="2223827" cy="1334296"/>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Systemic Investment Plans induction through Distributor </a:t>
          </a:r>
          <a:endParaRPr lang="en-US" sz="1100" kern="1200" dirty="0" smtClean="0">
            <a:solidFill>
              <a:schemeClr val="tx1"/>
            </a:solidFill>
          </a:endParaRPr>
        </a:p>
      </dsp:txBody>
      <dsp:txXfrm>
        <a:off x="3899216" y="1708733"/>
        <a:ext cx="2145667" cy="1256136"/>
      </dsp:txXfrm>
    </dsp:sp>
    <dsp:sp modelId="{50D86AA8-5443-4181-A7B0-176F58B5E635}">
      <dsp:nvSpPr>
        <dsp:cNvPr id="0" name=""/>
        <dsp:cNvSpPr/>
      </dsp:nvSpPr>
      <dsp:spPr>
        <a:xfrm>
          <a:off x="4312952" y="228191"/>
          <a:ext cx="2949639" cy="200144"/>
        </a:xfrm>
        <a:prstGeom prst="rect">
          <a:avLst/>
        </a:prstGeom>
        <a:solidFill>
          <a:schemeClr val="dk2">
            <a:tint val="60000"/>
            <a:hueOff val="0"/>
            <a:satOff val="0"/>
            <a:lumOff val="0"/>
            <a:alphaOff val="0"/>
          </a:schemeClr>
        </a:solidFill>
        <a:ln>
          <a:solidFill>
            <a:schemeClr val="accent3">
              <a:lumMod val="75000"/>
            </a:schemeClr>
          </a:solidFill>
        </a:ln>
        <a:effectLst/>
        <a:scene3d>
          <a:camera prst="orthographicFront"/>
          <a:lightRig rig="chilly" dir="t"/>
        </a:scene3d>
        <a:sp3d z="-40000" prstMaterial="matte">
          <a:bevelT/>
        </a:sp3d>
      </dsp:spPr>
      <dsp:style>
        <a:lnRef idx="0">
          <a:scrgbClr r="0" g="0" b="0"/>
        </a:lnRef>
        <a:fillRef idx="1">
          <a:scrgbClr r="0" g="0" b="0"/>
        </a:fillRef>
        <a:effectRef idx="0">
          <a:scrgbClr r="0" g="0" b="0"/>
        </a:effectRef>
        <a:fontRef idx="minor"/>
      </dsp:style>
    </dsp:sp>
    <dsp:sp modelId="{81738532-9927-463A-BC5A-C4F1639F1916}">
      <dsp:nvSpPr>
        <dsp:cNvPr id="0" name=""/>
        <dsp:cNvSpPr/>
      </dsp:nvSpPr>
      <dsp:spPr>
        <a:xfrm>
          <a:off x="3860136" y="1783"/>
          <a:ext cx="2223827" cy="1334296"/>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Fortnightly sessions, all departments and teams to be looped in</a:t>
          </a:r>
        </a:p>
      </dsp:txBody>
      <dsp:txXfrm>
        <a:off x="3899216" y="40863"/>
        <a:ext cx="2145667" cy="1256136"/>
      </dsp:txXfrm>
    </dsp:sp>
    <dsp:sp modelId="{75E32CEB-65FC-4CDA-A866-DCAEAB439D39}">
      <dsp:nvSpPr>
        <dsp:cNvPr id="0" name=""/>
        <dsp:cNvSpPr/>
      </dsp:nvSpPr>
      <dsp:spPr>
        <a:xfrm rot="5400000">
          <a:off x="6436707" y="1062126"/>
          <a:ext cx="1659819" cy="200144"/>
        </a:xfrm>
        <a:prstGeom prst="rect">
          <a:avLst/>
        </a:prstGeom>
        <a:solidFill>
          <a:schemeClr val="dk2">
            <a:tint val="60000"/>
            <a:hueOff val="0"/>
            <a:satOff val="0"/>
            <a:lumOff val="0"/>
            <a:alphaOff val="0"/>
          </a:schemeClr>
        </a:solidFill>
        <a:ln>
          <a:solidFill>
            <a:schemeClr val="accent3">
              <a:lumMod val="75000"/>
            </a:schemeClr>
          </a:solidFill>
        </a:ln>
        <a:effectLst/>
        <a:scene3d>
          <a:camera prst="orthographicFront"/>
          <a:lightRig rig="chilly" dir="t"/>
        </a:scene3d>
        <a:sp3d z="-40000" prstMaterial="matte">
          <a:bevelT/>
        </a:sp3d>
      </dsp:spPr>
      <dsp:style>
        <a:lnRef idx="0">
          <a:scrgbClr r="0" g="0" b="0"/>
        </a:lnRef>
        <a:fillRef idx="1">
          <a:scrgbClr r="0" g="0" b="0"/>
        </a:fillRef>
        <a:effectRef idx="0">
          <a:scrgbClr r="0" g="0" b="0"/>
        </a:effectRef>
        <a:fontRef idx="minor"/>
      </dsp:style>
    </dsp:sp>
    <dsp:sp modelId="{17FAF33F-C608-4287-A2D6-F1B871E103AA}">
      <dsp:nvSpPr>
        <dsp:cNvPr id="0" name=""/>
        <dsp:cNvSpPr/>
      </dsp:nvSpPr>
      <dsp:spPr>
        <a:xfrm>
          <a:off x="6817826" y="1783"/>
          <a:ext cx="2223827" cy="1334296"/>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Promotions and Awards to MCB resources</a:t>
          </a:r>
        </a:p>
      </dsp:txBody>
      <dsp:txXfrm>
        <a:off x="6856906" y="40863"/>
        <a:ext cx="2145667" cy="1256136"/>
      </dsp:txXfrm>
    </dsp:sp>
    <dsp:sp modelId="{37540ACD-5D1A-413E-9962-C1D80F44EC6C}">
      <dsp:nvSpPr>
        <dsp:cNvPr id="0" name=""/>
        <dsp:cNvSpPr/>
      </dsp:nvSpPr>
      <dsp:spPr>
        <a:xfrm>
          <a:off x="6817826" y="1669653"/>
          <a:ext cx="2223827" cy="1334296"/>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Team Building engagement among MCB &amp; MCBAH team.</a:t>
          </a:r>
          <a:endParaRPr lang="en-US" sz="1100" kern="1200" dirty="0">
            <a:solidFill>
              <a:schemeClr val="tx1"/>
            </a:solidFill>
          </a:endParaRPr>
        </a:p>
      </dsp:txBody>
      <dsp:txXfrm>
        <a:off x="6856906" y="1708733"/>
        <a:ext cx="2145667" cy="1256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707C8-39E5-408B-A63D-37B49DEAC8A6}">
      <dsp:nvSpPr>
        <dsp:cNvPr id="0" name=""/>
        <dsp:cNvSpPr/>
      </dsp:nvSpPr>
      <dsp:spPr>
        <a:xfrm>
          <a:off x="1982597" y="3629"/>
          <a:ext cx="4468293" cy="406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n-US" sz="1400" b="1" kern="1200" dirty="0" smtClean="0"/>
            <a:t>MIB – MCB Bank Islamic Banking</a:t>
          </a:r>
          <a:endParaRPr lang="en-US" sz="1400" b="1" kern="1200" dirty="0"/>
        </a:p>
      </dsp:txBody>
      <dsp:txXfrm>
        <a:off x="1982597" y="3629"/>
        <a:ext cx="4468293" cy="406208"/>
      </dsp:txXfrm>
    </dsp:sp>
    <dsp:sp modelId="{843BFB15-DF0D-424B-9559-36ECADED0202}">
      <dsp:nvSpPr>
        <dsp:cNvPr id="0" name=""/>
        <dsp:cNvSpPr/>
      </dsp:nvSpPr>
      <dsp:spPr>
        <a:xfrm>
          <a:off x="1982597" y="409837"/>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9F538E9-7DC5-4323-ACF3-97F69D30A92D}">
      <dsp:nvSpPr>
        <dsp:cNvPr id="0" name=""/>
        <dsp:cNvSpPr/>
      </dsp:nvSpPr>
      <dsp:spPr>
        <a:xfrm>
          <a:off x="2610641" y="409837"/>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0CC4153-2F96-4B2C-B39F-24DF2AB07C4C}">
      <dsp:nvSpPr>
        <dsp:cNvPr id="0" name=""/>
        <dsp:cNvSpPr/>
      </dsp:nvSpPr>
      <dsp:spPr>
        <a:xfrm>
          <a:off x="3239181" y="409837"/>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7F6DBE5-ABCA-425D-B541-2869F25AB4B0}">
      <dsp:nvSpPr>
        <dsp:cNvPr id="0" name=""/>
        <dsp:cNvSpPr/>
      </dsp:nvSpPr>
      <dsp:spPr>
        <a:xfrm>
          <a:off x="3867224" y="409837"/>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E3FB1D4-1A44-4D5A-83FE-70659E018509}">
      <dsp:nvSpPr>
        <dsp:cNvPr id="0" name=""/>
        <dsp:cNvSpPr/>
      </dsp:nvSpPr>
      <dsp:spPr>
        <a:xfrm>
          <a:off x="4495764" y="409837"/>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CEB4CCE-AA5B-4BE4-896C-AFEA933B7A59}">
      <dsp:nvSpPr>
        <dsp:cNvPr id="0" name=""/>
        <dsp:cNvSpPr/>
      </dsp:nvSpPr>
      <dsp:spPr>
        <a:xfrm>
          <a:off x="5123808" y="409837"/>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FA72E3B-E0C8-4659-BCB3-B99402D27890}">
      <dsp:nvSpPr>
        <dsp:cNvPr id="0" name=""/>
        <dsp:cNvSpPr/>
      </dsp:nvSpPr>
      <dsp:spPr>
        <a:xfrm>
          <a:off x="5752348" y="409837"/>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6E8F19A-B07C-452C-B995-818F5A3D8C10}">
      <dsp:nvSpPr>
        <dsp:cNvPr id="0" name=""/>
        <dsp:cNvSpPr/>
      </dsp:nvSpPr>
      <dsp:spPr>
        <a:xfrm>
          <a:off x="1982597" y="419763"/>
          <a:ext cx="4526381" cy="807609"/>
        </a:xfrm>
        <a:prstGeom prst="rect">
          <a:avLst/>
        </a:prstGeom>
        <a:gradFill rotWithShape="0">
          <a:gsLst>
            <a:gs pos="0">
              <a:schemeClr val="lt2">
                <a:hueOff val="0"/>
                <a:satOff val="0"/>
                <a:lumOff val="0"/>
                <a:alphaOff val="0"/>
                <a:lumMod val="110000"/>
                <a:satMod val="105000"/>
                <a:tint val="67000"/>
              </a:schemeClr>
            </a:gs>
            <a:gs pos="50000">
              <a:schemeClr val="lt2">
                <a:hueOff val="0"/>
                <a:satOff val="0"/>
                <a:lumOff val="0"/>
                <a:alphaOff val="0"/>
                <a:lumMod val="105000"/>
                <a:satMod val="103000"/>
                <a:tint val="73000"/>
              </a:schemeClr>
            </a:gs>
            <a:gs pos="100000">
              <a:schemeClr val="lt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Enhance the overall Distributor window by expanding through MCB Islamic Banking channel</a:t>
          </a:r>
          <a:endParaRPr lang="en-US" sz="1200" kern="1200" dirty="0"/>
        </a:p>
      </dsp:txBody>
      <dsp:txXfrm>
        <a:off x="1982597" y="419763"/>
        <a:ext cx="4526381" cy="807609"/>
      </dsp:txXfrm>
    </dsp:sp>
    <dsp:sp modelId="{AB5735AE-A569-4B05-B2C1-BC3178799FEE}">
      <dsp:nvSpPr>
        <dsp:cNvPr id="0" name=""/>
        <dsp:cNvSpPr/>
      </dsp:nvSpPr>
      <dsp:spPr>
        <a:xfrm>
          <a:off x="1982597" y="1286947"/>
          <a:ext cx="4468293" cy="406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n-US" sz="1400" b="1" kern="1200" dirty="0" err="1" smtClean="0"/>
            <a:t>Roshan</a:t>
          </a:r>
          <a:r>
            <a:rPr lang="en-US" sz="1400" b="1" kern="1200" dirty="0" smtClean="0"/>
            <a:t> Digital Accounts ( RDA )</a:t>
          </a:r>
          <a:endParaRPr lang="en-US" sz="1400" b="1" kern="1200" dirty="0"/>
        </a:p>
      </dsp:txBody>
      <dsp:txXfrm>
        <a:off x="1982597" y="1286947"/>
        <a:ext cx="4468293" cy="406208"/>
      </dsp:txXfrm>
    </dsp:sp>
    <dsp:sp modelId="{9CB296F5-8414-495A-80F4-E050275EBAA8}">
      <dsp:nvSpPr>
        <dsp:cNvPr id="0" name=""/>
        <dsp:cNvSpPr/>
      </dsp:nvSpPr>
      <dsp:spPr>
        <a:xfrm>
          <a:off x="1982597" y="1693155"/>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BF184F6-6099-48FE-A9BF-7F7DAEC21067}">
      <dsp:nvSpPr>
        <dsp:cNvPr id="0" name=""/>
        <dsp:cNvSpPr/>
      </dsp:nvSpPr>
      <dsp:spPr>
        <a:xfrm>
          <a:off x="2610641" y="1693155"/>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70E6BFA-CBBA-445F-ABDD-F6EE9BFD354E}">
      <dsp:nvSpPr>
        <dsp:cNvPr id="0" name=""/>
        <dsp:cNvSpPr/>
      </dsp:nvSpPr>
      <dsp:spPr>
        <a:xfrm>
          <a:off x="3239181" y="1693155"/>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E7315FA-C7D0-4F03-B052-AB2338E67205}">
      <dsp:nvSpPr>
        <dsp:cNvPr id="0" name=""/>
        <dsp:cNvSpPr/>
      </dsp:nvSpPr>
      <dsp:spPr>
        <a:xfrm>
          <a:off x="3867224" y="1693155"/>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FF4F1DD-37D8-40B0-B701-85FA59A3BA0B}">
      <dsp:nvSpPr>
        <dsp:cNvPr id="0" name=""/>
        <dsp:cNvSpPr/>
      </dsp:nvSpPr>
      <dsp:spPr>
        <a:xfrm>
          <a:off x="4495764" y="1693155"/>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020A493-1116-40F2-8246-95DE34733189}">
      <dsp:nvSpPr>
        <dsp:cNvPr id="0" name=""/>
        <dsp:cNvSpPr/>
      </dsp:nvSpPr>
      <dsp:spPr>
        <a:xfrm>
          <a:off x="5123808" y="1693155"/>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D31D8DA-8349-4089-871A-809A9A4ADA44}">
      <dsp:nvSpPr>
        <dsp:cNvPr id="0" name=""/>
        <dsp:cNvSpPr/>
      </dsp:nvSpPr>
      <dsp:spPr>
        <a:xfrm>
          <a:off x="5752348" y="1693155"/>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85CD5C6-998F-4427-A282-D625498CCE3D}">
      <dsp:nvSpPr>
        <dsp:cNvPr id="0" name=""/>
        <dsp:cNvSpPr/>
      </dsp:nvSpPr>
      <dsp:spPr>
        <a:xfrm>
          <a:off x="1982597" y="1712968"/>
          <a:ext cx="4526381" cy="787836"/>
        </a:xfrm>
        <a:prstGeom prst="rect">
          <a:avLst/>
        </a:prstGeom>
        <a:gradFill rotWithShape="0">
          <a:gsLst>
            <a:gs pos="0">
              <a:schemeClr val="lt2">
                <a:hueOff val="0"/>
                <a:satOff val="0"/>
                <a:lumOff val="0"/>
                <a:alphaOff val="0"/>
                <a:lumMod val="110000"/>
                <a:satMod val="105000"/>
                <a:tint val="67000"/>
              </a:schemeClr>
            </a:gs>
            <a:gs pos="50000">
              <a:schemeClr val="lt2">
                <a:hueOff val="0"/>
                <a:satOff val="0"/>
                <a:lumOff val="0"/>
                <a:alphaOff val="0"/>
                <a:lumMod val="105000"/>
                <a:satMod val="103000"/>
                <a:tint val="73000"/>
              </a:schemeClr>
            </a:gs>
            <a:gs pos="100000">
              <a:schemeClr val="lt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Covering clientele through RDA channel via MCB Distributor</a:t>
          </a:r>
          <a:endParaRPr lang="en-US" sz="1200" kern="1200" dirty="0"/>
        </a:p>
      </dsp:txBody>
      <dsp:txXfrm>
        <a:off x="1982597" y="1712968"/>
        <a:ext cx="4526381" cy="787836"/>
      </dsp:txXfrm>
    </dsp:sp>
    <dsp:sp modelId="{562C9DAE-1971-41F5-BE79-11452F784559}">
      <dsp:nvSpPr>
        <dsp:cNvPr id="0" name=""/>
        <dsp:cNvSpPr/>
      </dsp:nvSpPr>
      <dsp:spPr>
        <a:xfrm>
          <a:off x="1982597" y="2570265"/>
          <a:ext cx="4468293" cy="406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n-US" sz="1400" b="1" kern="1200" dirty="0" smtClean="0"/>
            <a:t>Systematic Investment Plan ( SIP )</a:t>
          </a:r>
          <a:endParaRPr lang="en-US" sz="1400" b="1" kern="1200" dirty="0"/>
        </a:p>
      </dsp:txBody>
      <dsp:txXfrm>
        <a:off x="1982597" y="2570265"/>
        <a:ext cx="4468293" cy="406208"/>
      </dsp:txXfrm>
    </dsp:sp>
    <dsp:sp modelId="{88B6986C-33C8-421F-BCDD-1A997146168B}">
      <dsp:nvSpPr>
        <dsp:cNvPr id="0" name=""/>
        <dsp:cNvSpPr/>
      </dsp:nvSpPr>
      <dsp:spPr>
        <a:xfrm>
          <a:off x="1982597" y="3267822"/>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7B25681-D067-4B41-B85D-1ACC83B30A4E}">
      <dsp:nvSpPr>
        <dsp:cNvPr id="0" name=""/>
        <dsp:cNvSpPr/>
      </dsp:nvSpPr>
      <dsp:spPr>
        <a:xfrm>
          <a:off x="2610641" y="3267822"/>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C9D8614-00BA-43CD-BBDD-32AEF227F0B1}">
      <dsp:nvSpPr>
        <dsp:cNvPr id="0" name=""/>
        <dsp:cNvSpPr/>
      </dsp:nvSpPr>
      <dsp:spPr>
        <a:xfrm>
          <a:off x="3239181" y="3267822"/>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B237D3C-DE01-4BB2-8977-96878A514371}">
      <dsp:nvSpPr>
        <dsp:cNvPr id="0" name=""/>
        <dsp:cNvSpPr/>
      </dsp:nvSpPr>
      <dsp:spPr>
        <a:xfrm>
          <a:off x="3867224" y="3267822"/>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0E28F7B-37E3-482B-A8B8-126A257CB85A}">
      <dsp:nvSpPr>
        <dsp:cNvPr id="0" name=""/>
        <dsp:cNvSpPr/>
      </dsp:nvSpPr>
      <dsp:spPr>
        <a:xfrm>
          <a:off x="4495764" y="3267822"/>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3E0EDF-8562-46FA-8984-96C4FD528694}">
      <dsp:nvSpPr>
        <dsp:cNvPr id="0" name=""/>
        <dsp:cNvSpPr/>
      </dsp:nvSpPr>
      <dsp:spPr>
        <a:xfrm>
          <a:off x="5123808" y="3267822"/>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CC244D6-B0D5-41F2-947C-23F3D4E61908}">
      <dsp:nvSpPr>
        <dsp:cNvPr id="0" name=""/>
        <dsp:cNvSpPr/>
      </dsp:nvSpPr>
      <dsp:spPr>
        <a:xfrm>
          <a:off x="5752348" y="3267822"/>
          <a:ext cx="1045580" cy="827461"/>
        </a:xfrm>
        <a:prstGeom prst="chevron">
          <a:avLst>
            <a:gd name="adj" fmla="val 7061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C65253A-DFC3-4345-A101-8F808A29C705}">
      <dsp:nvSpPr>
        <dsp:cNvPr id="0" name=""/>
        <dsp:cNvSpPr/>
      </dsp:nvSpPr>
      <dsp:spPr>
        <a:xfrm>
          <a:off x="1982597" y="2976473"/>
          <a:ext cx="4526381" cy="1410160"/>
        </a:xfrm>
        <a:prstGeom prst="rect">
          <a:avLst/>
        </a:prstGeom>
        <a:gradFill rotWithShape="0">
          <a:gsLst>
            <a:gs pos="0">
              <a:schemeClr val="lt2">
                <a:hueOff val="0"/>
                <a:satOff val="0"/>
                <a:lumOff val="0"/>
                <a:alphaOff val="0"/>
                <a:lumMod val="110000"/>
                <a:satMod val="105000"/>
                <a:tint val="67000"/>
              </a:schemeClr>
            </a:gs>
            <a:gs pos="50000">
              <a:schemeClr val="lt2">
                <a:hueOff val="0"/>
                <a:satOff val="0"/>
                <a:lumOff val="0"/>
                <a:alphaOff val="0"/>
                <a:lumMod val="105000"/>
                <a:satMod val="103000"/>
                <a:tint val="73000"/>
              </a:schemeClr>
            </a:gs>
            <a:gs pos="100000">
              <a:schemeClr val="lt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n-US" sz="1200" b="0" kern="1200" dirty="0" smtClean="0"/>
            <a:t>On boarding of Salaried Employees. </a:t>
          </a:r>
        </a:p>
        <a:p>
          <a:pPr lvl="0" algn="l" defTabSz="533400">
            <a:lnSpc>
              <a:spcPct val="90000"/>
            </a:lnSpc>
            <a:spcBef>
              <a:spcPct val="0"/>
            </a:spcBef>
            <a:spcAft>
              <a:spcPct val="35000"/>
            </a:spcAft>
          </a:pPr>
          <a:r>
            <a:rPr lang="en-US" sz="1200" b="0" kern="1200" dirty="0" smtClean="0"/>
            <a:t>Benefits of investing periodic amounts rather than lump sum inflow at once to build long term portfolio</a:t>
          </a:r>
        </a:p>
        <a:p>
          <a:pPr lvl="0" algn="l" defTabSz="533400">
            <a:lnSpc>
              <a:spcPct val="90000"/>
            </a:lnSpc>
            <a:spcBef>
              <a:spcPct val="0"/>
            </a:spcBef>
            <a:spcAft>
              <a:spcPct val="35000"/>
            </a:spcAft>
          </a:pPr>
          <a:r>
            <a:rPr lang="en-US" sz="1200" b="0" kern="1200" dirty="0" smtClean="0"/>
            <a:t>Selling Equity based funds through MCB Bank under Systematic Investment Plan </a:t>
          </a:r>
        </a:p>
        <a:p>
          <a:pPr lvl="0" algn="l" defTabSz="533400">
            <a:lnSpc>
              <a:spcPct val="90000"/>
            </a:lnSpc>
            <a:spcBef>
              <a:spcPct val="0"/>
            </a:spcBef>
            <a:spcAft>
              <a:spcPct val="35000"/>
            </a:spcAft>
          </a:pPr>
          <a:r>
            <a:rPr lang="en-US" sz="1200" b="0" kern="1200" dirty="0" smtClean="0"/>
            <a:t>Teams remuneration through various means</a:t>
          </a:r>
        </a:p>
      </dsp:txBody>
      <dsp:txXfrm>
        <a:off x="1982597" y="2976473"/>
        <a:ext cx="4526381" cy="1410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13386-5F30-4DC7-B4C2-D2395F6A9398}">
      <dsp:nvSpPr>
        <dsp:cNvPr id="0" name=""/>
        <dsp:cNvSpPr/>
      </dsp:nvSpPr>
      <dsp:spPr>
        <a:xfrm>
          <a:off x="1306420" y="2667"/>
          <a:ext cx="3296314" cy="19777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Employees of NAFA operating from National Bank Branches have been reduced</a:t>
          </a:r>
          <a:endParaRPr lang="en-US" sz="1400" kern="1200" dirty="0"/>
        </a:p>
      </dsp:txBody>
      <dsp:txXfrm>
        <a:off x="1306420" y="2667"/>
        <a:ext cx="3296314" cy="1977788"/>
      </dsp:txXfrm>
    </dsp:sp>
    <dsp:sp modelId="{94586F6D-D49F-47E4-B311-4FAFE5322CD9}">
      <dsp:nvSpPr>
        <dsp:cNvPr id="0" name=""/>
        <dsp:cNvSpPr/>
      </dsp:nvSpPr>
      <dsp:spPr>
        <a:xfrm>
          <a:off x="4932366" y="2667"/>
          <a:ext cx="3296314" cy="19777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NAFA reduced its overall  number of employees </a:t>
          </a:r>
          <a:endParaRPr lang="en-US" sz="1400" kern="1200" dirty="0"/>
        </a:p>
      </dsp:txBody>
      <dsp:txXfrm>
        <a:off x="4932366" y="2667"/>
        <a:ext cx="3296314" cy="1977788"/>
      </dsp:txXfrm>
    </dsp:sp>
    <dsp:sp modelId="{F235FE83-2361-432B-8EA3-A74A4B5C803B}">
      <dsp:nvSpPr>
        <dsp:cNvPr id="0" name=""/>
        <dsp:cNvSpPr/>
      </dsp:nvSpPr>
      <dsp:spPr>
        <a:xfrm>
          <a:off x="1306420" y="2310087"/>
          <a:ext cx="3296314" cy="19777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National Bank supports to NAFA has been reduced</a:t>
          </a:r>
          <a:endParaRPr lang="en-US" sz="1400" kern="1200" dirty="0"/>
        </a:p>
      </dsp:txBody>
      <dsp:txXfrm>
        <a:off x="1306420" y="2310087"/>
        <a:ext cx="3296314" cy="1977788"/>
      </dsp:txXfrm>
    </dsp:sp>
    <dsp:sp modelId="{EBEAF945-E09F-4D9D-B33B-CDC927E0DF99}">
      <dsp:nvSpPr>
        <dsp:cNvPr id="0" name=""/>
        <dsp:cNvSpPr/>
      </dsp:nvSpPr>
      <dsp:spPr>
        <a:xfrm>
          <a:off x="4932366" y="2310087"/>
          <a:ext cx="3296314" cy="19777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Support of Faysal Bank to its AMC operations has been increased</a:t>
          </a:r>
          <a:endParaRPr lang="en-US" sz="1400" kern="1200" dirty="0"/>
        </a:p>
      </dsp:txBody>
      <dsp:txXfrm>
        <a:off x="4932366" y="2310087"/>
        <a:ext cx="3296314" cy="19777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21BBF-05EF-4D98-96A3-D2FB875F541E}">
      <dsp:nvSpPr>
        <dsp:cNvPr id="0" name=""/>
        <dsp:cNvSpPr/>
      </dsp:nvSpPr>
      <dsp:spPr>
        <a:xfrm>
          <a:off x="564966" y="0"/>
          <a:ext cx="2988320" cy="2988313"/>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300 HNW</a:t>
          </a:r>
        </a:p>
        <a:p>
          <a:pPr lvl="0" algn="ctr" defTabSz="533400">
            <a:lnSpc>
              <a:spcPct val="90000"/>
            </a:lnSpc>
            <a:spcBef>
              <a:spcPct val="0"/>
            </a:spcBef>
            <a:spcAft>
              <a:spcPct val="35000"/>
            </a:spcAft>
          </a:pPr>
          <a:r>
            <a:rPr lang="en-US" sz="1200" b="0" kern="1200" dirty="0" smtClean="0"/>
            <a:t>Equity Portfolio Growth</a:t>
          </a:r>
        </a:p>
        <a:p>
          <a:pPr lvl="0" algn="ctr" defTabSz="533400">
            <a:lnSpc>
              <a:spcPct val="90000"/>
            </a:lnSpc>
            <a:spcBef>
              <a:spcPct val="0"/>
            </a:spcBef>
            <a:spcAft>
              <a:spcPct val="35000"/>
            </a:spcAft>
          </a:pPr>
          <a:r>
            <a:rPr lang="en-US" sz="1200" b="0" kern="1200" dirty="0" err="1" smtClean="0"/>
            <a:t>Shariah</a:t>
          </a:r>
          <a:r>
            <a:rPr lang="en-US" sz="1200" b="0" kern="1200" dirty="0" smtClean="0"/>
            <a:t> Compliant window to increase</a:t>
          </a:r>
          <a:endParaRPr lang="en-US" sz="1200" b="0" kern="1200" dirty="0"/>
        </a:p>
      </dsp:txBody>
      <dsp:txXfrm>
        <a:off x="1002595" y="437628"/>
        <a:ext cx="2113062" cy="2113057"/>
      </dsp:txXfrm>
    </dsp:sp>
    <dsp:sp modelId="{6F544E35-70EF-4B3E-9BFE-B7FCE2A1546B}">
      <dsp:nvSpPr>
        <dsp:cNvPr id="0" name=""/>
        <dsp:cNvSpPr/>
      </dsp:nvSpPr>
      <dsp:spPr>
        <a:xfrm>
          <a:off x="2101608" y="1993039"/>
          <a:ext cx="2988320" cy="2988313"/>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Long Term Goal achievements by pitching Equity based funds</a:t>
          </a:r>
          <a:endParaRPr lang="en-US" sz="1200" kern="1200" dirty="0"/>
        </a:p>
      </dsp:txBody>
      <dsp:txXfrm>
        <a:off x="2539237" y="2430667"/>
        <a:ext cx="2113062" cy="2113057"/>
      </dsp:txXfrm>
    </dsp:sp>
    <dsp:sp modelId="{3D362D92-F9F9-48D4-AB34-A638B77309D9}">
      <dsp:nvSpPr>
        <dsp:cNvPr id="0" name=""/>
        <dsp:cNvSpPr/>
      </dsp:nvSpPr>
      <dsp:spPr>
        <a:xfrm>
          <a:off x="3639163" y="0"/>
          <a:ext cx="2988320" cy="2988313"/>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Enhance the market of Shariah Compliant based funds</a:t>
          </a:r>
          <a:endParaRPr lang="en-US" sz="1200" kern="1200" dirty="0"/>
        </a:p>
      </dsp:txBody>
      <dsp:txXfrm>
        <a:off x="4076792" y="437628"/>
        <a:ext cx="2113062" cy="2113057"/>
      </dsp:txXfrm>
    </dsp:sp>
    <dsp:sp modelId="{DA4936C3-E74F-43AC-BF6B-FA6C3F164C1B}">
      <dsp:nvSpPr>
        <dsp:cNvPr id="0" name=""/>
        <dsp:cNvSpPr/>
      </dsp:nvSpPr>
      <dsp:spPr>
        <a:xfrm>
          <a:off x="5175805" y="1993039"/>
          <a:ext cx="2988320" cy="2988313"/>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t>Screening data from Customer Enrichment </a:t>
          </a:r>
        </a:p>
        <a:p>
          <a:pPr lvl="0" algn="ctr" defTabSz="533400">
            <a:lnSpc>
              <a:spcPct val="90000"/>
            </a:lnSpc>
            <a:spcBef>
              <a:spcPct val="0"/>
            </a:spcBef>
            <a:spcAft>
              <a:spcPct val="35000"/>
            </a:spcAft>
          </a:pPr>
          <a:r>
            <a:rPr lang="en-US" sz="1200" kern="1200" dirty="0" smtClean="0"/>
            <a:t>( CE ) Department for better services to HNW</a:t>
          </a:r>
        </a:p>
        <a:p>
          <a:pPr lvl="0" algn="ctr" defTabSz="533400">
            <a:lnSpc>
              <a:spcPct val="90000"/>
            </a:lnSpc>
            <a:spcBef>
              <a:spcPct val="0"/>
            </a:spcBef>
            <a:spcAft>
              <a:spcPct val="35000"/>
            </a:spcAft>
          </a:pPr>
          <a:r>
            <a:rPr lang="en-US" sz="1200" kern="1200" dirty="0" smtClean="0"/>
            <a:t>Out of 70k existing clients, 60k will be transferred to CE and rest will be handled by HNW/ Retail team</a:t>
          </a:r>
        </a:p>
        <a:p>
          <a:pPr lvl="0" algn="ctr" defTabSz="533400">
            <a:lnSpc>
              <a:spcPct val="90000"/>
            </a:lnSpc>
            <a:spcBef>
              <a:spcPct val="0"/>
            </a:spcBef>
            <a:spcAft>
              <a:spcPct val="35000"/>
            </a:spcAft>
          </a:pPr>
          <a:r>
            <a:rPr lang="en-US" sz="1200" kern="1200" dirty="0" smtClean="0"/>
            <a:t>High end &amp; specialized services to such clients.</a:t>
          </a:r>
          <a:endParaRPr lang="en-US" sz="1200" kern="1200" dirty="0"/>
        </a:p>
      </dsp:txBody>
      <dsp:txXfrm>
        <a:off x="5613434" y="2430667"/>
        <a:ext cx="2113062" cy="2113057"/>
      </dsp:txXfrm>
    </dsp:sp>
    <dsp:sp modelId="{90BA64AB-6528-48FD-8E8C-72D6D4FBCEA7}">
      <dsp:nvSpPr>
        <dsp:cNvPr id="0" name=""/>
        <dsp:cNvSpPr/>
      </dsp:nvSpPr>
      <dsp:spPr>
        <a:xfrm>
          <a:off x="6712447" y="0"/>
          <a:ext cx="2988320" cy="2988313"/>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Dedicated Team specialized to deal with High Net Worth Individuals </a:t>
          </a:r>
          <a:endParaRPr lang="en-US" sz="1200" kern="1200" dirty="0"/>
        </a:p>
      </dsp:txBody>
      <dsp:txXfrm>
        <a:off x="7150076" y="437628"/>
        <a:ext cx="2113062" cy="2113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E9AC2-C142-47BD-91C9-2EFF971AECF8}">
      <dsp:nvSpPr>
        <dsp:cNvPr id="0" name=""/>
        <dsp:cNvSpPr/>
      </dsp:nvSpPr>
      <dsp:spPr>
        <a:xfrm>
          <a:off x="0" y="353929"/>
          <a:ext cx="2829661" cy="169779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Data Mining:</a:t>
          </a:r>
        </a:p>
        <a:p>
          <a:pPr lvl="0" algn="ctr" defTabSz="622300">
            <a:lnSpc>
              <a:spcPct val="90000"/>
            </a:lnSpc>
            <a:spcBef>
              <a:spcPct val="0"/>
            </a:spcBef>
            <a:spcAft>
              <a:spcPct val="35000"/>
            </a:spcAft>
          </a:pPr>
          <a:r>
            <a:rPr lang="en-US" sz="1400" kern="1200" dirty="0" smtClean="0"/>
            <a:t>Filtration of data as per tax status and auto update in Sales App. </a:t>
          </a:r>
          <a:endParaRPr lang="en-US" sz="1400" kern="1200" dirty="0"/>
        </a:p>
      </dsp:txBody>
      <dsp:txXfrm>
        <a:off x="0" y="353929"/>
        <a:ext cx="2829661" cy="1697797"/>
      </dsp:txXfrm>
    </dsp:sp>
    <dsp:sp modelId="{22C216D6-E42E-444D-BF6E-2B7DC56A481A}">
      <dsp:nvSpPr>
        <dsp:cNvPr id="0" name=""/>
        <dsp:cNvSpPr/>
      </dsp:nvSpPr>
      <dsp:spPr>
        <a:xfrm>
          <a:off x="3112628" y="353929"/>
          <a:ext cx="2829661" cy="169779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Client Deepening:</a:t>
          </a:r>
        </a:p>
        <a:p>
          <a:pPr lvl="0" algn="ctr" defTabSz="622300">
            <a:lnSpc>
              <a:spcPct val="90000"/>
            </a:lnSpc>
            <a:spcBef>
              <a:spcPct val="0"/>
            </a:spcBef>
            <a:spcAft>
              <a:spcPct val="35000"/>
            </a:spcAft>
          </a:pPr>
          <a:r>
            <a:rPr lang="en-US" sz="1400" kern="1200" dirty="0" smtClean="0"/>
            <a:t>Existing  clientele deepening by engaging them further.</a:t>
          </a:r>
          <a:endParaRPr lang="en-US" sz="1400" kern="1200" dirty="0"/>
        </a:p>
      </dsp:txBody>
      <dsp:txXfrm>
        <a:off x="3112628" y="353929"/>
        <a:ext cx="2829661" cy="1697797"/>
      </dsp:txXfrm>
    </dsp:sp>
    <dsp:sp modelId="{DA4762EE-057B-4B86-B864-15A2A4D1F16C}">
      <dsp:nvSpPr>
        <dsp:cNvPr id="0" name=""/>
        <dsp:cNvSpPr/>
      </dsp:nvSpPr>
      <dsp:spPr>
        <a:xfrm>
          <a:off x="6225256" y="353929"/>
          <a:ext cx="2829661" cy="169779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Market Connections:</a:t>
          </a:r>
        </a:p>
        <a:p>
          <a:pPr lvl="0" algn="ctr" defTabSz="622300">
            <a:lnSpc>
              <a:spcPct val="90000"/>
            </a:lnSpc>
            <a:spcBef>
              <a:spcPct val="0"/>
            </a:spcBef>
            <a:spcAft>
              <a:spcPct val="35000"/>
            </a:spcAft>
          </a:pPr>
          <a:r>
            <a:rPr lang="en-US" sz="1400" kern="1200" dirty="0" smtClean="0"/>
            <a:t>Reference based work with existing clientele</a:t>
          </a:r>
          <a:endParaRPr lang="en-US" sz="1400" kern="1200" dirty="0"/>
        </a:p>
      </dsp:txBody>
      <dsp:txXfrm>
        <a:off x="6225256" y="353929"/>
        <a:ext cx="2829661" cy="1697797"/>
      </dsp:txXfrm>
    </dsp:sp>
    <dsp:sp modelId="{08AE0538-BF6A-47D6-9A7D-A1462F44502C}">
      <dsp:nvSpPr>
        <dsp:cNvPr id="0" name=""/>
        <dsp:cNvSpPr/>
      </dsp:nvSpPr>
      <dsp:spPr>
        <a:xfrm>
          <a:off x="0" y="2334692"/>
          <a:ext cx="2829661" cy="169779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Technical Skills </a:t>
          </a:r>
          <a:r>
            <a:rPr lang="en-US" sz="1400" kern="1200" dirty="0" smtClean="0"/>
            <a:t>:</a:t>
          </a:r>
        </a:p>
        <a:p>
          <a:pPr lvl="0" algn="ctr" defTabSz="622300">
            <a:lnSpc>
              <a:spcPct val="90000"/>
            </a:lnSpc>
            <a:spcBef>
              <a:spcPct val="0"/>
            </a:spcBef>
            <a:spcAft>
              <a:spcPct val="35000"/>
            </a:spcAft>
          </a:pPr>
          <a:r>
            <a:rPr lang="en-US" sz="1400" kern="1200" dirty="0" smtClean="0"/>
            <a:t>Specialized training of the team to equip them with technical skills, i.e. equity market</a:t>
          </a:r>
          <a:endParaRPr lang="en-US" sz="1400" kern="1200" dirty="0"/>
        </a:p>
      </dsp:txBody>
      <dsp:txXfrm>
        <a:off x="0" y="2334692"/>
        <a:ext cx="2829661" cy="1697797"/>
      </dsp:txXfrm>
    </dsp:sp>
    <dsp:sp modelId="{D78068E8-AC10-489B-AD96-2F4E59AB351A}">
      <dsp:nvSpPr>
        <dsp:cNvPr id="0" name=""/>
        <dsp:cNvSpPr/>
      </dsp:nvSpPr>
      <dsp:spPr>
        <a:xfrm>
          <a:off x="3112628" y="2334692"/>
          <a:ext cx="2829661" cy="169779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Tailored Made Products:</a:t>
          </a:r>
        </a:p>
        <a:p>
          <a:pPr lvl="0" algn="ctr" defTabSz="622300">
            <a:lnSpc>
              <a:spcPct val="90000"/>
            </a:lnSpc>
            <a:spcBef>
              <a:spcPct val="0"/>
            </a:spcBef>
            <a:spcAft>
              <a:spcPct val="35000"/>
            </a:spcAft>
          </a:pPr>
          <a:r>
            <a:rPr lang="en-US" sz="1400" kern="1200" dirty="0" smtClean="0"/>
            <a:t>Pitching of Separately Managed Accounts to sponsors/Directors/other HNWs</a:t>
          </a:r>
          <a:endParaRPr lang="en-US" sz="1400" kern="1200" dirty="0"/>
        </a:p>
      </dsp:txBody>
      <dsp:txXfrm>
        <a:off x="3112628" y="2334692"/>
        <a:ext cx="2829661" cy="1697797"/>
      </dsp:txXfrm>
    </dsp:sp>
    <dsp:sp modelId="{A37E629D-25D1-46E7-8BB3-79FB360BDAAA}">
      <dsp:nvSpPr>
        <dsp:cNvPr id="0" name=""/>
        <dsp:cNvSpPr/>
      </dsp:nvSpPr>
      <dsp:spPr>
        <a:xfrm>
          <a:off x="6225256" y="2334692"/>
          <a:ext cx="2829661" cy="169779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Client Engagement:</a:t>
          </a:r>
        </a:p>
        <a:p>
          <a:pPr lvl="0" algn="ctr" defTabSz="622300">
            <a:lnSpc>
              <a:spcPct val="90000"/>
            </a:lnSpc>
            <a:spcBef>
              <a:spcPct val="0"/>
            </a:spcBef>
            <a:spcAft>
              <a:spcPct val="35000"/>
            </a:spcAft>
          </a:pPr>
          <a:r>
            <a:rPr lang="en-US" sz="1400" kern="1200" dirty="0" smtClean="0"/>
            <a:t>Lunch/ Hi-tea/ Giveaways to increase the clientele</a:t>
          </a:r>
          <a:endParaRPr lang="en-US" sz="1400" kern="1200" dirty="0"/>
        </a:p>
      </dsp:txBody>
      <dsp:txXfrm>
        <a:off x="6225256" y="2334692"/>
        <a:ext cx="2829661" cy="16977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5EA54-BC7A-43DC-9E6B-616D8C89E46C}">
      <dsp:nvSpPr>
        <dsp:cNvPr id="0" name=""/>
        <dsp:cNvSpPr/>
      </dsp:nvSpPr>
      <dsp:spPr>
        <a:xfrm>
          <a:off x="1739560" y="0"/>
          <a:ext cx="2146169" cy="2146495"/>
        </a:xfrm>
        <a:prstGeom prst="circularArrow">
          <a:avLst>
            <a:gd name="adj1" fmla="val 10980"/>
            <a:gd name="adj2" fmla="val 1142322"/>
            <a:gd name="adj3" fmla="val 4500000"/>
            <a:gd name="adj4" fmla="val 10800000"/>
            <a:gd name="adj5" fmla="val 12500"/>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ABF75F0-7F0C-4A8C-A38E-79C1A40A9AFB}">
      <dsp:nvSpPr>
        <dsp:cNvPr id="0" name=""/>
        <dsp:cNvSpPr/>
      </dsp:nvSpPr>
      <dsp:spPr>
        <a:xfrm>
          <a:off x="2213934" y="774950"/>
          <a:ext cx="1192584" cy="59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Implementation on Sales App</a:t>
          </a:r>
          <a:endParaRPr lang="en-US" sz="1400" b="1" kern="1200" dirty="0"/>
        </a:p>
      </dsp:txBody>
      <dsp:txXfrm>
        <a:off x="2213934" y="774950"/>
        <a:ext cx="1192584" cy="596149"/>
      </dsp:txXfrm>
    </dsp:sp>
    <dsp:sp modelId="{54A05C06-D801-450B-8CD7-70D7E409B4CA}">
      <dsp:nvSpPr>
        <dsp:cNvPr id="0" name=""/>
        <dsp:cNvSpPr/>
      </dsp:nvSpPr>
      <dsp:spPr>
        <a:xfrm>
          <a:off x="1143470" y="1233320"/>
          <a:ext cx="2146169" cy="2146495"/>
        </a:xfrm>
        <a:prstGeom prst="leftCircularArrow">
          <a:avLst>
            <a:gd name="adj1" fmla="val 10980"/>
            <a:gd name="adj2" fmla="val 1142322"/>
            <a:gd name="adj3" fmla="val 6300000"/>
            <a:gd name="adj4" fmla="val 18900000"/>
            <a:gd name="adj5" fmla="val 12500"/>
          </a:avLst>
        </a:prstGeom>
        <a:gradFill rotWithShape="0">
          <a:gsLst>
            <a:gs pos="0">
              <a:schemeClr val="accent3">
                <a:shade val="50000"/>
                <a:hueOff val="0"/>
                <a:satOff val="0"/>
                <a:lumOff val="23975"/>
                <a:alphaOff val="0"/>
                <a:satMod val="103000"/>
                <a:lumMod val="102000"/>
                <a:tint val="94000"/>
              </a:schemeClr>
            </a:gs>
            <a:gs pos="50000">
              <a:schemeClr val="accent3">
                <a:shade val="50000"/>
                <a:hueOff val="0"/>
                <a:satOff val="0"/>
                <a:lumOff val="23975"/>
                <a:alphaOff val="0"/>
                <a:satMod val="110000"/>
                <a:lumMod val="100000"/>
                <a:shade val="100000"/>
              </a:schemeClr>
            </a:gs>
            <a:gs pos="100000">
              <a:schemeClr val="accent3">
                <a:shade val="50000"/>
                <a:hueOff val="0"/>
                <a:satOff val="0"/>
                <a:lumOff val="239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368D51B-AB98-4EAF-B5D6-A5400676D826}">
      <dsp:nvSpPr>
        <dsp:cNvPr id="0" name=""/>
        <dsp:cNvSpPr/>
      </dsp:nvSpPr>
      <dsp:spPr>
        <a:xfrm>
          <a:off x="1515469" y="2015405"/>
          <a:ext cx="1402169" cy="59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App </a:t>
          </a:r>
        </a:p>
        <a:p>
          <a:pPr lvl="0" algn="ctr" defTabSz="622300">
            <a:lnSpc>
              <a:spcPct val="90000"/>
            </a:lnSpc>
            <a:spcBef>
              <a:spcPct val="0"/>
            </a:spcBef>
            <a:spcAft>
              <a:spcPct val="35000"/>
            </a:spcAft>
          </a:pPr>
          <a:r>
            <a:rPr lang="en-US" sz="1400" b="1" kern="1200" dirty="0" smtClean="0"/>
            <a:t>Enhancement</a:t>
          </a:r>
          <a:endParaRPr lang="en-US" sz="1400" b="1" kern="1200" dirty="0"/>
        </a:p>
      </dsp:txBody>
      <dsp:txXfrm>
        <a:off x="1515469" y="2015405"/>
        <a:ext cx="1402169" cy="596149"/>
      </dsp:txXfrm>
    </dsp:sp>
    <dsp:sp modelId="{CACD1453-0366-4F5E-AF09-C5ABF0D319FF}">
      <dsp:nvSpPr>
        <dsp:cNvPr id="0" name=""/>
        <dsp:cNvSpPr/>
      </dsp:nvSpPr>
      <dsp:spPr>
        <a:xfrm>
          <a:off x="1892311" y="2614230"/>
          <a:ext cx="1843891" cy="1844630"/>
        </a:xfrm>
        <a:prstGeom prst="blockArc">
          <a:avLst>
            <a:gd name="adj1" fmla="val 13500000"/>
            <a:gd name="adj2" fmla="val 10800000"/>
            <a:gd name="adj3" fmla="val 12740"/>
          </a:avLst>
        </a:prstGeom>
        <a:gradFill rotWithShape="0">
          <a:gsLst>
            <a:gs pos="0">
              <a:schemeClr val="accent3">
                <a:shade val="50000"/>
                <a:hueOff val="0"/>
                <a:satOff val="0"/>
                <a:lumOff val="23975"/>
                <a:alphaOff val="0"/>
                <a:satMod val="103000"/>
                <a:lumMod val="102000"/>
                <a:tint val="94000"/>
              </a:schemeClr>
            </a:gs>
            <a:gs pos="50000">
              <a:schemeClr val="accent3">
                <a:shade val="50000"/>
                <a:hueOff val="0"/>
                <a:satOff val="0"/>
                <a:lumOff val="23975"/>
                <a:alphaOff val="0"/>
                <a:satMod val="110000"/>
                <a:lumMod val="100000"/>
                <a:shade val="100000"/>
              </a:schemeClr>
            </a:gs>
            <a:gs pos="100000">
              <a:schemeClr val="accent3">
                <a:shade val="50000"/>
                <a:hueOff val="0"/>
                <a:satOff val="0"/>
                <a:lumOff val="239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7CF7BA9-9473-49A2-82BF-ABF3BD982F65}">
      <dsp:nvSpPr>
        <dsp:cNvPr id="0" name=""/>
        <dsp:cNvSpPr/>
      </dsp:nvSpPr>
      <dsp:spPr>
        <a:xfrm>
          <a:off x="2216756" y="3257643"/>
          <a:ext cx="1192584" cy="59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Specialized Customer Services</a:t>
          </a:r>
          <a:endParaRPr lang="en-US" sz="1400" b="1" kern="1200" dirty="0"/>
        </a:p>
      </dsp:txBody>
      <dsp:txXfrm>
        <a:off x="2216756" y="3257643"/>
        <a:ext cx="1192584" cy="5961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494E9-FA5F-4C8B-A37E-C8E57722250D}">
      <dsp:nvSpPr>
        <dsp:cNvPr id="0" name=""/>
        <dsp:cNvSpPr/>
      </dsp:nvSpPr>
      <dsp:spPr>
        <a:xfrm>
          <a:off x="4344463" y="1644"/>
          <a:ext cx="6516694" cy="130436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Very common practice of keeping the funds either in cash or not in his name</a:t>
          </a:r>
          <a:endParaRPr lang="en-US" sz="1200" kern="1200" dirty="0"/>
        </a:p>
        <a:p>
          <a:pPr marL="114300" lvl="1" indent="-114300" algn="l" defTabSz="533400">
            <a:lnSpc>
              <a:spcPct val="90000"/>
            </a:lnSpc>
            <a:spcBef>
              <a:spcPct val="0"/>
            </a:spcBef>
            <a:spcAft>
              <a:spcPct val="15000"/>
            </a:spcAft>
            <a:buChar char="••"/>
          </a:pPr>
          <a:r>
            <a:rPr lang="en-US" sz="1200" kern="1200" dirty="0" smtClean="0"/>
            <a:t>Continuous and strict follow up of concerned authorities in the Industry.</a:t>
          </a:r>
          <a:endParaRPr lang="en-US" sz="1200" kern="1200" dirty="0"/>
        </a:p>
        <a:p>
          <a:pPr marL="114300" lvl="1" indent="-114300" algn="l" defTabSz="533400">
            <a:lnSpc>
              <a:spcPct val="90000"/>
            </a:lnSpc>
            <a:spcBef>
              <a:spcPct val="0"/>
            </a:spcBef>
            <a:spcAft>
              <a:spcPct val="15000"/>
            </a:spcAft>
            <a:buChar char="••"/>
          </a:pPr>
          <a:r>
            <a:rPr lang="en-US" sz="1200" kern="1200" dirty="0" smtClean="0"/>
            <a:t>Difficult to follow up with HNW Individuals for KYC &amp; Compliance requirements.</a:t>
          </a:r>
          <a:endParaRPr lang="en-US" sz="1200" kern="1200" dirty="0"/>
        </a:p>
      </dsp:txBody>
      <dsp:txXfrm>
        <a:off x="4344463" y="164690"/>
        <a:ext cx="6027556" cy="978276"/>
      </dsp:txXfrm>
    </dsp:sp>
    <dsp:sp modelId="{7EBDD3CC-C6F7-41C6-99C1-E5CA83E7F5A0}">
      <dsp:nvSpPr>
        <dsp:cNvPr id="0" name=""/>
        <dsp:cNvSpPr/>
      </dsp:nvSpPr>
      <dsp:spPr>
        <a:xfrm>
          <a:off x="0" y="1644"/>
          <a:ext cx="4344463" cy="130436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KYC &amp; Compliance</a:t>
          </a:r>
          <a:endParaRPr lang="en-US" sz="1400" b="1" kern="1200" dirty="0"/>
        </a:p>
      </dsp:txBody>
      <dsp:txXfrm>
        <a:off x="63674" y="65318"/>
        <a:ext cx="4217115" cy="1177020"/>
      </dsp:txXfrm>
    </dsp:sp>
    <dsp:sp modelId="{C0058601-CA37-4A5C-8D6A-8D685376ACA5}">
      <dsp:nvSpPr>
        <dsp:cNvPr id="0" name=""/>
        <dsp:cNvSpPr/>
      </dsp:nvSpPr>
      <dsp:spPr>
        <a:xfrm>
          <a:off x="4344463" y="1436449"/>
          <a:ext cx="6516694" cy="130436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Investors are inclined towards cash dealing</a:t>
          </a:r>
          <a:endParaRPr lang="en-US" sz="1200" kern="1200" dirty="0"/>
        </a:p>
        <a:p>
          <a:pPr marL="114300" lvl="1" indent="-114300" algn="l" defTabSz="533400">
            <a:lnSpc>
              <a:spcPct val="90000"/>
            </a:lnSpc>
            <a:spcBef>
              <a:spcPct val="0"/>
            </a:spcBef>
            <a:spcAft>
              <a:spcPct val="15000"/>
            </a:spcAft>
            <a:buChar char="••"/>
          </a:pPr>
          <a:r>
            <a:rPr lang="en-US" sz="1200" kern="1200" dirty="0" smtClean="0"/>
            <a:t>Due to loop holes in the economy (i.e. cash dealing &amp; taxation policies, etc.) engagement of investors in undocumented/cash economy ( tax evasions / undesirable inflows/ outflows etc.) is still at large  </a:t>
          </a: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4344463" y="1599495"/>
        <a:ext cx="6027556" cy="978276"/>
      </dsp:txXfrm>
    </dsp:sp>
    <dsp:sp modelId="{7F3375EA-5B82-4C32-AFB1-00D516BF4F4D}">
      <dsp:nvSpPr>
        <dsp:cNvPr id="0" name=""/>
        <dsp:cNvSpPr/>
      </dsp:nvSpPr>
      <dsp:spPr>
        <a:xfrm>
          <a:off x="0" y="1436449"/>
          <a:ext cx="4344463" cy="130436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Undocumented Economy</a:t>
          </a:r>
          <a:endParaRPr lang="en-US" sz="1400" b="1" kern="1200" dirty="0">
            <a:solidFill>
              <a:schemeClr val="tx1"/>
            </a:solidFill>
          </a:endParaRPr>
        </a:p>
      </dsp:txBody>
      <dsp:txXfrm>
        <a:off x="63674" y="1500123"/>
        <a:ext cx="4217115" cy="1177020"/>
      </dsp:txXfrm>
    </dsp:sp>
    <dsp:sp modelId="{9DC732B4-A12A-496E-9A1A-008664DA7992}">
      <dsp:nvSpPr>
        <dsp:cNvPr id="0" name=""/>
        <dsp:cNvSpPr/>
      </dsp:nvSpPr>
      <dsp:spPr>
        <a:xfrm>
          <a:off x="4344463" y="2871254"/>
          <a:ext cx="6516694" cy="130436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Exorbitant returns in real estate;</a:t>
          </a:r>
          <a:endParaRPr lang="en-US" sz="1200" kern="1200" dirty="0"/>
        </a:p>
        <a:p>
          <a:pPr marL="114300" lvl="1" indent="-114300" algn="l" defTabSz="533400">
            <a:lnSpc>
              <a:spcPct val="90000"/>
            </a:lnSpc>
            <a:spcBef>
              <a:spcPct val="0"/>
            </a:spcBef>
            <a:spcAft>
              <a:spcPct val="15000"/>
            </a:spcAft>
            <a:buChar char="••"/>
          </a:pPr>
          <a:r>
            <a:rPr lang="en-US" sz="1200" kern="1200" dirty="0" smtClean="0"/>
            <a:t>Close to nil documentation requirements in real estate;</a:t>
          </a:r>
          <a:endParaRPr lang="en-US" sz="1200" kern="1200" dirty="0"/>
        </a:p>
        <a:p>
          <a:pPr marL="114300" lvl="1" indent="-114300" algn="l" defTabSz="533400">
            <a:lnSpc>
              <a:spcPct val="90000"/>
            </a:lnSpc>
            <a:spcBef>
              <a:spcPct val="0"/>
            </a:spcBef>
            <a:spcAft>
              <a:spcPct val="15000"/>
            </a:spcAft>
            <a:buChar char="••"/>
          </a:pPr>
          <a:r>
            <a:rPr lang="en-US" sz="1200" kern="1200" dirty="0" smtClean="0"/>
            <a:t>Ease of parking untaxed money in real estate coupled with successive tax amnesties. </a:t>
          </a:r>
          <a:endParaRPr lang="en-US" sz="1200" kern="1200" dirty="0"/>
        </a:p>
        <a:p>
          <a:pPr marL="114300" lvl="1" indent="-114300" algn="l" defTabSz="533400">
            <a:lnSpc>
              <a:spcPct val="90000"/>
            </a:lnSpc>
            <a:spcBef>
              <a:spcPct val="0"/>
            </a:spcBef>
            <a:spcAft>
              <a:spcPct val="15000"/>
            </a:spcAft>
            <a:buChar char="••"/>
          </a:pPr>
          <a:r>
            <a:rPr lang="en-US" sz="1200" kern="1200" dirty="0" smtClean="0"/>
            <a:t>Lack of market awareness and trust on Equity Market;</a:t>
          </a:r>
          <a:endParaRPr lang="en-US" sz="1200" kern="1200" dirty="0"/>
        </a:p>
        <a:p>
          <a:pPr marL="114300" lvl="1" indent="-114300" algn="l" defTabSz="533400">
            <a:lnSpc>
              <a:spcPct val="90000"/>
            </a:lnSpc>
            <a:spcBef>
              <a:spcPct val="0"/>
            </a:spcBef>
            <a:spcAft>
              <a:spcPct val="15000"/>
            </a:spcAft>
            <a:buChar char="••"/>
          </a:pPr>
          <a:r>
            <a:rPr lang="en-US" sz="1200" kern="1200" dirty="0" smtClean="0"/>
            <a:t>Availability of various quick money options creates investors reluctance to invest in long term mandates</a:t>
          </a:r>
          <a:endParaRPr lang="en-US" sz="1200" kern="1200" dirty="0"/>
        </a:p>
      </dsp:txBody>
      <dsp:txXfrm>
        <a:off x="4344463" y="3034300"/>
        <a:ext cx="6027556" cy="978276"/>
      </dsp:txXfrm>
    </dsp:sp>
    <dsp:sp modelId="{7E37541A-A183-46B1-B110-BCD13632886B}">
      <dsp:nvSpPr>
        <dsp:cNvPr id="0" name=""/>
        <dsp:cNvSpPr/>
      </dsp:nvSpPr>
      <dsp:spPr>
        <a:xfrm>
          <a:off x="0" y="2871254"/>
          <a:ext cx="4344463" cy="130436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Returns on other Asset Classes</a:t>
          </a:r>
          <a:endParaRPr lang="en-US" sz="1400" b="1" kern="1200" dirty="0"/>
        </a:p>
      </dsp:txBody>
      <dsp:txXfrm>
        <a:off x="63674" y="2934928"/>
        <a:ext cx="4217115" cy="1177020"/>
      </dsp:txXfrm>
    </dsp:sp>
    <dsp:sp modelId="{CD6477F8-9290-437C-9C0A-6CD73E76A13F}">
      <dsp:nvSpPr>
        <dsp:cNvPr id="0" name=""/>
        <dsp:cNvSpPr/>
      </dsp:nvSpPr>
      <dsp:spPr>
        <a:xfrm>
          <a:off x="4344463" y="4306059"/>
          <a:ext cx="6516694" cy="130436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Uncertain Political situation</a:t>
          </a:r>
          <a:endParaRPr lang="en-US" sz="1200" kern="1200" dirty="0"/>
        </a:p>
        <a:p>
          <a:pPr marL="114300" lvl="1" indent="-114300" algn="l" defTabSz="533400">
            <a:lnSpc>
              <a:spcPct val="90000"/>
            </a:lnSpc>
            <a:spcBef>
              <a:spcPct val="0"/>
            </a:spcBef>
            <a:spcAft>
              <a:spcPct val="15000"/>
            </a:spcAft>
            <a:buChar char="••"/>
          </a:pPr>
          <a:r>
            <a:rPr lang="en-US" sz="1200" kern="1200" dirty="0" smtClean="0"/>
            <a:t>Ambiguous Economic conditions</a:t>
          </a:r>
          <a:endParaRPr lang="en-US" sz="1200" kern="1200" dirty="0"/>
        </a:p>
        <a:p>
          <a:pPr marL="114300" lvl="1" indent="-114300" algn="l" defTabSz="533400">
            <a:lnSpc>
              <a:spcPct val="90000"/>
            </a:lnSpc>
            <a:spcBef>
              <a:spcPct val="0"/>
            </a:spcBef>
            <a:spcAft>
              <a:spcPct val="15000"/>
            </a:spcAft>
            <a:buChar char="••"/>
          </a:pPr>
          <a:r>
            <a:rPr lang="en-US" sz="1200" kern="1200" dirty="0" smtClean="0"/>
            <a:t>Geopolitical Factor </a:t>
          </a:r>
          <a:endParaRPr lang="en-US" sz="1200" kern="1200" dirty="0"/>
        </a:p>
      </dsp:txBody>
      <dsp:txXfrm>
        <a:off x="4344463" y="4469105"/>
        <a:ext cx="6027556" cy="978276"/>
      </dsp:txXfrm>
    </dsp:sp>
    <dsp:sp modelId="{43E27293-0848-4562-AE0C-E433E2EC931A}">
      <dsp:nvSpPr>
        <dsp:cNvPr id="0" name=""/>
        <dsp:cNvSpPr/>
      </dsp:nvSpPr>
      <dsp:spPr>
        <a:xfrm>
          <a:off x="0" y="4307703"/>
          <a:ext cx="4344463" cy="130436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Market Stimulators</a:t>
          </a:r>
          <a:endParaRPr lang="en-US" sz="1400" b="1" kern="1200" dirty="0"/>
        </a:p>
      </dsp:txBody>
      <dsp:txXfrm>
        <a:off x="63674" y="4371377"/>
        <a:ext cx="4217115" cy="11770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910AB-F043-4632-9D03-99C4B89C74AB}">
      <dsp:nvSpPr>
        <dsp:cNvPr id="0" name=""/>
        <dsp:cNvSpPr/>
      </dsp:nvSpPr>
      <dsp:spPr>
        <a:xfrm>
          <a:off x="3411" y="541267"/>
          <a:ext cx="1846936" cy="110816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3-5 years of operations</a:t>
          </a:r>
        </a:p>
        <a:p>
          <a:pPr lvl="0" algn="ctr" defTabSz="622300">
            <a:lnSpc>
              <a:spcPct val="90000"/>
            </a:lnSpc>
            <a:spcBef>
              <a:spcPct val="0"/>
            </a:spcBef>
            <a:spcAft>
              <a:spcPct val="35000"/>
            </a:spcAft>
          </a:pPr>
          <a:r>
            <a:rPr lang="en-US" sz="1400" kern="1200" dirty="0" smtClean="0"/>
            <a:t>Still in loss</a:t>
          </a:r>
          <a:endParaRPr lang="en-US" sz="1400" kern="1200" dirty="0"/>
        </a:p>
      </dsp:txBody>
      <dsp:txXfrm>
        <a:off x="3411" y="541267"/>
        <a:ext cx="1846936" cy="1108161"/>
      </dsp:txXfrm>
    </dsp:sp>
    <dsp:sp modelId="{51D9B420-4E2D-4997-B3AC-47AADEEF1949}">
      <dsp:nvSpPr>
        <dsp:cNvPr id="0" name=""/>
        <dsp:cNvSpPr/>
      </dsp:nvSpPr>
      <dsp:spPr>
        <a:xfrm>
          <a:off x="2035041" y="541267"/>
          <a:ext cx="1846936" cy="110816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Unable to meet the breakeven</a:t>
          </a:r>
          <a:endParaRPr lang="en-US" sz="1400" kern="1200" dirty="0"/>
        </a:p>
      </dsp:txBody>
      <dsp:txXfrm>
        <a:off x="2035041" y="541267"/>
        <a:ext cx="1846936" cy="1108161"/>
      </dsp:txXfrm>
    </dsp:sp>
    <dsp:sp modelId="{A6CCBE91-E3EF-40D0-836A-80B90D07B840}">
      <dsp:nvSpPr>
        <dsp:cNvPr id="0" name=""/>
        <dsp:cNvSpPr/>
      </dsp:nvSpPr>
      <dsp:spPr>
        <a:xfrm>
          <a:off x="4066671" y="541267"/>
          <a:ext cx="1846936" cy="110816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Lack of experienced resources</a:t>
          </a:r>
          <a:endParaRPr lang="en-US" sz="1400" kern="1200" dirty="0"/>
        </a:p>
      </dsp:txBody>
      <dsp:txXfrm>
        <a:off x="4066671" y="541267"/>
        <a:ext cx="1846936" cy="1108161"/>
      </dsp:txXfrm>
    </dsp:sp>
    <dsp:sp modelId="{A2DC0ECF-5CAF-4188-B87A-D0154DE90194}">
      <dsp:nvSpPr>
        <dsp:cNvPr id="0" name=""/>
        <dsp:cNvSpPr/>
      </dsp:nvSpPr>
      <dsp:spPr>
        <a:xfrm>
          <a:off x="6098301" y="541267"/>
          <a:ext cx="1846936" cy="110816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High turnover of the existing Team Force</a:t>
          </a:r>
          <a:endParaRPr lang="en-US" sz="1400" kern="1200" dirty="0"/>
        </a:p>
      </dsp:txBody>
      <dsp:txXfrm>
        <a:off x="6098301" y="541267"/>
        <a:ext cx="1846936" cy="1108161"/>
      </dsp:txXfrm>
    </dsp:sp>
    <dsp:sp modelId="{BBF2F3CF-8D34-4E51-A019-39DE9DDD3FB7}">
      <dsp:nvSpPr>
        <dsp:cNvPr id="0" name=""/>
        <dsp:cNvSpPr/>
      </dsp:nvSpPr>
      <dsp:spPr>
        <a:xfrm>
          <a:off x="8133343" y="528401"/>
          <a:ext cx="1846936" cy="110816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Low investor base</a:t>
          </a:r>
        </a:p>
        <a:p>
          <a:pPr lvl="0" algn="ctr" defTabSz="622300">
            <a:lnSpc>
              <a:spcPct val="90000"/>
            </a:lnSpc>
            <a:spcBef>
              <a:spcPct val="0"/>
            </a:spcBef>
            <a:spcAft>
              <a:spcPct val="35000"/>
            </a:spcAft>
          </a:pPr>
          <a:r>
            <a:rPr lang="en-US" sz="1400" kern="1200" dirty="0" smtClean="0"/>
            <a:t>Almost negligible Revenue &amp; AUM</a:t>
          </a:r>
        </a:p>
        <a:p>
          <a:pPr lvl="0" algn="ctr" defTabSz="622300">
            <a:lnSpc>
              <a:spcPct val="90000"/>
            </a:lnSpc>
            <a:spcBef>
              <a:spcPct val="0"/>
            </a:spcBef>
            <a:spcAft>
              <a:spcPct val="35000"/>
            </a:spcAft>
          </a:pPr>
          <a:endParaRPr lang="en-US" sz="1200" kern="1200" dirty="0"/>
        </a:p>
      </dsp:txBody>
      <dsp:txXfrm>
        <a:off x="8133343" y="528401"/>
        <a:ext cx="1846936" cy="110816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33" tIns="45717" rIns="91433" bIns="45717" rtlCol="0"/>
          <a:lstStyle>
            <a:lvl1pPr algn="r">
              <a:defRPr sz="1200"/>
            </a:lvl1pPr>
          </a:lstStyle>
          <a:p>
            <a:fld id="{0BB0F390-798E-403C-A27E-A2267C437B0B}" type="datetimeFigureOut">
              <a:rPr lang="en-US" smtClean="0"/>
              <a:pPr/>
              <a:t>10/22/2021</a:t>
            </a:fld>
            <a:endParaRPr lang="en-US"/>
          </a:p>
        </p:txBody>
      </p:sp>
      <p:sp>
        <p:nvSpPr>
          <p:cNvPr id="4" name="Slide Image Placeholder 3"/>
          <p:cNvSpPr>
            <a:spLocks noGrp="1" noRot="1" noChangeAspect="1"/>
          </p:cNvSpPr>
          <p:nvPr>
            <p:ph type="sldImg" idx="2"/>
          </p:nvPr>
        </p:nvSpPr>
        <p:spPr>
          <a:xfrm>
            <a:off x="719138" y="1241425"/>
            <a:ext cx="5359400" cy="3349625"/>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33" tIns="45717" rIns="91433" bIns="45717" rtlCol="0" anchor="b"/>
          <a:lstStyle>
            <a:lvl1pPr algn="r">
              <a:defRPr sz="1200"/>
            </a:lvl1pPr>
          </a:lstStyle>
          <a:p>
            <a:fld id="{D2994F3D-B37A-4386-9D2F-D78FF75796C0}" type="slidenum">
              <a:rPr lang="en-US" smtClean="0"/>
              <a:pPr/>
              <a:t>‹#›</a:t>
            </a:fld>
            <a:endParaRPr lang="en-US"/>
          </a:p>
        </p:txBody>
      </p:sp>
    </p:spTree>
    <p:extLst>
      <p:ext uri="{BB962C8B-B14F-4D97-AF65-F5344CB8AC3E}">
        <p14:creationId xmlns:p14="http://schemas.microsoft.com/office/powerpoint/2010/main" val="413054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6</a:t>
            </a:fld>
            <a:endParaRPr lang="en-US"/>
          </a:p>
        </p:txBody>
      </p:sp>
    </p:spTree>
    <p:extLst>
      <p:ext uri="{BB962C8B-B14F-4D97-AF65-F5344CB8AC3E}">
        <p14:creationId xmlns:p14="http://schemas.microsoft.com/office/powerpoint/2010/main" val="2838794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 numbers</a:t>
            </a:r>
            <a:r>
              <a:rPr lang="en-US" baseline="0" dirty="0" smtClean="0"/>
              <a:t> included</a:t>
            </a:r>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18</a:t>
            </a:fld>
            <a:endParaRPr lang="en-US"/>
          </a:p>
        </p:txBody>
      </p:sp>
    </p:spTree>
    <p:extLst>
      <p:ext uri="{BB962C8B-B14F-4D97-AF65-F5344CB8AC3E}">
        <p14:creationId xmlns:p14="http://schemas.microsoft.com/office/powerpoint/2010/main" val="3913782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 </a:t>
            </a:r>
            <a:r>
              <a:rPr lang="en-US" dirty="0" err="1" smtClean="0"/>
              <a:t>Bn</a:t>
            </a:r>
            <a:r>
              <a:rPr lang="en-US" dirty="0" smtClean="0"/>
              <a:t> Individual Number - Equity</a:t>
            </a:r>
          </a:p>
          <a:p>
            <a:r>
              <a:rPr lang="en-US" dirty="0" smtClean="0"/>
              <a:t>22 </a:t>
            </a:r>
            <a:r>
              <a:rPr lang="en-US" dirty="0" err="1" smtClean="0"/>
              <a:t>Bn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19</a:t>
            </a:fld>
            <a:endParaRPr lang="en-US"/>
          </a:p>
        </p:txBody>
      </p:sp>
    </p:spTree>
    <p:extLst>
      <p:ext uri="{BB962C8B-B14F-4D97-AF65-F5344CB8AC3E}">
        <p14:creationId xmlns:p14="http://schemas.microsoft.com/office/powerpoint/2010/main" val="180521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Equity in SIP – Salaried</a:t>
            </a:r>
            <a:r>
              <a:rPr lang="en-US" baseline="0" dirty="0" smtClean="0"/>
              <a:t> clubs, </a:t>
            </a:r>
          </a:p>
          <a:p>
            <a:r>
              <a:rPr lang="en-US" baseline="0" dirty="0" smtClean="0"/>
              <a:t>Teams to be remunerated through promotion.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21</a:t>
            </a:fld>
            <a:endParaRPr lang="en-US"/>
          </a:p>
        </p:txBody>
      </p:sp>
    </p:spTree>
    <p:extLst>
      <p:ext uri="{BB962C8B-B14F-4D97-AF65-F5344CB8AC3E}">
        <p14:creationId xmlns:p14="http://schemas.microsoft.com/office/powerpoint/2010/main" val="686789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the word </a:t>
            </a:r>
          </a:p>
          <a:p>
            <a:r>
              <a:rPr lang="en-US" dirty="0" smtClean="0"/>
              <a:t>Ret 60k will be transferred</a:t>
            </a:r>
            <a:r>
              <a:rPr lang="en-US" baseline="0" dirty="0" smtClean="0"/>
              <a:t> to CE.</a:t>
            </a:r>
          </a:p>
          <a:p>
            <a:r>
              <a:rPr lang="en-US" baseline="0" dirty="0" smtClean="0"/>
              <a:t>Deeply services to such clients</a:t>
            </a:r>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25</a:t>
            </a:fld>
            <a:endParaRPr lang="en-US"/>
          </a:p>
        </p:txBody>
      </p:sp>
    </p:spTree>
    <p:extLst>
      <p:ext uri="{BB962C8B-B14F-4D97-AF65-F5344CB8AC3E}">
        <p14:creationId xmlns:p14="http://schemas.microsoft.com/office/powerpoint/2010/main" val="217714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27</a:t>
            </a:fld>
            <a:endParaRPr lang="en-US"/>
          </a:p>
        </p:txBody>
      </p:sp>
    </p:spTree>
    <p:extLst>
      <p:ext uri="{BB962C8B-B14F-4D97-AF65-F5344CB8AC3E}">
        <p14:creationId xmlns:p14="http://schemas.microsoft.com/office/powerpoint/2010/main" val="320784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a:t>
            </a:r>
            <a:r>
              <a:rPr lang="en-US" baseline="0" dirty="0" smtClean="0"/>
              <a:t> returns/ rules and regulations</a:t>
            </a:r>
          </a:p>
          <a:p>
            <a:r>
              <a:rPr lang="en-US" dirty="0" smtClean="0"/>
              <a:t>Black Market </a:t>
            </a:r>
            <a:r>
              <a:rPr lang="en-US" dirty="0" err="1" smtClean="0"/>
              <a:t>Ccash</a:t>
            </a:r>
            <a:r>
              <a:rPr lang="en-US" dirty="0" smtClean="0"/>
              <a:t> Management</a:t>
            </a:r>
          </a:p>
          <a:p>
            <a:r>
              <a:rPr lang="en-US" dirty="0" smtClean="0"/>
              <a:t>HNW Challenges</a:t>
            </a:r>
          </a:p>
          <a:p>
            <a:r>
              <a:rPr lang="en-US" dirty="0" smtClean="0"/>
              <a:t>Move</a:t>
            </a:r>
            <a:r>
              <a:rPr lang="en-US" baseline="0" dirty="0" smtClean="0"/>
              <a:t> this slide to HNW</a:t>
            </a:r>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30</a:t>
            </a:fld>
            <a:endParaRPr lang="en-US"/>
          </a:p>
        </p:txBody>
      </p:sp>
    </p:spTree>
    <p:extLst>
      <p:ext uri="{BB962C8B-B14F-4D97-AF65-F5344CB8AC3E}">
        <p14:creationId xmlns:p14="http://schemas.microsoft.com/office/powerpoint/2010/main" val="1244964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4BF0B-75FE-44F7-A105-6480F8024FC5}" type="slidenum">
              <a:rPr lang="en-US" smtClean="0"/>
              <a:pPr>
                <a:defRPr/>
              </a:pPr>
              <a:t>33</a:t>
            </a:fld>
            <a:endParaRPr lang="en-US"/>
          </a:p>
        </p:txBody>
      </p:sp>
    </p:spTree>
    <p:extLst>
      <p:ext uri="{BB962C8B-B14F-4D97-AF65-F5344CB8AC3E}">
        <p14:creationId xmlns:p14="http://schemas.microsoft.com/office/powerpoint/2010/main" val="1604988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E4BF0B-75FE-44F7-A105-6480F8024FC5}" type="slidenum">
              <a:rPr lang="en-US" smtClean="0"/>
              <a:pPr>
                <a:defRPr/>
              </a:pPr>
              <a:t>34</a:t>
            </a:fld>
            <a:endParaRPr lang="en-US"/>
          </a:p>
        </p:txBody>
      </p:sp>
    </p:spTree>
    <p:extLst>
      <p:ext uri="{BB962C8B-B14F-4D97-AF65-F5344CB8AC3E}">
        <p14:creationId xmlns:p14="http://schemas.microsoft.com/office/powerpoint/2010/main" val="1806606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43</a:t>
            </a:fld>
            <a:endParaRPr lang="en-US"/>
          </a:p>
        </p:txBody>
      </p:sp>
    </p:spTree>
    <p:extLst>
      <p:ext uri="{BB962C8B-B14F-4D97-AF65-F5344CB8AC3E}">
        <p14:creationId xmlns:p14="http://schemas.microsoft.com/office/powerpoint/2010/main" val="2340817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44</a:t>
            </a:fld>
            <a:endParaRPr lang="en-US"/>
          </a:p>
        </p:txBody>
      </p:sp>
    </p:spTree>
    <p:extLst>
      <p:ext uri="{BB962C8B-B14F-4D97-AF65-F5344CB8AC3E}">
        <p14:creationId xmlns:p14="http://schemas.microsoft.com/office/powerpoint/2010/main" val="398953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7.5 Non discretionary … 51.43 Discretionary</a:t>
            </a:r>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10</a:t>
            </a:fld>
            <a:endParaRPr lang="en-US"/>
          </a:p>
        </p:txBody>
      </p:sp>
    </p:spTree>
    <p:extLst>
      <p:ext uri="{BB962C8B-B14F-4D97-AF65-F5344CB8AC3E}">
        <p14:creationId xmlns:p14="http://schemas.microsoft.com/office/powerpoint/2010/main" val="1555116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51</a:t>
            </a:fld>
            <a:endParaRPr lang="en-US"/>
          </a:p>
        </p:txBody>
      </p:sp>
    </p:spTree>
    <p:extLst>
      <p:ext uri="{BB962C8B-B14F-4D97-AF65-F5344CB8AC3E}">
        <p14:creationId xmlns:p14="http://schemas.microsoft.com/office/powerpoint/2010/main" val="3607594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52</a:t>
            </a:fld>
            <a:endParaRPr lang="en-US"/>
          </a:p>
        </p:txBody>
      </p:sp>
    </p:spTree>
    <p:extLst>
      <p:ext uri="{BB962C8B-B14F-4D97-AF65-F5344CB8AC3E}">
        <p14:creationId xmlns:p14="http://schemas.microsoft.com/office/powerpoint/2010/main" val="3131372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53</a:t>
            </a:fld>
            <a:endParaRPr lang="en-US"/>
          </a:p>
        </p:txBody>
      </p:sp>
    </p:spTree>
    <p:extLst>
      <p:ext uri="{BB962C8B-B14F-4D97-AF65-F5344CB8AC3E}">
        <p14:creationId xmlns:p14="http://schemas.microsoft.com/office/powerpoint/2010/main" val="2138114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54</a:t>
            </a:fld>
            <a:endParaRPr lang="en-US"/>
          </a:p>
        </p:txBody>
      </p:sp>
    </p:spTree>
    <p:extLst>
      <p:ext uri="{BB962C8B-B14F-4D97-AF65-F5344CB8AC3E}">
        <p14:creationId xmlns:p14="http://schemas.microsoft.com/office/powerpoint/2010/main" val="1773365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55</a:t>
            </a:fld>
            <a:endParaRPr lang="en-US"/>
          </a:p>
        </p:txBody>
      </p:sp>
    </p:spTree>
    <p:extLst>
      <p:ext uri="{BB962C8B-B14F-4D97-AF65-F5344CB8AC3E}">
        <p14:creationId xmlns:p14="http://schemas.microsoft.com/office/powerpoint/2010/main" val="527857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56</a:t>
            </a:fld>
            <a:endParaRPr lang="en-US"/>
          </a:p>
        </p:txBody>
      </p:sp>
    </p:spTree>
    <p:extLst>
      <p:ext uri="{BB962C8B-B14F-4D97-AF65-F5344CB8AC3E}">
        <p14:creationId xmlns:p14="http://schemas.microsoft.com/office/powerpoint/2010/main" val="2562376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57</a:t>
            </a:fld>
            <a:endParaRPr lang="en-US"/>
          </a:p>
        </p:txBody>
      </p:sp>
    </p:spTree>
    <p:extLst>
      <p:ext uri="{BB962C8B-B14F-4D97-AF65-F5344CB8AC3E}">
        <p14:creationId xmlns:p14="http://schemas.microsoft.com/office/powerpoint/2010/main" val="3816218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70</a:t>
            </a:fld>
            <a:endParaRPr lang="en-US"/>
          </a:p>
        </p:txBody>
      </p:sp>
    </p:spTree>
    <p:extLst>
      <p:ext uri="{BB962C8B-B14F-4D97-AF65-F5344CB8AC3E}">
        <p14:creationId xmlns:p14="http://schemas.microsoft.com/office/powerpoint/2010/main" val="342626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SMA</a:t>
            </a:r>
            <a:r>
              <a:rPr lang="en-US" baseline="0" dirty="0" smtClean="0"/>
              <a:t> = 189.67</a:t>
            </a:r>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11</a:t>
            </a:fld>
            <a:endParaRPr lang="en-US"/>
          </a:p>
        </p:txBody>
      </p:sp>
    </p:spTree>
    <p:extLst>
      <p:ext uri="{BB962C8B-B14F-4D97-AF65-F5344CB8AC3E}">
        <p14:creationId xmlns:p14="http://schemas.microsoft.com/office/powerpoint/2010/main" val="247455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12</a:t>
            </a:fld>
            <a:endParaRPr lang="en-US"/>
          </a:p>
        </p:txBody>
      </p:sp>
    </p:spTree>
    <p:extLst>
      <p:ext uri="{BB962C8B-B14F-4D97-AF65-F5344CB8AC3E}">
        <p14:creationId xmlns:p14="http://schemas.microsoft.com/office/powerpoint/2010/main" val="313953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13</a:t>
            </a:fld>
            <a:endParaRPr lang="en-US"/>
          </a:p>
        </p:txBody>
      </p:sp>
    </p:spTree>
    <p:extLst>
      <p:ext uri="{BB962C8B-B14F-4D97-AF65-F5344CB8AC3E}">
        <p14:creationId xmlns:p14="http://schemas.microsoft.com/office/powerpoint/2010/main" val="236190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 18 – 19</a:t>
            </a:r>
          </a:p>
          <a:p>
            <a:r>
              <a:rPr lang="en-US" dirty="0" smtClean="0"/>
              <a:t>FY 19 - 20</a:t>
            </a:r>
            <a:endParaRPr lang="en-US" dirty="0"/>
          </a:p>
        </p:txBody>
      </p:sp>
      <p:sp>
        <p:nvSpPr>
          <p:cNvPr id="4" name="Slide Number Placeholder 3"/>
          <p:cNvSpPr>
            <a:spLocks noGrp="1"/>
          </p:cNvSpPr>
          <p:nvPr>
            <p:ph type="sldNum" sz="quarter" idx="10"/>
          </p:nvPr>
        </p:nvSpPr>
        <p:spPr/>
        <p:txBody>
          <a:bodyPr/>
          <a:lstStyle/>
          <a:p>
            <a:fld id="{01F9621D-C22E-4420-9967-AC5108F8EA8D}" type="slidenum">
              <a:rPr lang="en-US" smtClean="0"/>
              <a:pPr/>
              <a:t>14</a:t>
            </a:fld>
            <a:endParaRPr lang="en-US" dirty="0"/>
          </a:p>
        </p:txBody>
      </p:sp>
    </p:spTree>
    <p:extLst>
      <p:ext uri="{BB962C8B-B14F-4D97-AF65-F5344CB8AC3E}">
        <p14:creationId xmlns:p14="http://schemas.microsoft.com/office/powerpoint/2010/main" val="1714880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15</a:t>
            </a:fld>
            <a:endParaRPr lang="en-US"/>
          </a:p>
        </p:txBody>
      </p:sp>
    </p:spTree>
    <p:extLst>
      <p:ext uri="{BB962C8B-B14F-4D97-AF65-F5344CB8AC3E}">
        <p14:creationId xmlns:p14="http://schemas.microsoft.com/office/powerpoint/2010/main" val="175044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Islamic</a:t>
            </a:r>
            <a:r>
              <a:rPr lang="en-US" baseline="0" dirty="0" smtClean="0"/>
              <a:t> : </a:t>
            </a:r>
            <a:r>
              <a:rPr lang="en-US" sz="1200" b="0" i="0" u="none" strike="noStrike" kern="1200" dirty="0" smtClean="0">
                <a:solidFill>
                  <a:schemeClr val="tx1"/>
                </a:solidFill>
                <a:effectLst/>
                <a:latin typeface="+mn-lt"/>
                <a:ea typeface="+mn-ea"/>
                <a:cs typeface="+mn-cs"/>
              </a:rPr>
              <a:t> 353,701,181.00 </a:t>
            </a:r>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16</a:t>
            </a:fld>
            <a:endParaRPr lang="en-US"/>
          </a:p>
        </p:txBody>
      </p:sp>
    </p:spTree>
    <p:extLst>
      <p:ext uri="{BB962C8B-B14F-4D97-AF65-F5344CB8AC3E}">
        <p14:creationId xmlns:p14="http://schemas.microsoft.com/office/powerpoint/2010/main" val="3473058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AB62C-5711-424D-8F34-516760745969}" type="slidenum">
              <a:rPr lang="en-US" smtClean="0"/>
              <a:pPr>
                <a:defRPr/>
              </a:pPr>
              <a:t>17</a:t>
            </a:fld>
            <a:endParaRPr lang="en-US"/>
          </a:p>
        </p:txBody>
      </p:sp>
    </p:spTree>
    <p:extLst>
      <p:ext uri="{BB962C8B-B14F-4D97-AF65-F5344CB8AC3E}">
        <p14:creationId xmlns:p14="http://schemas.microsoft.com/office/powerpoint/2010/main" val="163026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371600" y="3602038"/>
            <a:ext cx="8229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10/22/2021</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92516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10/22/2021</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49962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10/22/2021</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35717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371600" y="3602038"/>
            <a:ext cx="8229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4063" y="6356350"/>
            <a:ext cx="2468562" cy="365125"/>
          </a:xfrm>
          <a:prstGeom prst="rect">
            <a:avLst/>
          </a:prstGeom>
        </p:spPr>
        <p:txBody>
          <a:bodyPr/>
          <a:lstStyle>
            <a:lvl1pPr eaLnBrk="1" fontAlgn="auto" hangingPunct="1">
              <a:spcBef>
                <a:spcPts val="0"/>
              </a:spcBef>
              <a:spcAft>
                <a:spcPts val="0"/>
              </a:spcAft>
              <a:defRPr>
                <a:latin typeface="+mn-lt"/>
              </a:defRPr>
            </a:lvl1pPr>
          </a:lstStyle>
          <a:p>
            <a:pPr>
              <a:defRPr/>
            </a:pPr>
            <a:fld id="{916ED937-CD5C-4009-A355-FD69D7D0248F}" type="datetime1">
              <a:rPr lang="en-US"/>
              <a:pPr>
                <a:defRPr/>
              </a:pPr>
              <a:t>10/22/2021</a:t>
            </a:fld>
            <a:endParaRPr lang="en-US"/>
          </a:p>
        </p:txBody>
      </p:sp>
      <p:sp>
        <p:nvSpPr>
          <p:cNvPr id="5" name="Footer Placeholder 4"/>
          <p:cNvSpPr>
            <a:spLocks noGrp="1"/>
          </p:cNvSpPr>
          <p:nvPr>
            <p:ph type="ftr" sz="quarter" idx="11"/>
          </p:nvPr>
        </p:nvSpPr>
        <p:spPr>
          <a:xfrm>
            <a:off x="3635375" y="6356350"/>
            <a:ext cx="370205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7750175" y="6356350"/>
            <a:ext cx="2468563" cy="365125"/>
          </a:xfrm>
          <a:prstGeom prst="rect">
            <a:avLst/>
          </a:prstGeom>
        </p:spPr>
        <p:txBody>
          <a:bodyPr/>
          <a:lstStyle>
            <a:lvl1pPr eaLnBrk="1" fontAlgn="auto" hangingPunct="1">
              <a:spcBef>
                <a:spcPts val="0"/>
              </a:spcBef>
              <a:spcAft>
                <a:spcPts val="0"/>
              </a:spcAft>
              <a:defRPr>
                <a:latin typeface="+mn-lt"/>
              </a:defRPr>
            </a:lvl1pPr>
          </a:lstStyle>
          <a:p>
            <a:pPr>
              <a:defRPr/>
            </a:pPr>
            <a:fld id="{A2321209-8C37-40F2-B2C9-661A47CDC7B5}" type="slidenum">
              <a:rPr lang="en-US"/>
              <a:pPr>
                <a:defRPr/>
              </a:pPr>
              <a:t>‹#›</a:t>
            </a:fld>
            <a:endParaRPr lang="en-US"/>
          </a:p>
        </p:txBody>
      </p:sp>
    </p:spTree>
    <p:extLst>
      <p:ext uri="{BB962C8B-B14F-4D97-AF65-F5344CB8AC3E}">
        <p14:creationId xmlns:p14="http://schemas.microsoft.com/office/powerpoint/2010/main" val="912933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063" y="6356350"/>
            <a:ext cx="2468562" cy="365125"/>
          </a:xfrm>
          <a:prstGeom prst="rect">
            <a:avLst/>
          </a:prstGeom>
        </p:spPr>
        <p:txBody>
          <a:bodyPr/>
          <a:lstStyle>
            <a:lvl1pPr eaLnBrk="1" fontAlgn="auto" hangingPunct="1">
              <a:spcBef>
                <a:spcPts val="0"/>
              </a:spcBef>
              <a:spcAft>
                <a:spcPts val="0"/>
              </a:spcAft>
              <a:defRPr>
                <a:latin typeface="+mn-lt"/>
              </a:defRPr>
            </a:lvl1pPr>
          </a:lstStyle>
          <a:p>
            <a:pPr>
              <a:defRPr/>
            </a:pPr>
            <a:fld id="{D5B37341-9155-4E60-9850-1E9CA7B62445}" type="datetime1">
              <a:rPr lang="en-US"/>
              <a:pPr>
                <a:defRPr/>
              </a:pPr>
              <a:t>10/22/2021</a:t>
            </a:fld>
            <a:endParaRPr lang="en-US"/>
          </a:p>
        </p:txBody>
      </p:sp>
      <p:sp>
        <p:nvSpPr>
          <p:cNvPr id="5" name="Footer Placeholder 4"/>
          <p:cNvSpPr>
            <a:spLocks noGrp="1"/>
          </p:cNvSpPr>
          <p:nvPr>
            <p:ph type="ftr" sz="quarter" idx="11"/>
          </p:nvPr>
        </p:nvSpPr>
        <p:spPr>
          <a:xfrm>
            <a:off x="3635375" y="6356350"/>
            <a:ext cx="370205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7750175" y="6356350"/>
            <a:ext cx="2468563" cy="365125"/>
          </a:xfrm>
          <a:prstGeom prst="rect">
            <a:avLst/>
          </a:prstGeom>
        </p:spPr>
        <p:txBody>
          <a:bodyPr/>
          <a:lstStyle>
            <a:lvl1pPr eaLnBrk="1" fontAlgn="auto" hangingPunct="1">
              <a:spcBef>
                <a:spcPts val="0"/>
              </a:spcBef>
              <a:spcAft>
                <a:spcPts val="0"/>
              </a:spcAft>
              <a:defRPr>
                <a:latin typeface="+mn-lt"/>
              </a:defRPr>
            </a:lvl1pPr>
          </a:lstStyle>
          <a:p>
            <a:pPr>
              <a:defRPr/>
            </a:pPr>
            <a:fld id="{3CB21D27-CAE6-4EE2-AD16-C396846F5F19}" type="slidenum">
              <a:rPr lang="en-US"/>
              <a:pPr>
                <a:defRPr/>
              </a:pPr>
              <a:t>‹#›</a:t>
            </a:fld>
            <a:endParaRPr lang="en-US"/>
          </a:p>
        </p:txBody>
      </p:sp>
    </p:spTree>
    <p:extLst>
      <p:ext uri="{BB962C8B-B14F-4D97-AF65-F5344CB8AC3E}">
        <p14:creationId xmlns:p14="http://schemas.microsoft.com/office/powerpoint/2010/main" val="3649839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8"/>
            <a:ext cx="946404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748665" y="4589464"/>
            <a:ext cx="946404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54063" y="6356350"/>
            <a:ext cx="2468562" cy="365125"/>
          </a:xfrm>
          <a:prstGeom prst="rect">
            <a:avLst/>
          </a:prstGeom>
        </p:spPr>
        <p:txBody>
          <a:bodyPr/>
          <a:lstStyle>
            <a:lvl1pPr eaLnBrk="1" fontAlgn="auto" hangingPunct="1">
              <a:spcBef>
                <a:spcPts val="0"/>
              </a:spcBef>
              <a:spcAft>
                <a:spcPts val="0"/>
              </a:spcAft>
              <a:defRPr>
                <a:latin typeface="+mn-lt"/>
              </a:defRPr>
            </a:lvl1pPr>
          </a:lstStyle>
          <a:p>
            <a:pPr>
              <a:defRPr/>
            </a:pPr>
            <a:fld id="{C0EEBF41-57E2-4894-A3B0-9F93A50582B9}" type="datetime1">
              <a:rPr lang="en-US"/>
              <a:pPr>
                <a:defRPr/>
              </a:pPr>
              <a:t>10/22/2021</a:t>
            </a:fld>
            <a:endParaRPr lang="en-US"/>
          </a:p>
        </p:txBody>
      </p:sp>
      <p:sp>
        <p:nvSpPr>
          <p:cNvPr id="5" name="Footer Placeholder 4"/>
          <p:cNvSpPr>
            <a:spLocks noGrp="1"/>
          </p:cNvSpPr>
          <p:nvPr>
            <p:ph type="ftr" sz="quarter" idx="11"/>
          </p:nvPr>
        </p:nvSpPr>
        <p:spPr>
          <a:xfrm>
            <a:off x="3635375" y="6356350"/>
            <a:ext cx="370205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7750175" y="6356350"/>
            <a:ext cx="2468563" cy="365125"/>
          </a:xfrm>
          <a:prstGeom prst="rect">
            <a:avLst/>
          </a:prstGeom>
        </p:spPr>
        <p:txBody>
          <a:bodyPr/>
          <a:lstStyle>
            <a:lvl1pPr eaLnBrk="1" fontAlgn="auto" hangingPunct="1">
              <a:spcBef>
                <a:spcPts val="0"/>
              </a:spcBef>
              <a:spcAft>
                <a:spcPts val="0"/>
              </a:spcAft>
              <a:defRPr>
                <a:latin typeface="+mn-lt"/>
              </a:defRPr>
            </a:lvl1pPr>
          </a:lstStyle>
          <a:p>
            <a:pPr>
              <a:defRPr/>
            </a:pPr>
            <a:fld id="{FF14E794-7DDE-4174-AC45-97872B5558A1}" type="slidenum">
              <a:rPr lang="en-US"/>
              <a:pPr>
                <a:defRPr/>
              </a:pPr>
              <a:t>‹#›</a:t>
            </a:fld>
            <a:endParaRPr lang="en-US"/>
          </a:p>
        </p:txBody>
      </p:sp>
    </p:spTree>
    <p:extLst>
      <p:ext uri="{BB962C8B-B14F-4D97-AF65-F5344CB8AC3E}">
        <p14:creationId xmlns:p14="http://schemas.microsoft.com/office/powerpoint/2010/main" val="3042173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54063" y="6356350"/>
            <a:ext cx="2468562" cy="365125"/>
          </a:xfrm>
          <a:prstGeom prst="rect">
            <a:avLst/>
          </a:prstGeom>
        </p:spPr>
        <p:txBody>
          <a:bodyPr/>
          <a:lstStyle>
            <a:lvl1pPr eaLnBrk="1" fontAlgn="auto" hangingPunct="1">
              <a:spcBef>
                <a:spcPts val="0"/>
              </a:spcBef>
              <a:spcAft>
                <a:spcPts val="0"/>
              </a:spcAft>
              <a:defRPr>
                <a:latin typeface="+mn-lt"/>
              </a:defRPr>
            </a:lvl1pPr>
          </a:lstStyle>
          <a:p>
            <a:pPr>
              <a:defRPr/>
            </a:pPr>
            <a:fld id="{E1B7D9CB-7795-49C7-9D9C-F611D22D7C08}" type="datetime1">
              <a:rPr lang="en-US"/>
              <a:pPr>
                <a:defRPr/>
              </a:pPr>
              <a:t>10/22/2021</a:t>
            </a:fld>
            <a:endParaRPr lang="en-US"/>
          </a:p>
        </p:txBody>
      </p:sp>
      <p:sp>
        <p:nvSpPr>
          <p:cNvPr id="6" name="Footer Placeholder 5"/>
          <p:cNvSpPr>
            <a:spLocks noGrp="1"/>
          </p:cNvSpPr>
          <p:nvPr>
            <p:ph type="ftr" sz="quarter" idx="11"/>
          </p:nvPr>
        </p:nvSpPr>
        <p:spPr>
          <a:xfrm>
            <a:off x="3635375" y="6356350"/>
            <a:ext cx="370205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7750175" y="6356350"/>
            <a:ext cx="2468563" cy="365125"/>
          </a:xfrm>
          <a:prstGeom prst="rect">
            <a:avLst/>
          </a:prstGeom>
        </p:spPr>
        <p:txBody>
          <a:bodyPr/>
          <a:lstStyle>
            <a:lvl1pPr eaLnBrk="1" fontAlgn="auto" hangingPunct="1">
              <a:spcBef>
                <a:spcPts val="0"/>
              </a:spcBef>
              <a:spcAft>
                <a:spcPts val="0"/>
              </a:spcAft>
              <a:defRPr>
                <a:latin typeface="+mn-lt"/>
              </a:defRPr>
            </a:lvl1pPr>
          </a:lstStyle>
          <a:p>
            <a:pPr>
              <a:defRPr/>
            </a:pPr>
            <a:fld id="{B728C7E5-E187-4BB9-9263-84BF753FAE7D}" type="slidenum">
              <a:rPr lang="en-US"/>
              <a:pPr>
                <a:defRPr/>
              </a:pPr>
              <a:t>‹#›</a:t>
            </a:fld>
            <a:endParaRPr lang="en-US"/>
          </a:p>
        </p:txBody>
      </p:sp>
    </p:spTree>
    <p:extLst>
      <p:ext uri="{BB962C8B-B14F-4D97-AF65-F5344CB8AC3E}">
        <p14:creationId xmlns:p14="http://schemas.microsoft.com/office/powerpoint/2010/main" val="1264784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54063" y="6356350"/>
            <a:ext cx="2468562" cy="365125"/>
          </a:xfrm>
          <a:prstGeom prst="rect">
            <a:avLst/>
          </a:prstGeom>
        </p:spPr>
        <p:txBody>
          <a:bodyPr/>
          <a:lstStyle>
            <a:lvl1pPr eaLnBrk="1" fontAlgn="auto" hangingPunct="1">
              <a:spcBef>
                <a:spcPts val="0"/>
              </a:spcBef>
              <a:spcAft>
                <a:spcPts val="0"/>
              </a:spcAft>
              <a:defRPr>
                <a:latin typeface="+mn-lt"/>
              </a:defRPr>
            </a:lvl1pPr>
          </a:lstStyle>
          <a:p>
            <a:pPr>
              <a:defRPr/>
            </a:pPr>
            <a:fld id="{3634E93A-6635-4106-AC85-3B463B2CB7CC}" type="datetime1">
              <a:rPr lang="en-US"/>
              <a:pPr>
                <a:defRPr/>
              </a:pPr>
              <a:t>10/22/2021</a:t>
            </a:fld>
            <a:endParaRPr lang="en-US"/>
          </a:p>
        </p:txBody>
      </p:sp>
      <p:sp>
        <p:nvSpPr>
          <p:cNvPr id="8" name="Footer Placeholder 7"/>
          <p:cNvSpPr>
            <a:spLocks noGrp="1"/>
          </p:cNvSpPr>
          <p:nvPr>
            <p:ph type="ftr" sz="quarter" idx="11"/>
          </p:nvPr>
        </p:nvSpPr>
        <p:spPr>
          <a:xfrm>
            <a:off x="3635375" y="6356350"/>
            <a:ext cx="370205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7750175" y="6356350"/>
            <a:ext cx="2468563" cy="365125"/>
          </a:xfrm>
          <a:prstGeom prst="rect">
            <a:avLst/>
          </a:prstGeom>
        </p:spPr>
        <p:txBody>
          <a:bodyPr/>
          <a:lstStyle>
            <a:lvl1pPr eaLnBrk="1" fontAlgn="auto" hangingPunct="1">
              <a:spcBef>
                <a:spcPts val="0"/>
              </a:spcBef>
              <a:spcAft>
                <a:spcPts val="0"/>
              </a:spcAft>
              <a:defRPr>
                <a:latin typeface="+mn-lt"/>
              </a:defRPr>
            </a:lvl1pPr>
          </a:lstStyle>
          <a:p>
            <a:pPr>
              <a:defRPr/>
            </a:pPr>
            <a:fld id="{E0CC1BA8-5E39-4F2D-A78A-48F9675D978A}" type="slidenum">
              <a:rPr lang="en-US"/>
              <a:pPr>
                <a:defRPr/>
              </a:pPr>
              <a:t>‹#›</a:t>
            </a:fld>
            <a:endParaRPr lang="en-US"/>
          </a:p>
        </p:txBody>
      </p:sp>
    </p:spTree>
    <p:extLst>
      <p:ext uri="{BB962C8B-B14F-4D97-AF65-F5344CB8AC3E}">
        <p14:creationId xmlns:p14="http://schemas.microsoft.com/office/powerpoint/2010/main" val="2531304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54063" y="6356350"/>
            <a:ext cx="2468562" cy="365125"/>
          </a:xfrm>
          <a:prstGeom prst="rect">
            <a:avLst/>
          </a:prstGeom>
        </p:spPr>
        <p:txBody>
          <a:bodyPr/>
          <a:lstStyle>
            <a:lvl1pPr eaLnBrk="1" fontAlgn="auto" hangingPunct="1">
              <a:spcBef>
                <a:spcPts val="0"/>
              </a:spcBef>
              <a:spcAft>
                <a:spcPts val="0"/>
              </a:spcAft>
              <a:defRPr>
                <a:latin typeface="+mn-lt"/>
              </a:defRPr>
            </a:lvl1pPr>
          </a:lstStyle>
          <a:p>
            <a:pPr>
              <a:defRPr/>
            </a:pPr>
            <a:fld id="{4F170D05-9A82-43D3-AF8B-4885356C0F90}" type="datetime1">
              <a:rPr lang="en-US"/>
              <a:pPr>
                <a:defRPr/>
              </a:pPr>
              <a:t>10/22/2021</a:t>
            </a:fld>
            <a:endParaRPr lang="en-US"/>
          </a:p>
        </p:txBody>
      </p:sp>
      <p:sp>
        <p:nvSpPr>
          <p:cNvPr id="4" name="Footer Placeholder 3"/>
          <p:cNvSpPr>
            <a:spLocks noGrp="1"/>
          </p:cNvSpPr>
          <p:nvPr>
            <p:ph type="ftr" sz="quarter" idx="11"/>
          </p:nvPr>
        </p:nvSpPr>
        <p:spPr>
          <a:xfrm>
            <a:off x="3635375" y="6356350"/>
            <a:ext cx="370205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7750175" y="6356350"/>
            <a:ext cx="2468563" cy="365125"/>
          </a:xfrm>
          <a:prstGeom prst="rect">
            <a:avLst/>
          </a:prstGeom>
        </p:spPr>
        <p:txBody>
          <a:bodyPr/>
          <a:lstStyle>
            <a:lvl1pPr eaLnBrk="1" fontAlgn="auto" hangingPunct="1">
              <a:spcBef>
                <a:spcPts val="0"/>
              </a:spcBef>
              <a:spcAft>
                <a:spcPts val="0"/>
              </a:spcAft>
              <a:defRPr>
                <a:latin typeface="+mn-lt"/>
              </a:defRPr>
            </a:lvl1pPr>
          </a:lstStyle>
          <a:p>
            <a:pPr>
              <a:defRPr/>
            </a:pPr>
            <a:fld id="{35B16570-1E9F-4CE6-9B28-03BF6C0CF7BB}" type="slidenum">
              <a:rPr lang="en-US"/>
              <a:pPr>
                <a:defRPr/>
              </a:pPr>
              <a:t>‹#›</a:t>
            </a:fld>
            <a:endParaRPr lang="en-US"/>
          </a:p>
        </p:txBody>
      </p:sp>
    </p:spTree>
    <p:extLst>
      <p:ext uri="{BB962C8B-B14F-4D97-AF65-F5344CB8AC3E}">
        <p14:creationId xmlns:p14="http://schemas.microsoft.com/office/powerpoint/2010/main" val="132815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4063" y="6356350"/>
            <a:ext cx="2468562" cy="365125"/>
          </a:xfrm>
          <a:prstGeom prst="rect">
            <a:avLst/>
          </a:prstGeom>
        </p:spPr>
        <p:txBody>
          <a:bodyPr/>
          <a:lstStyle>
            <a:lvl1pPr eaLnBrk="1" fontAlgn="auto" hangingPunct="1">
              <a:spcBef>
                <a:spcPts val="0"/>
              </a:spcBef>
              <a:spcAft>
                <a:spcPts val="0"/>
              </a:spcAft>
              <a:defRPr>
                <a:latin typeface="+mn-lt"/>
              </a:defRPr>
            </a:lvl1pPr>
          </a:lstStyle>
          <a:p>
            <a:pPr>
              <a:defRPr/>
            </a:pPr>
            <a:fld id="{DB87F1E9-3FD1-4E66-AEA8-6D66DDD574A2}" type="datetime1">
              <a:rPr lang="en-US"/>
              <a:pPr>
                <a:defRPr/>
              </a:pPr>
              <a:t>10/22/2021</a:t>
            </a:fld>
            <a:endParaRPr lang="en-US"/>
          </a:p>
        </p:txBody>
      </p:sp>
      <p:sp>
        <p:nvSpPr>
          <p:cNvPr id="3" name="Footer Placeholder 2"/>
          <p:cNvSpPr>
            <a:spLocks noGrp="1"/>
          </p:cNvSpPr>
          <p:nvPr>
            <p:ph type="ftr" sz="quarter" idx="11"/>
          </p:nvPr>
        </p:nvSpPr>
        <p:spPr>
          <a:xfrm>
            <a:off x="3635375" y="6356350"/>
            <a:ext cx="370205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7750175" y="6356350"/>
            <a:ext cx="2468563" cy="365125"/>
          </a:xfrm>
          <a:prstGeom prst="rect">
            <a:avLst/>
          </a:prstGeom>
        </p:spPr>
        <p:txBody>
          <a:bodyPr/>
          <a:lstStyle>
            <a:lvl1pPr eaLnBrk="1" fontAlgn="auto" hangingPunct="1">
              <a:spcBef>
                <a:spcPts val="0"/>
              </a:spcBef>
              <a:spcAft>
                <a:spcPts val="0"/>
              </a:spcAft>
              <a:defRPr>
                <a:latin typeface="+mn-lt"/>
              </a:defRPr>
            </a:lvl1pPr>
          </a:lstStyle>
          <a:p>
            <a:pPr>
              <a:defRPr/>
            </a:pPr>
            <a:fld id="{236B6D35-0044-4358-A231-29412A655E4D}" type="slidenum">
              <a:rPr lang="en-US"/>
              <a:pPr>
                <a:defRPr/>
              </a:pPr>
              <a:t>‹#›</a:t>
            </a:fld>
            <a:endParaRPr lang="en-US"/>
          </a:p>
        </p:txBody>
      </p:sp>
    </p:spTree>
    <p:extLst>
      <p:ext uri="{BB962C8B-B14F-4D97-AF65-F5344CB8AC3E}">
        <p14:creationId xmlns:p14="http://schemas.microsoft.com/office/powerpoint/2010/main" val="1484467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664869" y="987426"/>
            <a:ext cx="555498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4063" y="6356350"/>
            <a:ext cx="2468562" cy="365125"/>
          </a:xfrm>
          <a:prstGeom prst="rect">
            <a:avLst/>
          </a:prstGeom>
        </p:spPr>
        <p:txBody>
          <a:bodyPr/>
          <a:lstStyle>
            <a:lvl1pPr eaLnBrk="1" fontAlgn="auto" hangingPunct="1">
              <a:spcBef>
                <a:spcPts val="0"/>
              </a:spcBef>
              <a:spcAft>
                <a:spcPts val="0"/>
              </a:spcAft>
              <a:defRPr>
                <a:latin typeface="+mn-lt"/>
              </a:defRPr>
            </a:lvl1pPr>
          </a:lstStyle>
          <a:p>
            <a:pPr>
              <a:defRPr/>
            </a:pPr>
            <a:fld id="{CE37967A-D5C9-41A2-B982-0F59C6732614}" type="datetime1">
              <a:rPr lang="en-US"/>
              <a:pPr>
                <a:defRPr/>
              </a:pPr>
              <a:t>10/22/2021</a:t>
            </a:fld>
            <a:endParaRPr lang="en-US"/>
          </a:p>
        </p:txBody>
      </p:sp>
      <p:sp>
        <p:nvSpPr>
          <p:cNvPr id="6" name="Footer Placeholder 5"/>
          <p:cNvSpPr>
            <a:spLocks noGrp="1"/>
          </p:cNvSpPr>
          <p:nvPr>
            <p:ph type="ftr" sz="quarter" idx="11"/>
          </p:nvPr>
        </p:nvSpPr>
        <p:spPr>
          <a:xfrm>
            <a:off x="3635375" y="6356350"/>
            <a:ext cx="370205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7750175" y="6356350"/>
            <a:ext cx="2468563" cy="365125"/>
          </a:xfrm>
          <a:prstGeom prst="rect">
            <a:avLst/>
          </a:prstGeom>
        </p:spPr>
        <p:txBody>
          <a:bodyPr/>
          <a:lstStyle>
            <a:lvl1pPr eaLnBrk="1" fontAlgn="auto" hangingPunct="1">
              <a:spcBef>
                <a:spcPts val="0"/>
              </a:spcBef>
              <a:spcAft>
                <a:spcPts val="0"/>
              </a:spcAft>
              <a:defRPr>
                <a:latin typeface="+mn-lt"/>
              </a:defRPr>
            </a:lvl1pPr>
          </a:lstStyle>
          <a:p>
            <a:pPr>
              <a:defRPr/>
            </a:pPr>
            <a:fld id="{0EEF8CD5-490E-494B-A5DF-3A3B6C9AB974}" type="slidenum">
              <a:rPr lang="en-US"/>
              <a:pPr>
                <a:defRPr/>
              </a:pPr>
              <a:t>‹#›</a:t>
            </a:fld>
            <a:endParaRPr lang="en-US"/>
          </a:p>
        </p:txBody>
      </p:sp>
    </p:spTree>
    <p:extLst>
      <p:ext uri="{BB962C8B-B14F-4D97-AF65-F5344CB8AC3E}">
        <p14:creationId xmlns:p14="http://schemas.microsoft.com/office/powerpoint/2010/main" val="270170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10/22/2021</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115564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664869" y="987426"/>
            <a:ext cx="555498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4063" y="6356350"/>
            <a:ext cx="2468562" cy="365125"/>
          </a:xfrm>
          <a:prstGeom prst="rect">
            <a:avLst/>
          </a:prstGeom>
        </p:spPr>
        <p:txBody>
          <a:bodyPr/>
          <a:lstStyle>
            <a:lvl1pPr eaLnBrk="1" fontAlgn="auto" hangingPunct="1">
              <a:spcBef>
                <a:spcPts val="0"/>
              </a:spcBef>
              <a:spcAft>
                <a:spcPts val="0"/>
              </a:spcAft>
              <a:defRPr>
                <a:latin typeface="+mn-lt"/>
              </a:defRPr>
            </a:lvl1pPr>
          </a:lstStyle>
          <a:p>
            <a:pPr>
              <a:defRPr/>
            </a:pPr>
            <a:fld id="{4B98395D-05D6-4735-AAE4-12C84474F101}" type="datetime1">
              <a:rPr lang="en-US"/>
              <a:pPr>
                <a:defRPr/>
              </a:pPr>
              <a:t>10/22/2021</a:t>
            </a:fld>
            <a:endParaRPr lang="en-US"/>
          </a:p>
        </p:txBody>
      </p:sp>
      <p:sp>
        <p:nvSpPr>
          <p:cNvPr id="6" name="Footer Placeholder 5"/>
          <p:cNvSpPr>
            <a:spLocks noGrp="1"/>
          </p:cNvSpPr>
          <p:nvPr>
            <p:ph type="ftr" sz="quarter" idx="11"/>
          </p:nvPr>
        </p:nvSpPr>
        <p:spPr>
          <a:xfrm>
            <a:off x="3635375" y="6356350"/>
            <a:ext cx="370205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7750175" y="6356350"/>
            <a:ext cx="2468563" cy="365125"/>
          </a:xfrm>
          <a:prstGeom prst="rect">
            <a:avLst/>
          </a:prstGeom>
        </p:spPr>
        <p:txBody>
          <a:bodyPr/>
          <a:lstStyle>
            <a:lvl1pPr eaLnBrk="1" fontAlgn="auto" hangingPunct="1">
              <a:spcBef>
                <a:spcPts val="0"/>
              </a:spcBef>
              <a:spcAft>
                <a:spcPts val="0"/>
              </a:spcAft>
              <a:defRPr>
                <a:latin typeface="+mn-lt"/>
              </a:defRPr>
            </a:lvl1pPr>
          </a:lstStyle>
          <a:p>
            <a:pPr>
              <a:defRPr/>
            </a:pPr>
            <a:fld id="{FE329CAE-30C0-4828-B9BC-ABE6FAAF12F8}" type="slidenum">
              <a:rPr lang="en-US"/>
              <a:pPr>
                <a:defRPr/>
              </a:pPr>
              <a:t>‹#›</a:t>
            </a:fld>
            <a:endParaRPr lang="en-US"/>
          </a:p>
        </p:txBody>
      </p:sp>
    </p:spTree>
    <p:extLst>
      <p:ext uri="{BB962C8B-B14F-4D97-AF65-F5344CB8AC3E}">
        <p14:creationId xmlns:p14="http://schemas.microsoft.com/office/powerpoint/2010/main" val="733649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063" y="6356350"/>
            <a:ext cx="2468562" cy="365125"/>
          </a:xfrm>
          <a:prstGeom prst="rect">
            <a:avLst/>
          </a:prstGeom>
        </p:spPr>
        <p:txBody>
          <a:bodyPr/>
          <a:lstStyle>
            <a:lvl1pPr eaLnBrk="1" fontAlgn="auto" hangingPunct="1">
              <a:spcBef>
                <a:spcPts val="0"/>
              </a:spcBef>
              <a:spcAft>
                <a:spcPts val="0"/>
              </a:spcAft>
              <a:defRPr>
                <a:latin typeface="+mn-lt"/>
              </a:defRPr>
            </a:lvl1pPr>
          </a:lstStyle>
          <a:p>
            <a:pPr>
              <a:defRPr/>
            </a:pPr>
            <a:fld id="{9D729976-5556-4BE2-AECB-C8365E4B5700}" type="datetime1">
              <a:rPr lang="en-US"/>
              <a:pPr>
                <a:defRPr/>
              </a:pPr>
              <a:t>10/22/2021</a:t>
            </a:fld>
            <a:endParaRPr lang="en-US"/>
          </a:p>
        </p:txBody>
      </p:sp>
      <p:sp>
        <p:nvSpPr>
          <p:cNvPr id="5" name="Footer Placeholder 4"/>
          <p:cNvSpPr>
            <a:spLocks noGrp="1"/>
          </p:cNvSpPr>
          <p:nvPr>
            <p:ph type="ftr" sz="quarter" idx="11"/>
          </p:nvPr>
        </p:nvSpPr>
        <p:spPr>
          <a:xfrm>
            <a:off x="3635375" y="6356350"/>
            <a:ext cx="370205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7750175" y="6356350"/>
            <a:ext cx="2468563" cy="365125"/>
          </a:xfrm>
          <a:prstGeom prst="rect">
            <a:avLst/>
          </a:prstGeom>
        </p:spPr>
        <p:txBody>
          <a:bodyPr/>
          <a:lstStyle>
            <a:lvl1pPr eaLnBrk="1" fontAlgn="auto" hangingPunct="1">
              <a:spcBef>
                <a:spcPts val="0"/>
              </a:spcBef>
              <a:spcAft>
                <a:spcPts val="0"/>
              </a:spcAft>
              <a:defRPr>
                <a:latin typeface="+mn-lt"/>
              </a:defRPr>
            </a:lvl1pPr>
          </a:lstStyle>
          <a:p>
            <a:pPr>
              <a:defRPr/>
            </a:pPr>
            <a:fld id="{6C14EE1B-EEC4-4E0B-B100-1734AE57F6E4}" type="slidenum">
              <a:rPr lang="en-US"/>
              <a:pPr>
                <a:defRPr/>
              </a:pPr>
              <a:t>‹#›</a:t>
            </a:fld>
            <a:endParaRPr lang="en-US"/>
          </a:p>
        </p:txBody>
      </p:sp>
    </p:spTree>
    <p:extLst>
      <p:ext uri="{BB962C8B-B14F-4D97-AF65-F5344CB8AC3E}">
        <p14:creationId xmlns:p14="http://schemas.microsoft.com/office/powerpoint/2010/main" val="3622162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063" y="6356350"/>
            <a:ext cx="2468562" cy="365125"/>
          </a:xfrm>
          <a:prstGeom prst="rect">
            <a:avLst/>
          </a:prstGeom>
        </p:spPr>
        <p:txBody>
          <a:bodyPr/>
          <a:lstStyle>
            <a:lvl1pPr eaLnBrk="1" fontAlgn="auto" hangingPunct="1">
              <a:spcBef>
                <a:spcPts val="0"/>
              </a:spcBef>
              <a:spcAft>
                <a:spcPts val="0"/>
              </a:spcAft>
              <a:defRPr>
                <a:latin typeface="+mn-lt"/>
              </a:defRPr>
            </a:lvl1pPr>
          </a:lstStyle>
          <a:p>
            <a:pPr>
              <a:defRPr/>
            </a:pPr>
            <a:fld id="{7C938E95-77A3-41BE-8981-6305A509BF7B}" type="datetime1">
              <a:rPr lang="en-US"/>
              <a:pPr>
                <a:defRPr/>
              </a:pPr>
              <a:t>10/22/2021</a:t>
            </a:fld>
            <a:endParaRPr lang="en-US"/>
          </a:p>
        </p:txBody>
      </p:sp>
      <p:sp>
        <p:nvSpPr>
          <p:cNvPr id="5" name="Footer Placeholder 4"/>
          <p:cNvSpPr>
            <a:spLocks noGrp="1"/>
          </p:cNvSpPr>
          <p:nvPr>
            <p:ph type="ftr" sz="quarter" idx="11"/>
          </p:nvPr>
        </p:nvSpPr>
        <p:spPr>
          <a:xfrm>
            <a:off x="3635375" y="6356350"/>
            <a:ext cx="370205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7750175" y="6356350"/>
            <a:ext cx="2468563" cy="365125"/>
          </a:xfrm>
          <a:prstGeom prst="rect">
            <a:avLst/>
          </a:prstGeom>
        </p:spPr>
        <p:txBody>
          <a:bodyPr/>
          <a:lstStyle>
            <a:lvl1pPr eaLnBrk="1" fontAlgn="auto" hangingPunct="1">
              <a:spcBef>
                <a:spcPts val="0"/>
              </a:spcBef>
              <a:spcAft>
                <a:spcPts val="0"/>
              </a:spcAft>
              <a:defRPr>
                <a:latin typeface="+mn-lt"/>
              </a:defRPr>
            </a:lvl1pPr>
          </a:lstStyle>
          <a:p>
            <a:pPr>
              <a:defRPr/>
            </a:pPr>
            <a:fld id="{14058105-B5A5-403F-B3E5-900D9203364C}" type="slidenum">
              <a:rPr lang="en-US"/>
              <a:pPr>
                <a:defRPr/>
              </a:pPr>
              <a:t>‹#›</a:t>
            </a:fld>
            <a:endParaRPr lang="en-US"/>
          </a:p>
        </p:txBody>
      </p:sp>
    </p:spTree>
    <p:extLst>
      <p:ext uri="{BB962C8B-B14F-4D97-AF65-F5344CB8AC3E}">
        <p14:creationId xmlns:p14="http://schemas.microsoft.com/office/powerpoint/2010/main" val="292424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8"/>
            <a:ext cx="946404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748665" y="4589464"/>
            <a:ext cx="946404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10/22/2021</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00029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10/22/2021</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59012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10/22/2021</a:t>
            </a:fld>
            <a:endParaRPr lang="en-US"/>
          </a:p>
        </p:txBody>
      </p:sp>
      <p:sp>
        <p:nvSpPr>
          <p:cNvPr id="8" name="Footer Placeholder 7"/>
          <p:cNvSpPr>
            <a:spLocks noGrp="1"/>
          </p:cNvSpPr>
          <p:nvPr>
            <p:ph type="ftr" sz="quarter" idx="11"/>
          </p:nvPr>
        </p:nvSpPr>
        <p:spPr>
          <a:xfrm>
            <a:off x="3634740" y="6356351"/>
            <a:ext cx="370332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607917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10/22/2021</a:t>
            </a:fld>
            <a:endParaRPr lang="en-US"/>
          </a:p>
        </p:txBody>
      </p:sp>
      <p:sp>
        <p:nvSpPr>
          <p:cNvPr id="4" name="Footer Placeholder 3"/>
          <p:cNvSpPr>
            <a:spLocks noGrp="1"/>
          </p:cNvSpPr>
          <p:nvPr>
            <p:ph type="ftr" sz="quarter" idx="11"/>
          </p:nvPr>
        </p:nvSpPr>
        <p:spPr>
          <a:xfrm>
            <a:off x="3634740" y="6356351"/>
            <a:ext cx="370332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187893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10/22/2021</a:t>
            </a:fld>
            <a:endParaRPr lang="en-US"/>
          </a:p>
        </p:txBody>
      </p:sp>
      <p:sp>
        <p:nvSpPr>
          <p:cNvPr id="3" name="Footer Placeholder 2"/>
          <p:cNvSpPr>
            <a:spLocks noGrp="1"/>
          </p:cNvSpPr>
          <p:nvPr>
            <p:ph type="ftr" sz="quarter" idx="11"/>
          </p:nvPr>
        </p:nvSpPr>
        <p:spPr>
          <a:xfrm>
            <a:off x="3634740" y="6356351"/>
            <a:ext cx="370332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227668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664869" y="987426"/>
            <a:ext cx="555498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10/22/2021</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70814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664869" y="987426"/>
            <a:ext cx="555498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10/22/2021</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297899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53944" y="29993"/>
            <a:ext cx="1177474" cy="455782"/>
          </a:xfrm>
          <a:prstGeom prst="rect">
            <a:avLst/>
          </a:prstGeom>
        </p:spPr>
      </p:pic>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43413" y="6442074"/>
            <a:ext cx="2888006" cy="365126"/>
          </a:xfrm>
          <a:prstGeom prst="rect">
            <a:avLst/>
          </a:prstGeom>
        </p:spPr>
      </p:pic>
    </p:spTree>
    <p:extLst>
      <p:ext uri="{BB962C8B-B14F-4D97-AF65-F5344CB8AC3E}">
        <p14:creationId xmlns:p14="http://schemas.microsoft.com/office/powerpoint/2010/main" val="1118318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54063" y="365125"/>
            <a:ext cx="94646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54063" y="1825625"/>
            <a:ext cx="94646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30163"/>
            <a:ext cx="11779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43863" y="6442075"/>
            <a:ext cx="2887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67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hart" Target="../charts/char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2.png">
            <a:extLst>
              <a:ext uri="{FF2B5EF4-FFF2-40B4-BE49-F238E27FC236}">
                <a16:creationId xmlns:a16="http://schemas.microsoft.com/office/drawing/2014/main" id="{F4CA145E-AE07-429C-87A6-10396E3EAC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33120"/>
            <a:ext cx="10963656" cy="770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txBox="1">
            <a:spLocks/>
          </p:cNvSpPr>
          <p:nvPr/>
        </p:nvSpPr>
        <p:spPr>
          <a:xfrm>
            <a:off x="398206" y="3809999"/>
            <a:ext cx="6017342" cy="1499419"/>
          </a:xfrm>
          <a:prstGeom prst="rect">
            <a:avLst/>
          </a:prstGeom>
        </p:spPr>
        <p:txBody>
          <a:bodyPr vert="horz" lIns="91440" tIns="45720" rIns="91440" bIns="45720" rtlCol="0">
            <a:no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en-US" sz="4000" i="0" u="none" strike="noStrike" kern="1200" cap="none" spc="0" normalizeH="0" baseline="0" noProof="0" dirty="0" smtClean="0">
                <a:ln>
                  <a:noFill/>
                </a:ln>
                <a:solidFill>
                  <a:schemeClr val="bg2">
                    <a:lumMod val="25000"/>
                  </a:schemeClr>
                </a:solidFill>
                <a:effectLst/>
                <a:uLnTx/>
                <a:uFillTx/>
                <a:latin typeface="Georgia" pitchFamily="18" charset="0"/>
                <a:ea typeface="+mn-ea"/>
                <a:cs typeface="+mn-cs"/>
              </a:rPr>
              <a:t>171</a:t>
            </a:r>
            <a:r>
              <a:rPr kumimoji="0" lang="en-US" sz="4000" i="0" u="none" strike="noStrike" kern="1200" cap="none" spc="0" normalizeH="0" baseline="30000" noProof="0" dirty="0" smtClean="0">
                <a:ln>
                  <a:noFill/>
                </a:ln>
                <a:solidFill>
                  <a:schemeClr val="bg2">
                    <a:lumMod val="25000"/>
                  </a:schemeClr>
                </a:solidFill>
                <a:effectLst/>
                <a:uLnTx/>
                <a:uFillTx/>
                <a:latin typeface="Georgia" pitchFamily="18" charset="0"/>
                <a:ea typeface="+mn-ea"/>
                <a:cs typeface="+mn-cs"/>
              </a:rPr>
              <a:t>st</a:t>
            </a:r>
            <a:r>
              <a:rPr kumimoji="0" lang="en-US" sz="4000" i="0" u="none" strike="noStrike" kern="1200" cap="none" spc="0" normalizeH="0" baseline="0" noProof="0" dirty="0" smtClean="0">
                <a:ln>
                  <a:noFill/>
                </a:ln>
                <a:solidFill>
                  <a:schemeClr val="bg2">
                    <a:lumMod val="25000"/>
                  </a:schemeClr>
                </a:solidFill>
                <a:effectLst/>
                <a:uLnTx/>
                <a:uFillTx/>
                <a:latin typeface="Georgia" pitchFamily="18" charset="0"/>
                <a:ea typeface="+mn-ea"/>
                <a:cs typeface="+mn-cs"/>
              </a:rPr>
              <a:t> </a:t>
            </a:r>
            <a:r>
              <a:rPr kumimoji="0" lang="en-US" sz="4000"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Meeting of Board of Directors</a:t>
            </a:r>
          </a:p>
          <a:p>
            <a:pPr marL="228600" marR="0" lvl="0" indent="-228600" algn="ctr" defTabSz="914400" rtl="0" eaLnBrk="1" fontAlgn="auto" latinLnBrk="0" hangingPunct="1">
              <a:lnSpc>
                <a:spcPct val="90000"/>
              </a:lnSpc>
              <a:spcBef>
                <a:spcPts val="1000"/>
              </a:spcBef>
              <a:spcAft>
                <a:spcPts val="0"/>
              </a:spcAft>
              <a:buClrTx/>
              <a:buSzTx/>
              <a:tabLst/>
              <a:defRPr/>
            </a:pPr>
            <a:r>
              <a:rPr lang="en-US" sz="4000" dirty="0" smtClean="0">
                <a:solidFill>
                  <a:schemeClr val="bg2">
                    <a:lumMod val="25000"/>
                  </a:schemeClr>
                </a:solidFill>
                <a:latin typeface="Georgia" pitchFamily="18" charset="0"/>
              </a:rPr>
              <a:t>October 22, 2021</a:t>
            </a:r>
            <a:endParaRPr kumimoji="0" lang="en-US" sz="2400" i="0" u="none" strike="noStrike" kern="1200" cap="none" spc="0" normalizeH="0" baseline="0" noProof="0" dirty="0">
              <a:ln>
                <a:noFill/>
              </a:ln>
              <a:solidFill>
                <a:schemeClr val="bg2">
                  <a:lumMod val="25000"/>
                </a:schemeClr>
              </a:solidFill>
              <a:effectLst/>
              <a:uLnTx/>
              <a:uFillTx/>
              <a:latin typeface="Georgia" pitchFamily="18" charset="0"/>
              <a:ea typeface="+mn-ea"/>
              <a:cs typeface="+mn-cs"/>
            </a:endParaRPr>
          </a:p>
        </p:txBody>
      </p:sp>
    </p:spTree>
    <p:extLst>
      <p:ext uri="{BB962C8B-B14F-4D97-AF65-F5344CB8AC3E}">
        <p14:creationId xmlns:p14="http://schemas.microsoft.com/office/powerpoint/2010/main" val="653650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10</a:t>
            </a:fld>
            <a:endParaRPr lang="en-US" dirty="0"/>
          </a:p>
        </p:txBody>
      </p:sp>
      <p:sp>
        <p:nvSpPr>
          <p:cNvPr id="5" name="Title 1"/>
          <p:cNvSpPr>
            <a:spLocks noGrp="1"/>
          </p:cNvSpPr>
          <p:nvPr>
            <p:ph type="title"/>
          </p:nvPr>
        </p:nvSpPr>
        <p:spPr>
          <a:xfrm>
            <a:off x="548784" y="589335"/>
            <a:ext cx="9875234" cy="644534"/>
          </a:xfrm>
        </p:spPr>
        <p:txBody>
          <a:bodyPr/>
          <a:lstStyle/>
          <a:p>
            <a:r>
              <a:rPr lang="en-US" sz="2521" b="1" dirty="0">
                <a:solidFill>
                  <a:srgbClr val="002060"/>
                </a:solidFill>
              </a:rPr>
              <a:t>Total Industry Size </a:t>
            </a:r>
            <a:r>
              <a:rPr lang="en-US" sz="1260" dirty="0">
                <a:solidFill>
                  <a:srgbClr val="002060"/>
                </a:solidFill>
              </a:rPr>
              <a:t>(As of 30</a:t>
            </a:r>
            <a:r>
              <a:rPr lang="en-US" sz="1260" baseline="30000" dirty="0">
                <a:solidFill>
                  <a:srgbClr val="002060"/>
                </a:solidFill>
              </a:rPr>
              <a:t>th</a:t>
            </a:r>
            <a:r>
              <a:rPr lang="en-US" sz="1260" dirty="0">
                <a:solidFill>
                  <a:srgbClr val="002060"/>
                </a:solidFill>
              </a:rPr>
              <a:t> September 2021)</a:t>
            </a:r>
          </a:p>
        </p:txBody>
      </p:sp>
      <p:sp>
        <p:nvSpPr>
          <p:cNvPr id="2" name="TextBox 1"/>
          <p:cNvSpPr txBox="1"/>
          <p:nvPr/>
        </p:nvSpPr>
        <p:spPr>
          <a:xfrm>
            <a:off x="8324722" y="5838794"/>
            <a:ext cx="2675317" cy="590931"/>
          </a:xfrm>
          <a:prstGeom prst="rect">
            <a:avLst/>
          </a:prstGeom>
          <a:noFill/>
        </p:spPr>
        <p:txBody>
          <a:bodyPr wrap="square" rtlCol="0">
            <a:spAutoFit/>
          </a:bodyPr>
          <a:lstStyle/>
          <a:p>
            <a:r>
              <a:rPr lang="en-US" sz="1080" dirty="0"/>
              <a:t>CIS and  Discretionary numbers</a:t>
            </a:r>
          </a:p>
          <a:p>
            <a:r>
              <a:rPr lang="en-US" sz="1080" dirty="0"/>
              <a:t>In Billions</a:t>
            </a:r>
          </a:p>
          <a:p>
            <a:r>
              <a:rPr lang="en-US" sz="1080" dirty="0"/>
              <a:t>Disclaimer: Industry numbers are projected</a:t>
            </a:r>
          </a:p>
        </p:txBody>
      </p:sp>
      <p:graphicFrame>
        <p:nvGraphicFramePr>
          <p:cNvPr id="6" name="Table 5"/>
          <p:cNvGraphicFramePr>
            <a:graphicFrameLocks noGrp="1"/>
          </p:cNvGraphicFramePr>
          <p:nvPr>
            <p:extLst/>
          </p:nvPr>
        </p:nvGraphicFramePr>
        <p:xfrm>
          <a:off x="6172378" y="1302466"/>
          <a:ext cx="3772884" cy="823176"/>
        </p:xfrm>
        <a:graphic>
          <a:graphicData uri="http://schemas.openxmlformats.org/drawingml/2006/table">
            <a:tbl>
              <a:tblPr>
                <a:effectLst>
                  <a:outerShdw blurRad="63500" sx="102000" sy="102000" algn="ctr" rotWithShape="0">
                    <a:prstClr val="black">
                      <a:alpha val="40000"/>
                    </a:prstClr>
                  </a:outerShdw>
                </a:effectLst>
                <a:tableStyleId>{69C7853C-536D-4A76-A0AE-DD22124D55A5}</a:tableStyleId>
              </a:tblPr>
              <a:tblGrid>
                <a:gridCol w="1099057">
                  <a:extLst>
                    <a:ext uri="{9D8B030D-6E8A-4147-A177-3AD203B41FA5}">
                      <a16:colId xmlns:a16="http://schemas.microsoft.com/office/drawing/2014/main" val="20000"/>
                    </a:ext>
                  </a:extLst>
                </a:gridCol>
                <a:gridCol w="787385">
                  <a:extLst>
                    <a:ext uri="{9D8B030D-6E8A-4147-A177-3AD203B41FA5}">
                      <a16:colId xmlns:a16="http://schemas.microsoft.com/office/drawing/2014/main" val="20001"/>
                    </a:ext>
                  </a:extLst>
                </a:gridCol>
                <a:gridCol w="787385">
                  <a:extLst>
                    <a:ext uri="{9D8B030D-6E8A-4147-A177-3AD203B41FA5}">
                      <a16:colId xmlns:a16="http://schemas.microsoft.com/office/drawing/2014/main" val="20002"/>
                    </a:ext>
                  </a:extLst>
                </a:gridCol>
                <a:gridCol w="1099057">
                  <a:extLst>
                    <a:ext uri="{9D8B030D-6E8A-4147-A177-3AD203B41FA5}">
                      <a16:colId xmlns:a16="http://schemas.microsoft.com/office/drawing/2014/main" val="20003"/>
                    </a:ext>
                  </a:extLst>
                </a:gridCol>
              </a:tblGrid>
              <a:tr h="205794">
                <a:tc>
                  <a:txBody>
                    <a:bodyPr/>
                    <a:lstStyle/>
                    <a:p>
                      <a:pPr algn="ctr"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Industry</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MCBAH</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u="none" strike="noStrike" dirty="0">
                          <a:effectLst/>
                        </a:rPr>
                        <a:t>Market Share</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05794">
                <a:tc>
                  <a:txBody>
                    <a:bodyPr/>
                    <a:lstStyle/>
                    <a:p>
                      <a:pPr algn="ctr" fontAlgn="ctr"/>
                      <a:r>
                        <a:rPr lang="en-US" sz="1000" u="none" strike="noStrike" dirty="0">
                          <a:effectLst/>
                        </a:rPr>
                        <a:t>CIS</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mn-lt"/>
                        </a:rPr>
                        <a:t>1,070.51</a:t>
                      </a:r>
                      <a:endParaRPr lang="en-US" sz="1000" b="0" i="0" u="none" strike="noStrike" dirty="0">
                        <a:solidFill>
                          <a:srgbClr val="000000"/>
                        </a:solidFill>
                        <a:effectLst/>
                        <a:latin typeface="+mn-lt"/>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mn-lt"/>
                        </a:rPr>
                        <a:t>103.68</a:t>
                      </a:r>
                      <a:endParaRPr lang="en-US" sz="1000" b="0" i="0" u="none" strike="noStrike" dirty="0">
                        <a:solidFill>
                          <a:srgbClr val="000000"/>
                        </a:solidFill>
                        <a:effectLst/>
                        <a:latin typeface="+mn-lt"/>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Calibri" panose="020F0502020204030204" pitchFamily="34" charset="0"/>
                        </a:rPr>
                        <a:t>9.69%</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5794">
                <a:tc>
                  <a:txBody>
                    <a:bodyPr/>
                    <a:lstStyle/>
                    <a:p>
                      <a:pPr algn="ctr" fontAlgn="ctr"/>
                      <a:r>
                        <a:rPr lang="en-US" sz="1000" u="none" strike="noStrike" dirty="0">
                          <a:effectLst/>
                        </a:rPr>
                        <a:t>Discretionary</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Calibri" panose="020F0502020204030204" pitchFamily="34" charset="0"/>
                        </a:rPr>
                        <a:t>189.67</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Calibri" panose="020F0502020204030204" pitchFamily="34" charset="0"/>
                        </a:rPr>
                        <a:t>58.92</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Calibri" panose="020F0502020204030204" pitchFamily="34" charset="0"/>
                        </a:rPr>
                        <a:t>31.06%</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5794">
                <a:tc>
                  <a:txBody>
                    <a:bodyPr/>
                    <a:lstStyle/>
                    <a:p>
                      <a:pPr algn="ctr" fontAlgn="ctr"/>
                      <a:r>
                        <a:rPr lang="en-US" sz="1000" u="none" strike="noStrike" dirty="0">
                          <a:effectLst/>
                        </a:rPr>
                        <a:t>Total</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Calibri" panose="020F0502020204030204" pitchFamily="34" charset="0"/>
                        </a:rPr>
                        <a:t>1,260.18</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Calibri" panose="020F0502020204030204" pitchFamily="34" charset="0"/>
                        </a:rPr>
                        <a:t>162.60</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Calibri" panose="020F0502020204030204" pitchFamily="34" charset="0"/>
                        </a:rPr>
                        <a:t>12.90%</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nvPr>
        </p:nvGraphicFramePr>
        <p:xfrm>
          <a:off x="272964" y="5006751"/>
          <a:ext cx="10151052" cy="754576"/>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581677">
                  <a:extLst>
                    <a:ext uri="{9D8B030D-6E8A-4147-A177-3AD203B41FA5}">
                      <a16:colId xmlns:a16="http://schemas.microsoft.com/office/drawing/2014/main" val="20000"/>
                    </a:ext>
                  </a:extLst>
                </a:gridCol>
                <a:gridCol w="1443798">
                  <a:extLst>
                    <a:ext uri="{9D8B030D-6E8A-4147-A177-3AD203B41FA5}">
                      <a16:colId xmlns:a16="http://schemas.microsoft.com/office/drawing/2014/main" val="20001"/>
                    </a:ext>
                  </a:extLst>
                </a:gridCol>
                <a:gridCol w="1144774">
                  <a:extLst>
                    <a:ext uri="{9D8B030D-6E8A-4147-A177-3AD203B41FA5}">
                      <a16:colId xmlns:a16="http://schemas.microsoft.com/office/drawing/2014/main" val="20002"/>
                    </a:ext>
                  </a:extLst>
                </a:gridCol>
                <a:gridCol w="1448243">
                  <a:extLst>
                    <a:ext uri="{9D8B030D-6E8A-4147-A177-3AD203B41FA5}">
                      <a16:colId xmlns:a16="http://schemas.microsoft.com/office/drawing/2014/main" val="20003"/>
                    </a:ext>
                  </a:extLst>
                </a:gridCol>
                <a:gridCol w="1133140">
                  <a:extLst>
                    <a:ext uri="{9D8B030D-6E8A-4147-A177-3AD203B41FA5}">
                      <a16:colId xmlns:a16="http://schemas.microsoft.com/office/drawing/2014/main" val="20004"/>
                    </a:ext>
                  </a:extLst>
                </a:gridCol>
                <a:gridCol w="1133140">
                  <a:extLst>
                    <a:ext uri="{9D8B030D-6E8A-4147-A177-3AD203B41FA5}">
                      <a16:colId xmlns:a16="http://schemas.microsoft.com/office/drawing/2014/main" val="20005"/>
                    </a:ext>
                  </a:extLst>
                </a:gridCol>
                <a:gridCol w="1133140">
                  <a:extLst>
                    <a:ext uri="{9D8B030D-6E8A-4147-A177-3AD203B41FA5}">
                      <a16:colId xmlns:a16="http://schemas.microsoft.com/office/drawing/2014/main" val="20006"/>
                    </a:ext>
                  </a:extLst>
                </a:gridCol>
                <a:gridCol w="1133140">
                  <a:extLst>
                    <a:ext uri="{9D8B030D-6E8A-4147-A177-3AD203B41FA5}">
                      <a16:colId xmlns:a16="http://schemas.microsoft.com/office/drawing/2014/main" val="20007"/>
                    </a:ext>
                  </a:extLst>
                </a:gridCol>
              </a:tblGrid>
              <a:tr h="377288">
                <a:tc>
                  <a:txBody>
                    <a:bodyPr/>
                    <a:lstStyle/>
                    <a:p>
                      <a:pPr algn="ctr" fontAlgn="ctr"/>
                      <a:r>
                        <a:rPr lang="en-US" sz="1100" u="none" strike="noStrike" dirty="0">
                          <a:solidFill>
                            <a:schemeClr val="tx1"/>
                          </a:solidFill>
                          <a:effectLst/>
                        </a:rPr>
                        <a:t> </a:t>
                      </a:r>
                      <a:endParaRPr lang="en-US" sz="1100" b="0" i="0" u="none" strike="noStrike" dirty="0">
                        <a:solidFill>
                          <a:schemeClr val="tx1"/>
                        </a:solidFill>
                        <a:effectLst/>
                        <a:latin typeface="Arial" panose="020B060402020202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solidFill>
                            <a:schemeClr val="tx1"/>
                          </a:solidFill>
                          <a:effectLst/>
                        </a:rPr>
                        <a:t>NAFA</a:t>
                      </a:r>
                      <a:endParaRPr lang="en-US" sz="1100" b="1"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solidFill>
                            <a:schemeClr val="tx1"/>
                          </a:solidFill>
                          <a:effectLst/>
                        </a:rPr>
                        <a:t>Al </a:t>
                      </a:r>
                      <a:r>
                        <a:rPr lang="en-US" sz="1100" u="none" strike="noStrike" dirty="0" err="1" smtClean="0">
                          <a:solidFill>
                            <a:schemeClr val="tx1"/>
                          </a:solidFill>
                          <a:effectLst/>
                        </a:rPr>
                        <a:t>Meezan</a:t>
                      </a:r>
                      <a:endParaRPr lang="en-US" sz="1100" b="1"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u="none" strike="noStrike" dirty="0">
                          <a:solidFill>
                            <a:schemeClr val="tx1"/>
                          </a:solidFill>
                          <a:effectLst/>
                        </a:rPr>
                        <a:t>MCBAH</a:t>
                      </a:r>
                      <a:endParaRPr lang="en-US" sz="1100" b="1"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u="none" strike="noStrike" dirty="0">
                          <a:solidFill>
                            <a:schemeClr val="tx1"/>
                          </a:solidFill>
                          <a:effectLst/>
                        </a:rPr>
                        <a:t>UBL</a:t>
                      </a:r>
                      <a:endParaRPr lang="en-US" sz="1100" b="1"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solidFill>
                            <a:schemeClr val="tx1"/>
                          </a:solidFill>
                          <a:effectLst/>
                        </a:rPr>
                        <a:t>ABL</a:t>
                      </a:r>
                      <a:endParaRPr lang="en-US" sz="1100" b="1"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solidFill>
                            <a:schemeClr val="tx1"/>
                          </a:solidFill>
                          <a:effectLst/>
                        </a:rPr>
                        <a:t>HBL</a:t>
                      </a:r>
                      <a:endParaRPr lang="en-US" sz="1100" b="1"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u="none" strike="noStrike" dirty="0" err="1" smtClean="0">
                          <a:solidFill>
                            <a:schemeClr val="tx1"/>
                          </a:solidFill>
                          <a:effectLst/>
                        </a:rPr>
                        <a:t>Alfalah</a:t>
                      </a:r>
                      <a:endParaRPr lang="en-US" sz="1100" b="1"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7219">
                <a:tc>
                  <a:txBody>
                    <a:bodyPr/>
                    <a:lstStyle/>
                    <a:p>
                      <a:pPr algn="ctr" rtl="0" fontAlgn="ctr"/>
                      <a:r>
                        <a:rPr lang="en-US" sz="1100" b="1" u="none" strike="noStrike" dirty="0">
                          <a:solidFill>
                            <a:schemeClr val="tx1"/>
                          </a:solidFill>
                          <a:effectLst/>
                        </a:rPr>
                        <a:t>Total</a:t>
                      </a:r>
                      <a:endParaRPr lang="en-US" sz="1100" b="1"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0" i="0" u="none" strike="noStrike" dirty="0" smtClean="0">
                          <a:solidFill>
                            <a:schemeClr val="tx1"/>
                          </a:solidFill>
                          <a:effectLst/>
                          <a:latin typeface="Calibri" panose="020F0502020204030204" pitchFamily="34" charset="0"/>
                        </a:rPr>
                        <a:t>191.21</a:t>
                      </a:r>
                      <a:endParaRPr lang="en-US" sz="11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0" i="0" u="none" strike="noStrike" dirty="0" smtClean="0">
                          <a:solidFill>
                            <a:schemeClr val="tx1"/>
                          </a:solidFill>
                          <a:effectLst/>
                          <a:latin typeface="Calibri" panose="020F0502020204030204" pitchFamily="34" charset="0"/>
                        </a:rPr>
                        <a:t>182.47</a:t>
                      </a:r>
                      <a:endParaRPr lang="en-US" sz="11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0" i="0" u="none" strike="noStrike" dirty="0" smtClean="0">
                          <a:solidFill>
                            <a:schemeClr val="tx1"/>
                          </a:solidFill>
                          <a:effectLst/>
                          <a:latin typeface="Calibri" panose="020F0502020204030204" pitchFamily="34" charset="0"/>
                        </a:rPr>
                        <a:t>162.60</a:t>
                      </a:r>
                      <a:endParaRPr lang="en-US" sz="11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0" i="0" u="none" strike="noStrike" dirty="0" smtClean="0">
                          <a:solidFill>
                            <a:schemeClr val="tx1"/>
                          </a:solidFill>
                          <a:effectLst/>
                          <a:latin typeface="Calibri" panose="020F0502020204030204" pitchFamily="34" charset="0"/>
                        </a:rPr>
                        <a:t>117.98</a:t>
                      </a:r>
                      <a:endParaRPr lang="en-US" sz="11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0" i="0" u="none" strike="noStrike" dirty="0" smtClean="0">
                          <a:solidFill>
                            <a:schemeClr val="tx1"/>
                          </a:solidFill>
                          <a:effectLst/>
                          <a:latin typeface="Calibri" panose="020F0502020204030204" pitchFamily="34" charset="0"/>
                        </a:rPr>
                        <a:t>87.04</a:t>
                      </a:r>
                      <a:endParaRPr lang="en-US" sz="11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0" i="0" u="none" strike="noStrike" dirty="0" smtClean="0">
                          <a:solidFill>
                            <a:schemeClr val="tx1"/>
                          </a:solidFill>
                          <a:effectLst/>
                          <a:latin typeface="Calibri" panose="020F0502020204030204" pitchFamily="34" charset="0"/>
                        </a:rPr>
                        <a:t>85.36</a:t>
                      </a:r>
                      <a:endParaRPr lang="en-US" sz="11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ctr"/>
                      <a:r>
                        <a:rPr lang="en-US" sz="1100" b="0" i="0" u="none" strike="noStrike" dirty="0" smtClean="0">
                          <a:solidFill>
                            <a:schemeClr val="tx1"/>
                          </a:solidFill>
                          <a:effectLst/>
                          <a:latin typeface="Calibri" panose="020F0502020204030204" pitchFamily="34" charset="0"/>
                        </a:rPr>
                        <a:t>60.86</a:t>
                      </a:r>
                      <a:endParaRPr lang="en-US" sz="11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0069">
                <a:tc>
                  <a:txBody>
                    <a:bodyPr/>
                    <a:lstStyle/>
                    <a:p>
                      <a:pPr algn="ctr" fontAlgn="b"/>
                      <a:r>
                        <a:rPr lang="en-US" sz="1100" b="1" u="none" strike="noStrike" dirty="0">
                          <a:solidFill>
                            <a:schemeClr val="tx1"/>
                          </a:solidFill>
                          <a:effectLst/>
                        </a:rPr>
                        <a:t>Market Share</a:t>
                      </a:r>
                      <a:endParaRPr lang="en-US" sz="1100" b="1"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15.17%</a:t>
                      </a:r>
                      <a:endParaRPr lang="en-US" sz="11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14.48%</a:t>
                      </a:r>
                      <a:endParaRPr lang="en-US" sz="11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12.90%</a:t>
                      </a:r>
                      <a:endParaRPr lang="en-US" sz="11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9.36%</a:t>
                      </a:r>
                      <a:endParaRPr lang="en-US" sz="11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6.91%</a:t>
                      </a:r>
                      <a:endParaRPr lang="en-US" sz="11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6.77%</a:t>
                      </a:r>
                      <a:endParaRPr lang="en-US" sz="11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chemeClr val="tx1"/>
                          </a:solidFill>
                          <a:effectLst/>
                          <a:latin typeface="Calibri" panose="020F0502020204030204" pitchFamily="34" charset="0"/>
                        </a:rPr>
                        <a:t>4.82%</a:t>
                      </a:r>
                      <a:endParaRPr lang="en-US" sz="11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 name="AutoShape 2" descr="Blue and White PPT Background"/>
          <p:cNvSpPr>
            <a:spLocks noChangeAspect="1" noChangeArrowheads="1"/>
          </p:cNvSpPr>
          <p:nvPr/>
        </p:nvSpPr>
        <p:spPr bwMode="auto">
          <a:xfrm>
            <a:off x="140055" y="212046"/>
            <a:ext cx="274391" cy="2743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317" tIns="41159" rIns="82317" bIns="41159" numCol="1" anchor="t" anchorCtr="0" compatLnSpc="1">
            <a:prstTxWarp prst="textNoShape">
              <a:avLst/>
            </a:prstTxWarp>
          </a:bodyPr>
          <a:lstStyle/>
          <a:p>
            <a:endParaRPr lang="en-US" sz="1620"/>
          </a:p>
        </p:txBody>
      </p:sp>
      <p:graphicFrame>
        <p:nvGraphicFramePr>
          <p:cNvPr id="10" name="Chart 9"/>
          <p:cNvGraphicFramePr>
            <a:graphicFrameLocks/>
          </p:cNvGraphicFramePr>
          <p:nvPr>
            <p:extLst/>
          </p:nvPr>
        </p:nvGraphicFramePr>
        <p:xfrm>
          <a:off x="272962" y="2194238"/>
          <a:ext cx="10151055" cy="2743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8990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11</a:t>
            </a:fld>
            <a:endParaRPr lang="en-US"/>
          </a:p>
        </p:txBody>
      </p:sp>
      <p:sp>
        <p:nvSpPr>
          <p:cNvPr id="5" name="Title 1"/>
          <p:cNvSpPr>
            <a:spLocks noGrp="1"/>
          </p:cNvSpPr>
          <p:nvPr>
            <p:ph type="title"/>
          </p:nvPr>
        </p:nvSpPr>
        <p:spPr>
          <a:xfrm>
            <a:off x="548784" y="589335"/>
            <a:ext cx="9875234" cy="644534"/>
          </a:xfrm>
        </p:spPr>
        <p:txBody>
          <a:bodyPr/>
          <a:lstStyle/>
          <a:p>
            <a:r>
              <a:rPr lang="en-US" sz="2521" b="1" dirty="0">
                <a:solidFill>
                  <a:srgbClr val="002060"/>
                </a:solidFill>
              </a:rPr>
              <a:t> Discretionary SMA Portfolio Size </a:t>
            </a:r>
            <a:r>
              <a:rPr lang="en-US" sz="1260" dirty="0">
                <a:solidFill>
                  <a:srgbClr val="002060"/>
                </a:solidFill>
              </a:rPr>
              <a:t>(As of 30</a:t>
            </a:r>
            <a:r>
              <a:rPr lang="en-US" sz="1260" baseline="30000" dirty="0">
                <a:solidFill>
                  <a:srgbClr val="002060"/>
                </a:solidFill>
              </a:rPr>
              <a:t>th</a:t>
            </a:r>
            <a:r>
              <a:rPr lang="en-US" sz="1260" dirty="0">
                <a:solidFill>
                  <a:srgbClr val="002060"/>
                </a:solidFill>
              </a:rPr>
              <a:t>  September 2021)</a:t>
            </a:r>
            <a:endParaRPr lang="en-US" sz="2521" dirty="0">
              <a:solidFill>
                <a:srgbClr val="002060"/>
              </a:solidFill>
            </a:endParaRPr>
          </a:p>
        </p:txBody>
      </p:sp>
      <p:graphicFrame>
        <p:nvGraphicFramePr>
          <p:cNvPr id="7" name="Table 6"/>
          <p:cNvGraphicFramePr>
            <a:graphicFrameLocks noGrp="1"/>
          </p:cNvGraphicFramePr>
          <p:nvPr>
            <p:extLst/>
          </p:nvPr>
        </p:nvGraphicFramePr>
        <p:xfrm>
          <a:off x="890343" y="5281142"/>
          <a:ext cx="9192114" cy="617380"/>
        </p:xfrm>
        <a:graphic>
          <a:graphicData uri="http://schemas.openxmlformats.org/drawingml/2006/table">
            <a:tbl>
              <a:tblPr firstRow="1" bandRow="1">
                <a:tableStyleId>{D113A9D2-9D6B-4929-AA2D-F23B5EE8CBE7}</a:tableStyleId>
              </a:tblPr>
              <a:tblGrid>
                <a:gridCol w="1303359">
                  <a:extLst>
                    <a:ext uri="{9D8B030D-6E8A-4147-A177-3AD203B41FA5}">
                      <a16:colId xmlns:a16="http://schemas.microsoft.com/office/drawing/2014/main" val="20000"/>
                    </a:ext>
                  </a:extLst>
                </a:gridCol>
                <a:gridCol w="1184864">
                  <a:extLst>
                    <a:ext uri="{9D8B030D-6E8A-4147-A177-3AD203B41FA5}">
                      <a16:colId xmlns:a16="http://schemas.microsoft.com/office/drawing/2014/main" val="20001"/>
                    </a:ext>
                  </a:extLst>
                </a:gridCol>
                <a:gridCol w="1353257">
                  <a:extLst>
                    <a:ext uri="{9D8B030D-6E8A-4147-A177-3AD203B41FA5}">
                      <a16:colId xmlns:a16="http://schemas.microsoft.com/office/drawing/2014/main" val="20002"/>
                    </a:ext>
                  </a:extLst>
                </a:gridCol>
                <a:gridCol w="1348242">
                  <a:extLst>
                    <a:ext uri="{9D8B030D-6E8A-4147-A177-3AD203B41FA5}">
                      <a16:colId xmlns:a16="http://schemas.microsoft.com/office/drawing/2014/main" val="20003"/>
                    </a:ext>
                  </a:extLst>
                </a:gridCol>
                <a:gridCol w="1208566">
                  <a:extLst>
                    <a:ext uri="{9D8B030D-6E8A-4147-A177-3AD203B41FA5}">
                      <a16:colId xmlns:a16="http://schemas.microsoft.com/office/drawing/2014/main" val="20004"/>
                    </a:ext>
                  </a:extLst>
                </a:gridCol>
                <a:gridCol w="1066382">
                  <a:extLst>
                    <a:ext uri="{9D8B030D-6E8A-4147-A177-3AD203B41FA5}">
                      <a16:colId xmlns:a16="http://schemas.microsoft.com/office/drawing/2014/main" val="20005"/>
                    </a:ext>
                  </a:extLst>
                </a:gridCol>
                <a:gridCol w="995289">
                  <a:extLst>
                    <a:ext uri="{9D8B030D-6E8A-4147-A177-3AD203B41FA5}">
                      <a16:colId xmlns:a16="http://schemas.microsoft.com/office/drawing/2014/main" val="20006"/>
                    </a:ext>
                  </a:extLst>
                </a:gridCol>
                <a:gridCol w="732155">
                  <a:extLst>
                    <a:ext uri="{9D8B030D-6E8A-4147-A177-3AD203B41FA5}">
                      <a16:colId xmlns:a16="http://schemas.microsoft.com/office/drawing/2014/main" val="20007"/>
                    </a:ext>
                  </a:extLst>
                </a:gridCol>
              </a:tblGrid>
              <a:tr h="308690">
                <a:tc>
                  <a:txBody>
                    <a:bodyPr/>
                    <a:lstStyle/>
                    <a:p>
                      <a:pPr algn="ctr"/>
                      <a:r>
                        <a:rPr lang="en-US" sz="1100" dirty="0" smtClean="0">
                          <a:solidFill>
                            <a:schemeClr val="tx1"/>
                          </a:solidFill>
                        </a:rPr>
                        <a:t>MCBAH</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Al </a:t>
                      </a:r>
                      <a:r>
                        <a:rPr lang="en-US" sz="1100" dirty="0" err="1" smtClean="0">
                          <a:solidFill>
                            <a:schemeClr val="tx1"/>
                          </a:solidFill>
                        </a:rPr>
                        <a:t>Meezan</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NAFA</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UBL</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err="1" smtClean="0">
                          <a:solidFill>
                            <a:schemeClr val="tx1"/>
                          </a:solidFill>
                        </a:rPr>
                        <a:t>Alfalah</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HBL</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ABL</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Others</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8690">
                <a:tc>
                  <a:txBody>
                    <a:bodyPr/>
                    <a:lstStyle/>
                    <a:p>
                      <a:pPr algn="ctr"/>
                      <a:r>
                        <a:rPr lang="en-US" sz="1100" dirty="0" smtClean="0">
                          <a:solidFill>
                            <a:schemeClr val="tx1"/>
                          </a:solidFill>
                        </a:rPr>
                        <a:t>58.92</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17.20</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16.67</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10.69</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2.93</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1.89</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1.89</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r>
                        <a:rPr lang="en-US" sz="1100" dirty="0" smtClean="0">
                          <a:solidFill>
                            <a:schemeClr val="tx1"/>
                          </a:solidFill>
                        </a:rPr>
                        <a:t>79.49</a:t>
                      </a:r>
                      <a:endParaRPr lang="en-US" sz="1100" dirty="0">
                        <a:solidFill>
                          <a:schemeClr val="tx1"/>
                        </a:solidFill>
                      </a:endParaRPr>
                    </a:p>
                  </a:txBody>
                  <a:tcPr marL="82317" marR="82317" marT="41159" marB="4115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8436109" y="5998153"/>
            <a:ext cx="2240864" cy="397032"/>
          </a:xfrm>
          <a:prstGeom prst="rect">
            <a:avLst/>
          </a:prstGeom>
          <a:noFill/>
        </p:spPr>
        <p:txBody>
          <a:bodyPr wrap="square" rtlCol="0">
            <a:spAutoFit/>
          </a:bodyPr>
          <a:lstStyle/>
          <a:p>
            <a:r>
              <a:rPr lang="en-US" sz="990" dirty="0"/>
              <a:t>Discretionary Portfolio with </a:t>
            </a:r>
            <a:r>
              <a:rPr lang="en-US" sz="990" dirty="0" err="1"/>
              <a:t>FoF</a:t>
            </a:r>
            <a:endParaRPr lang="en-US" sz="990" dirty="0"/>
          </a:p>
          <a:p>
            <a:r>
              <a:rPr lang="en-US" sz="990" dirty="0"/>
              <a:t>In Billions</a:t>
            </a:r>
          </a:p>
        </p:txBody>
      </p:sp>
      <p:graphicFrame>
        <p:nvGraphicFramePr>
          <p:cNvPr id="10" name="Chart 9"/>
          <p:cNvGraphicFramePr>
            <a:graphicFrameLocks/>
          </p:cNvGraphicFramePr>
          <p:nvPr>
            <p:extLst/>
          </p:nvPr>
        </p:nvGraphicFramePr>
        <p:xfrm>
          <a:off x="890343" y="1645456"/>
          <a:ext cx="9260712" cy="3429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1452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10158" y="479292"/>
            <a:ext cx="10288251" cy="644534"/>
          </a:xfrm>
        </p:spPr>
        <p:txBody>
          <a:bodyPr/>
          <a:lstStyle/>
          <a:p>
            <a:r>
              <a:rPr lang="en-US" sz="2521" b="1" dirty="0">
                <a:solidFill>
                  <a:srgbClr val="002060"/>
                </a:solidFill>
              </a:rPr>
              <a:t>Industry AUM CIS</a:t>
            </a:r>
            <a:r>
              <a:rPr lang="en-US" sz="2521" b="1" dirty="0">
                <a:solidFill>
                  <a:schemeClr val="tx2"/>
                </a:solidFill>
              </a:rPr>
              <a:t> </a:t>
            </a:r>
            <a:r>
              <a:rPr lang="en-US" sz="1260" dirty="0">
                <a:solidFill>
                  <a:srgbClr val="002060"/>
                </a:solidFill>
              </a:rPr>
              <a:t>(1Q FY 22) </a:t>
            </a:r>
            <a:endParaRPr lang="en-US" sz="1260" b="1" dirty="0">
              <a:solidFill>
                <a:srgbClr val="002060"/>
              </a:solidFill>
            </a:endParaRPr>
          </a:p>
        </p:txBody>
      </p:sp>
      <p:graphicFrame>
        <p:nvGraphicFramePr>
          <p:cNvPr id="8" name="Table 7"/>
          <p:cNvGraphicFramePr>
            <a:graphicFrameLocks noGrp="1"/>
          </p:cNvGraphicFramePr>
          <p:nvPr>
            <p:extLst/>
          </p:nvPr>
        </p:nvGraphicFramePr>
        <p:xfrm>
          <a:off x="412824" y="5075349"/>
          <a:ext cx="10013863" cy="754577"/>
        </p:xfrm>
        <a:graphic>
          <a:graphicData uri="http://schemas.openxmlformats.org/drawingml/2006/table">
            <a:tbl>
              <a:tblPr>
                <a:effectLst>
                  <a:outerShdw blurRad="63500" sx="102000" sy="102000" algn="ctr" rotWithShape="0">
                    <a:prstClr val="black">
                      <a:alpha val="40000"/>
                    </a:prstClr>
                  </a:outerShdw>
                </a:effectLst>
                <a:tableStyleId>{5940675A-B579-460E-94D1-54222C63F5DA}</a:tableStyleId>
              </a:tblPr>
              <a:tblGrid>
                <a:gridCol w="392742">
                  <a:extLst>
                    <a:ext uri="{9D8B030D-6E8A-4147-A177-3AD203B41FA5}">
                      <a16:colId xmlns:a16="http://schemas.microsoft.com/office/drawing/2014/main" val="20000"/>
                    </a:ext>
                  </a:extLst>
                </a:gridCol>
                <a:gridCol w="832408">
                  <a:extLst>
                    <a:ext uri="{9D8B030D-6E8A-4147-A177-3AD203B41FA5}">
                      <a16:colId xmlns:a16="http://schemas.microsoft.com/office/drawing/2014/main" val="20002"/>
                    </a:ext>
                  </a:extLst>
                </a:gridCol>
                <a:gridCol w="832408">
                  <a:extLst>
                    <a:ext uri="{9D8B030D-6E8A-4147-A177-3AD203B41FA5}">
                      <a16:colId xmlns:a16="http://schemas.microsoft.com/office/drawing/2014/main" val="20001"/>
                    </a:ext>
                  </a:extLst>
                </a:gridCol>
                <a:gridCol w="881375">
                  <a:extLst>
                    <a:ext uri="{9D8B030D-6E8A-4147-A177-3AD203B41FA5}">
                      <a16:colId xmlns:a16="http://schemas.microsoft.com/office/drawing/2014/main" val="20003"/>
                    </a:ext>
                  </a:extLst>
                </a:gridCol>
                <a:gridCol w="780503">
                  <a:extLst>
                    <a:ext uri="{9D8B030D-6E8A-4147-A177-3AD203B41FA5}">
                      <a16:colId xmlns:a16="http://schemas.microsoft.com/office/drawing/2014/main" val="20004"/>
                    </a:ext>
                  </a:extLst>
                </a:gridCol>
                <a:gridCol w="858331">
                  <a:extLst>
                    <a:ext uri="{9D8B030D-6E8A-4147-A177-3AD203B41FA5}">
                      <a16:colId xmlns:a16="http://schemas.microsoft.com/office/drawing/2014/main" val="20006"/>
                    </a:ext>
                  </a:extLst>
                </a:gridCol>
                <a:gridCol w="906016">
                  <a:extLst>
                    <a:ext uri="{9D8B030D-6E8A-4147-A177-3AD203B41FA5}">
                      <a16:colId xmlns:a16="http://schemas.microsoft.com/office/drawing/2014/main" val="20007"/>
                    </a:ext>
                  </a:extLst>
                </a:gridCol>
                <a:gridCol w="906016">
                  <a:extLst>
                    <a:ext uri="{9D8B030D-6E8A-4147-A177-3AD203B41FA5}">
                      <a16:colId xmlns:a16="http://schemas.microsoft.com/office/drawing/2014/main" val="20005"/>
                    </a:ext>
                  </a:extLst>
                </a:gridCol>
                <a:gridCol w="906016">
                  <a:extLst>
                    <a:ext uri="{9D8B030D-6E8A-4147-A177-3AD203B41FA5}">
                      <a16:colId xmlns:a16="http://schemas.microsoft.com/office/drawing/2014/main" val="20008"/>
                    </a:ext>
                  </a:extLst>
                </a:gridCol>
                <a:gridCol w="906016">
                  <a:extLst>
                    <a:ext uri="{9D8B030D-6E8A-4147-A177-3AD203B41FA5}">
                      <a16:colId xmlns:a16="http://schemas.microsoft.com/office/drawing/2014/main" val="20009"/>
                    </a:ext>
                  </a:extLst>
                </a:gridCol>
                <a:gridCol w="906016">
                  <a:extLst>
                    <a:ext uri="{9D8B030D-6E8A-4147-A177-3AD203B41FA5}">
                      <a16:colId xmlns:a16="http://schemas.microsoft.com/office/drawing/2014/main" val="20010"/>
                    </a:ext>
                  </a:extLst>
                </a:gridCol>
                <a:gridCol w="906016">
                  <a:extLst>
                    <a:ext uri="{9D8B030D-6E8A-4147-A177-3AD203B41FA5}">
                      <a16:colId xmlns:a16="http://schemas.microsoft.com/office/drawing/2014/main" val="20011"/>
                    </a:ext>
                  </a:extLst>
                </a:gridCol>
              </a:tblGrid>
              <a:tr h="242912">
                <a:tc>
                  <a:txBody>
                    <a:bodyPr/>
                    <a:lstStyle/>
                    <a:p>
                      <a:pPr algn="ctr" fontAlgn="ctr"/>
                      <a:r>
                        <a:rPr lang="en-US" sz="1300" u="none" strike="noStrike" dirty="0">
                          <a:effectLst/>
                        </a:rPr>
                        <a:t> </a:t>
                      </a:r>
                      <a:endParaRPr lang="en-US" sz="13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NAFA</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Al</a:t>
                      </a:r>
                      <a:r>
                        <a:rPr lang="en-US" sz="1100" u="none" strike="noStrike" baseline="0" dirty="0" smtClean="0">
                          <a:effectLst/>
                        </a:rPr>
                        <a:t> </a:t>
                      </a:r>
                      <a:r>
                        <a:rPr lang="en-US" sz="1100" u="none" strike="noStrike" baseline="0" dirty="0" err="1" smtClean="0">
                          <a:effectLst/>
                        </a:rPr>
                        <a:t>Meezan</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UBL</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noFill/>
                  </a:tcPr>
                </a:tc>
                <a:tc>
                  <a:txBody>
                    <a:bodyPr/>
                    <a:lstStyle/>
                    <a:p>
                      <a:pPr algn="ctr" fontAlgn="ctr"/>
                      <a:r>
                        <a:rPr lang="en-US" sz="1100" b="0" i="0" u="none" strike="noStrike" dirty="0" smtClean="0">
                          <a:effectLst/>
                          <a:latin typeface="+mn-lt"/>
                        </a:rPr>
                        <a:t>MCBAH</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accent3"/>
                    </a:solidFill>
                  </a:tcPr>
                </a:tc>
                <a:tc>
                  <a:txBody>
                    <a:bodyPr/>
                    <a:lstStyle/>
                    <a:p>
                      <a:pPr algn="ctr" fontAlgn="ctr"/>
                      <a:r>
                        <a:rPr lang="en-US" sz="1100" u="none" strike="noStrike" dirty="0" smtClean="0">
                          <a:effectLst/>
                        </a:rPr>
                        <a:t>NIT</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ABL Funds</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HBL Funds</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err="1" smtClean="0">
                          <a:effectLst/>
                        </a:rPr>
                        <a:t>Faysal</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err="1" smtClean="0">
                          <a:effectLst/>
                          <a:latin typeface="Calibri" panose="020F0502020204030204" pitchFamily="34" charset="0"/>
                        </a:rPr>
                        <a:t>Alfalah</a:t>
                      </a:r>
                      <a:r>
                        <a:rPr lang="en-US" sz="1100" b="0" i="0" u="none" strike="noStrike" dirty="0" smtClean="0">
                          <a:effectLst/>
                          <a:latin typeface="Calibri" panose="020F0502020204030204" pitchFamily="34" charset="0"/>
                        </a:rPr>
                        <a:t> GHP</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smtClean="0">
                          <a:effectLst/>
                          <a:latin typeface="Calibri" panose="020F0502020204030204" pitchFamily="34" charset="0"/>
                        </a:rPr>
                        <a:t>Atlas</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smtClean="0">
                          <a:effectLst/>
                          <a:latin typeface="Calibri" panose="020F0502020204030204" pitchFamily="34" charset="0"/>
                        </a:rPr>
                        <a:t>First Habib</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10315">
                <a:tc>
                  <a:txBody>
                    <a:bodyPr/>
                    <a:lstStyle/>
                    <a:p>
                      <a:pPr algn="ctr" fontAlgn="ctr"/>
                      <a:r>
                        <a:rPr lang="en-US" sz="900" u="none" strike="noStrike" dirty="0">
                          <a:effectLst/>
                        </a:rPr>
                        <a:t>Diff</a:t>
                      </a:r>
                      <a:endParaRPr lang="en-US" sz="9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6.47</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-23.76</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5.37</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6.00</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accent3"/>
                    </a:solidFill>
                  </a:tcPr>
                </a:tc>
                <a:tc>
                  <a:txBody>
                    <a:bodyPr/>
                    <a:lstStyle/>
                    <a:p>
                      <a:pPr algn="ctr" fontAlgn="b"/>
                      <a:r>
                        <a:rPr lang="en-US" sz="900" b="0" i="0" u="none" strike="noStrike" dirty="0" smtClean="0">
                          <a:solidFill>
                            <a:srgbClr val="000000"/>
                          </a:solidFill>
                          <a:effectLst/>
                          <a:latin typeface="Calibri" panose="020F0502020204030204" pitchFamily="34" charset="0"/>
                        </a:rPr>
                        <a:t>-4.38</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6.59</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11.05</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4.84</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2.97</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1.18</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-2.99</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1350">
                <a:tc>
                  <a:txBody>
                    <a:bodyPr/>
                    <a:lstStyle/>
                    <a:p>
                      <a:pPr algn="ctr" fontAlgn="ctr"/>
                      <a:r>
                        <a:rPr lang="en-US" sz="900" u="none" strike="noStrike" dirty="0">
                          <a:effectLst/>
                        </a:rPr>
                        <a:t>Diff %</a:t>
                      </a:r>
                      <a:endParaRPr lang="en-US" sz="9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3.85%</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(12.57%)</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5.27%</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6.14%</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accent3"/>
                    </a:solidFill>
                  </a:tcPr>
                </a:tc>
                <a:tc>
                  <a:txBody>
                    <a:bodyPr/>
                    <a:lstStyle/>
                    <a:p>
                      <a:pPr algn="ctr" fontAlgn="b"/>
                      <a:r>
                        <a:rPr lang="en-US" sz="900" b="0" i="0" u="none" strike="noStrike" dirty="0" smtClean="0">
                          <a:solidFill>
                            <a:srgbClr val="000000"/>
                          </a:solidFill>
                          <a:effectLst/>
                          <a:latin typeface="Calibri" panose="020F0502020204030204" pitchFamily="34" charset="0"/>
                        </a:rPr>
                        <a:t>(4.87%)</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8.39%</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15.26%</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7.81%</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5.40%</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2.35%</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(9.04%)</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nvPr>
        </p:nvGraphicFramePr>
        <p:xfrm>
          <a:off x="5073384" y="1302466"/>
          <a:ext cx="5350635" cy="659109"/>
        </p:xfrm>
        <a:graphic>
          <a:graphicData uri="http://schemas.openxmlformats.org/drawingml/2006/table">
            <a:tbl>
              <a:tblPr>
                <a:effectLst>
                  <a:outerShdw blurRad="63500" sx="102000" sy="102000" algn="ctr" rotWithShape="0">
                    <a:prstClr val="black">
                      <a:alpha val="40000"/>
                    </a:prstClr>
                  </a:outerShdw>
                </a:effectLst>
                <a:tableStyleId>{5940675A-B579-460E-94D1-54222C63F5DA}</a:tableStyleId>
              </a:tblPr>
              <a:tblGrid>
                <a:gridCol w="1070127">
                  <a:extLst>
                    <a:ext uri="{9D8B030D-6E8A-4147-A177-3AD203B41FA5}">
                      <a16:colId xmlns:a16="http://schemas.microsoft.com/office/drawing/2014/main" val="20000"/>
                    </a:ext>
                  </a:extLst>
                </a:gridCol>
                <a:gridCol w="1070127">
                  <a:extLst>
                    <a:ext uri="{9D8B030D-6E8A-4147-A177-3AD203B41FA5}">
                      <a16:colId xmlns:a16="http://schemas.microsoft.com/office/drawing/2014/main" val="20001"/>
                    </a:ext>
                  </a:extLst>
                </a:gridCol>
                <a:gridCol w="1070127">
                  <a:extLst>
                    <a:ext uri="{9D8B030D-6E8A-4147-A177-3AD203B41FA5}">
                      <a16:colId xmlns:a16="http://schemas.microsoft.com/office/drawing/2014/main" val="20002"/>
                    </a:ext>
                  </a:extLst>
                </a:gridCol>
                <a:gridCol w="1070127">
                  <a:extLst>
                    <a:ext uri="{9D8B030D-6E8A-4147-A177-3AD203B41FA5}">
                      <a16:colId xmlns:a16="http://schemas.microsoft.com/office/drawing/2014/main" val="20004"/>
                    </a:ext>
                  </a:extLst>
                </a:gridCol>
                <a:gridCol w="1070127">
                  <a:extLst>
                    <a:ext uri="{9D8B030D-6E8A-4147-A177-3AD203B41FA5}">
                      <a16:colId xmlns:a16="http://schemas.microsoft.com/office/drawing/2014/main" val="20003"/>
                    </a:ext>
                  </a:extLst>
                </a:gridCol>
              </a:tblGrid>
              <a:tr h="231951">
                <a:tc>
                  <a:txBody>
                    <a:bodyPr/>
                    <a:lstStyle/>
                    <a:p>
                      <a:pPr algn="ctr" fontAlgn="ct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b="1" i="0" u="none" strike="noStrike" dirty="0" smtClean="0">
                          <a:effectLst/>
                          <a:latin typeface="+mn-lt"/>
                        </a:rPr>
                        <a:t>30-Jun-21</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b="1" i="0" u="none" strike="noStrike" dirty="0" smtClean="0">
                          <a:effectLst/>
                          <a:latin typeface="+mn-lt"/>
                        </a:rPr>
                        <a:t>30-Sept-21</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u="none" strike="noStrike" dirty="0">
                          <a:effectLst/>
                          <a:latin typeface="+mn-lt"/>
                        </a:rPr>
                        <a:t>Diff</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u="none" strike="noStrike" dirty="0">
                          <a:effectLst/>
                          <a:latin typeface="+mn-lt"/>
                        </a:rPr>
                        <a:t>Diff %</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13579">
                <a:tc>
                  <a:txBody>
                    <a:bodyPr/>
                    <a:lstStyle/>
                    <a:p>
                      <a:pPr algn="ctr" fontAlgn="b"/>
                      <a:r>
                        <a:rPr lang="en-US" sz="1000" b="0" i="0" u="none" strike="noStrike" dirty="0" smtClean="0">
                          <a:solidFill>
                            <a:srgbClr val="000000"/>
                          </a:solidFill>
                          <a:effectLst/>
                          <a:latin typeface="+mn-lt"/>
                        </a:rPr>
                        <a:t>Industry</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1056.34</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1070.51</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14.17</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1.34%</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13579">
                <a:tc>
                  <a:txBody>
                    <a:bodyPr/>
                    <a:lstStyle/>
                    <a:p>
                      <a:pPr algn="ctr" fontAlgn="b"/>
                      <a:r>
                        <a:rPr lang="en-US" sz="1000" b="0" i="0" u="none" strike="noStrike" dirty="0" smtClean="0">
                          <a:solidFill>
                            <a:srgbClr val="000000"/>
                          </a:solidFill>
                          <a:effectLst/>
                          <a:latin typeface="+mn-lt"/>
                        </a:rPr>
                        <a:t>MCBAH</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97.68</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103.68</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6.00</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6.14%</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pPr>
              <a:defRPr/>
            </a:pPr>
            <a:fld id="{83D19E42-D625-4494-9B9E-7AAB6B2E67B3}" type="slidenum">
              <a:rPr lang="en-US" smtClean="0"/>
              <a:pPr>
                <a:defRPr/>
              </a:pPr>
              <a:t>12</a:t>
            </a:fld>
            <a:endParaRPr lang="en-US"/>
          </a:p>
        </p:txBody>
      </p:sp>
      <p:sp>
        <p:nvSpPr>
          <p:cNvPr id="2" name="TextBox 1"/>
          <p:cNvSpPr txBox="1"/>
          <p:nvPr/>
        </p:nvSpPr>
        <p:spPr>
          <a:xfrm>
            <a:off x="9670870" y="5851774"/>
            <a:ext cx="1166164" cy="230832"/>
          </a:xfrm>
          <a:prstGeom prst="rect">
            <a:avLst/>
          </a:prstGeom>
          <a:noFill/>
        </p:spPr>
        <p:txBody>
          <a:bodyPr wrap="square" rtlCol="0">
            <a:spAutoFit/>
          </a:bodyPr>
          <a:lstStyle/>
          <a:p>
            <a:r>
              <a:rPr lang="en-US" sz="900" dirty="0"/>
              <a:t>In Billions</a:t>
            </a:r>
          </a:p>
        </p:txBody>
      </p:sp>
      <p:graphicFrame>
        <p:nvGraphicFramePr>
          <p:cNvPr id="10" name="Chart 9"/>
          <p:cNvGraphicFramePr>
            <a:graphicFrameLocks/>
          </p:cNvGraphicFramePr>
          <p:nvPr>
            <p:extLst/>
          </p:nvPr>
        </p:nvGraphicFramePr>
        <p:xfrm>
          <a:off x="410159" y="2194238"/>
          <a:ext cx="10013859" cy="2743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3171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10158" y="479292"/>
            <a:ext cx="10288251" cy="644534"/>
          </a:xfrm>
        </p:spPr>
        <p:txBody>
          <a:bodyPr/>
          <a:lstStyle/>
          <a:p>
            <a:r>
              <a:rPr lang="en-US" sz="2521" b="1" dirty="0">
                <a:solidFill>
                  <a:srgbClr val="002060"/>
                </a:solidFill>
              </a:rPr>
              <a:t>Industry </a:t>
            </a:r>
            <a:r>
              <a:rPr lang="en-US" sz="2521" b="1" dirty="0" err="1">
                <a:solidFill>
                  <a:srgbClr val="002060"/>
                </a:solidFill>
              </a:rPr>
              <a:t>Shariah</a:t>
            </a:r>
            <a:r>
              <a:rPr lang="en-US" sz="2521" b="1" dirty="0">
                <a:solidFill>
                  <a:srgbClr val="002060"/>
                </a:solidFill>
              </a:rPr>
              <a:t> Compliant AUM CIS</a:t>
            </a:r>
            <a:r>
              <a:rPr lang="en-US" sz="2521" b="1" dirty="0">
                <a:solidFill>
                  <a:schemeClr val="tx2"/>
                </a:solidFill>
              </a:rPr>
              <a:t> </a:t>
            </a:r>
            <a:r>
              <a:rPr lang="en-US" sz="1260" dirty="0">
                <a:solidFill>
                  <a:srgbClr val="002060"/>
                </a:solidFill>
              </a:rPr>
              <a:t>(1Q FY 22) </a:t>
            </a:r>
            <a:endParaRPr lang="en-US" sz="1260" b="1" dirty="0">
              <a:solidFill>
                <a:srgbClr val="002060"/>
              </a:solidFill>
            </a:endParaRPr>
          </a:p>
        </p:txBody>
      </p:sp>
      <p:graphicFrame>
        <p:nvGraphicFramePr>
          <p:cNvPr id="8" name="Table 7"/>
          <p:cNvGraphicFramePr>
            <a:graphicFrameLocks noGrp="1"/>
          </p:cNvGraphicFramePr>
          <p:nvPr>
            <p:extLst/>
          </p:nvPr>
        </p:nvGraphicFramePr>
        <p:xfrm>
          <a:off x="412824" y="5075349"/>
          <a:ext cx="10011193" cy="855520"/>
        </p:xfrm>
        <a:graphic>
          <a:graphicData uri="http://schemas.openxmlformats.org/drawingml/2006/table">
            <a:tbl>
              <a:tblPr>
                <a:effectLst>
                  <a:outerShdw blurRad="63500" sx="102000" sy="102000" algn="ctr" rotWithShape="0">
                    <a:prstClr val="black">
                      <a:alpha val="40000"/>
                    </a:prstClr>
                  </a:outerShdw>
                </a:effectLst>
                <a:tableStyleId>{5940675A-B579-460E-94D1-54222C63F5DA}</a:tableStyleId>
              </a:tblPr>
              <a:tblGrid>
                <a:gridCol w="360292">
                  <a:extLst>
                    <a:ext uri="{9D8B030D-6E8A-4147-A177-3AD203B41FA5}">
                      <a16:colId xmlns:a16="http://schemas.microsoft.com/office/drawing/2014/main" val="20000"/>
                    </a:ext>
                  </a:extLst>
                </a:gridCol>
                <a:gridCol w="720104">
                  <a:extLst>
                    <a:ext uri="{9D8B030D-6E8A-4147-A177-3AD203B41FA5}">
                      <a16:colId xmlns:a16="http://schemas.microsoft.com/office/drawing/2014/main" val="20002"/>
                    </a:ext>
                  </a:extLst>
                </a:gridCol>
                <a:gridCol w="670058">
                  <a:extLst>
                    <a:ext uri="{9D8B030D-6E8A-4147-A177-3AD203B41FA5}">
                      <a16:colId xmlns:a16="http://schemas.microsoft.com/office/drawing/2014/main" val="20001"/>
                    </a:ext>
                  </a:extLst>
                </a:gridCol>
                <a:gridCol w="824686">
                  <a:extLst>
                    <a:ext uri="{9D8B030D-6E8A-4147-A177-3AD203B41FA5}">
                      <a16:colId xmlns:a16="http://schemas.microsoft.com/office/drawing/2014/main" val="20003"/>
                    </a:ext>
                  </a:extLst>
                </a:gridCol>
                <a:gridCol w="824686">
                  <a:extLst>
                    <a:ext uri="{9D8B030D-6E8A-4147-A177-3AD203B41FA5}">
                      <a16:colId xmlns:a16="http://schemas.microsoft.com/office/drawing/2014/main" val="20005"/>
                    </a:ext>
                  </a:extLst>
                </a:gridCol>
                <a:gridCol w="836992">
                  <a:extLst>
                    <a:ext uri="{9D8B030D-6E8A-4147-A177-3AD203B41FA5}">
                      <a16:colId xmlns:a16="http://schemas.microsoft.com/office/drawing/2014/main" val="20004"/>
                    </a:ext>
                  </a:extLst>
                </a:gridCol>
                <a:gridCol w="787415">
                  <a:extLst>
                    <a:ext uri="{9D8B030D-6E8A-4147-A177-3AD203B41FA5}">
                      <a16:colId xmlns:a16="http://schemas.microsoft.com/office/drawing/2014/main" val="20006"/>
                    </a:ext>
                  </a:extLst>
                </a:gridCol>
                <a:gridCol w="831160">
                  <a:extLst>
                    <a:ext uri="{9D8B030D-6E8A-4147-A177-3AD203B41FA5}">
                      <a16:colId xmlns:a16="http://schemas.microsoft.com/office/drawing/2014/main" val="20007"/>
                    </a:ext>
                  </a:extLst>
                </a:gridCol>
                <a:gridCol w="831160">
                  <a:extLst>
                    <a:ext uri="{9D8B030D-6E8A-4147-A177-3AD203B41FA5}">
                      <a16:colId xmlns:a16="http://schemas.microsoft.com/office/drawing/2014/main" val="20009"/>
                    </a:ext>
                  </a:extLst>
                </a:gridCol>
                <a:gridCol w="831160">
                  <a:extLst>
                    <a:ext uri="{9D8B030D-6E8A-4147-A177-3AD203B41FA5}">
                      <a16:colId xmlns:a16="http://schemas.microsoft.com/office/drawing/2014/main" val="20010"/>
                    </a:ext>
                  </a:extLst>
                </a:gridCol>
                <a:gridCol w="831160">
                  <a:extLst>
                    <a:ext uri="{9D8B030D-6E8A-4147-A177-3AD203B41FA5}">
                      <a16:colId xmlns:a16="http://schemas.microsoft.com/office/drawing/2014/main" val="20008"/>
                    </a:ext>
                  </a:extLst>
                </a:gridCol>
                <a:gridCol w="831160">
                  <a:extLst>
                    <a:ext uri="{9D8B030D-6E8A-4147-A177-3AD203B41FA5}">
                      <a16:colId xmlns:a16="http://schemas.microsoft.com/office/drawing/2014/main" val="20011"/>
                    </a:ext>
                  </a:extLst>
                </a:gridCol>
                <a:gridCol w="831160">
                  <a:extLst>
                    <a:ext uri="{9D8B030D-6E8A-4147-A177-3AD203B41FA5}">
                      <a16:colId xmlns:a16="http://schemas.microsoft.com/office/drawing/2014/main" val="20012"/>
                    </a:ext>
                  </a:extLst>
                </a:gridCol>
              </a:tblGrid>
              <a:tr h="337844">
                <a:tc>
                  <a:txBody>
                    <a:bodyPr/>
                    <a:lstStyle/>
                    <a:p>
                      <a:pPr algn="ctr" fontAlgn="ctr"/>
                      <a:r>
                        <a:rPr lang="en-US" sz="1300" u="none" strike="noStrike" dirty="0">
                          <a:effectLst/>
                        </a:rPr>
                        <a:t> </a:t>
                      </a:r>
                      <a:endParaRPr lang="en-US" sz="13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Al </a:t>
                      </a:r>
                      <a:r>
                        <a:rPr lang="en-US" sz="1100" u="none" strike="noStrike" dirty="0" err="1" smtClean="0">
                          <a:effectLst/>
                        </a:rPr>
                        <a:t>Meezan</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NAFA</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UBL Al </a:t>
                      </a:r>
                      <a:r>
                        <a:rPr lang="en-US" sz="1100" u="none" strike="noStrike" dirty="0" err="1" smtClean="0">
                          <a:effectLst/>
                        </a:rPr>
                        <a:t>Ameen</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err="1" smtClean="0">
                          <a:effectLst/>
                          <a:latin typeface="Calibri" panose="020F0502020204030204" pitchFamily="34" charset="0"/>
                        </a:rPr>
                        <a:t>Faysal</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u="none" strike="noStrike" dirty="0" smtClean="0">
                          <a:effectLst/>
                        </a:rPr>
                        <a:t>MCBAH</a:t>
                      </a:r>
                      <a:r>
                        <a:rPr lang="en-US" sz="1100" u="none" strike="noStrike" baseline="0" dirty="0" smtClean="0">
                          <a:effectLst/>
                        </a:rPr>
                        <a:t> </a:t>
                      </a:r>
                      <a:r>
                        <a:rPr lang="en-US" sz="1100" u="none" strike="noStrike" baseline="0" dirty="0" err="1" smtClean="0">
                          <a:effectLst/>
                        </a:rPr>
                        <a:t>Alhamra</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100" u="none" strike="noStrike" dirty="0" smtClean="0">
                          <a:effectLst/>
                        </a:rPr>
                        <a:t>ABL</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noFill/>
                  </a:tcPr>
                </a:tc>
                <a:tc>
                  <a:txBody>
                    <a:bodyPr/>
                    <a:lstStyle/>
                    <a:p>
                      <a:pPr algn="ctr" fontAlgn="ctr"/>
                      <a:r>
                        <a:rPr lang="en-US" sz="1100" b="0" i="0" u="none" strike="noStrike" dirty="0" err="1" smtClean="0">
                          <a:effectLst/>
                          <a:latin typeface="Calibri" panose="020F0502020204030204" pitchFamily="34" charset="0"/>
                        </a:rPr>
                        <a:t>Alfalah</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smtClean="0">
                          <a:effectLst/>
                          <a:latin typeface="Calibri" panose="020F0502020204030204" pitchFamily="34" charset="0"/>
                        </a:rPr>
                        <a:t>HBL</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effectLst/>
                          <a:latin typeface="Calibri" panose="020F0502020204030204" pitchFamily="34" charset="0"/>
                        </a:rPr>
                        <a:t>First Habib</a:t>
                      </a: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smtClean="0">
                          <a:effectLst/>
                          <a:latin typeface="+mn-lt"/>
                        </a:rPr>
                        <a:t>Atlas</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ctr"/>
                      <a:r>
                        <a:rPr lang="en-US" sz="1100" b="0" i="0" u="none" strike="noStrike" dirty="0" smtClean="0">
                          <a:effectLst/>
                          <a:latin typeface="Calibri" panose="020F0502020204030204" pitchFamily="34" charset="0"/>
                        </a:rPr>
                        <a:t>NIT</a:t>
                      </a:r>
                      <a:endParaRPr lang="en-US" sz="11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effectLst/>
                          <a:latin typeface="Calibri" panose="020F0502020204030204" pitchFamily="34" charset="0"/>
                        </a:rPr>
                        <a:t>JS Islamic</a:t>
                      </a: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10315">
                <a:tc>
                  <a:txBody>
                    <a:bodyPr/>
                    <a:lstStyle/>
                    <a:p>
                      <a:pPr algn="ctr" fontAlgn="ctr"/>
                      <a:r>
                        <a:rPr lang="en-US" sz="900" u="none" strike="noStrike" dirty="0">
                          <a:effectLst/>
                        </a:rPr>
                        <a:t>Diff</a:t>
                      </a:r>
                      <a:endParaRPr lang="en-US" sz="9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(23.76)</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(2.96)</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4.33</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3.37</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(0.25)</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US" sz="900" b="0" i="0" u="none" strike="noStrike" dirty="0" smtClean="0">
                          <a:solidFill>
                            <a:srgbClr val="000000"/>
                          </a:solidFill>
                          <a:effectLst/>
                          <a:latin typeface="Calibri" panose="020F0502020204030204" pitchFamily="34" charset="0"/>
                        </a:rPr>
                        <a:t>3.92</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(0.42)</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1.23</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(2.39)</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0.92</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1.15</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(1.65)</a:t>
                      </a:r>
                      <a:endParaRPr lang="en-US" sz="9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1350">
                <a:tc>
                  <a:txBody>
                    <a:bodyPr/>
                    <a:lstStyle/>
                    <a:p>
                      <a:pPr algn="ctr" fontAlgn="ctr"/>
                      <a:r>
                        <a:rPr lang="en-US" sz="900" u="none" strike="noStrike" dirty="0">
                          <a:effectLst/>
                        </a:rPr>
                        <a:t>Diff %</a:t>
                      </a:r>
                      <a:endParaRPr lang="en-US" sz="900" b="0" i="0" u="none" strike="noStrike" dirty="0">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-12.57%</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-4.78%</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10.47%</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8.85%</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-0.82%</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US" sz="900" b="0" i="0" u="none" strike="noStrike" dirty="0" smtClean="0">
                          <a:solidFill>
                            <a:srgbClr val="000000"/>
                          </a:solidFill>
                          <a:effectLst/>
                          <a:latin typeface="Calibri" panose="020F0502020204030204" pitchFamily="34" charset="0"/>
                        </a:rPr>
                        <a:t>20.07%</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-2.55%</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10.03%</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-16.57%</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12.53%</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25.05%</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smtClean="0">
                          <a:solidFill>
                            <a:srgbClr val="000000"/>
                          </a:solidFill>
                          <a:effectLst/>
                          <a:latin typeface="Calibri" panose="020F0502020204030204" pitchFamily="34" charset="0"/>
                        </a:rPr>
                        <a:t>-26.92%</a:t>
                      </a:r>
                      <a:endParaRPr lang="en-US" sz="9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nvPr>
        </p:nvGraphicFramePr>
        <p:xfrm>
          <a:off x="5073384" y="1302466"/>
          <a:ext cx="5350635" cy="659109"/>
        </p:xfrm>
        <a:graphic>
          <a:graphicData uri="http://schemas.openxmlformats.org/drawingml/2006/table">
            <a:tbl>
              <a:tblPr>
                <a:effectLst>
                  <a:outerShdw blurRad="63500" sx="102000" sy="102000" algn="ctr" rotWithShape="0">
                    <a:prstClr val="black">
                      <a:alpha val="40000"/>
                    </a:prstClr>
                  </a:outerShdw>
                </a:effectLst>
                <a:tableStyleId>{5940675A-B579-460E-94D1-54222C63F5DA}</a:tableStyleId>
              </a:tblPr>
              <a:tblGrid>
                <a:gridCol w="1070127">
                  <a:extLst>
                    <a:ext uri="{9D8B030D-6E8A-4147-A177-3AD203B41FA5}">
                      <a16:colId xmlns:a16="http://schemas.microsoft.com/office/drawing/2014/main" val="20000"/>
                    </a:ext>
                  </a:extLst>
                </a:gridCol>
                <a:gridCol w="1070127">
                  <a:extLst>
                    <a:ext uri="{9D8B030D-6E8A-4147-A177-3AD203B41FA5}">
                      <a16:colId xmlns:a16="http://schemas.microsoft.com/office/drawing/2014/main" val="20001"/>
                    </a:ext>
                  </a:extLst>
                </a:gridCol>
                <a:gridCol w="1070127">
                  <a:extLst>
                    <a:ext uri="{9D8B030D-6E8A-4147-A177-3AD203B41FA5}">
                      <a16:colId xmlns:a16="http://schemas.microsoft.com/office/drawing/2014/main" val="20002"/>
                    </a:ext>
                  </a:extLst>
                </a:gridCol>
                <a:gridCol w="1070127">
                  <a:extLst>
                    <a:ext uri="{9D8B030D-6E8A-4147-A177-3AD203B41FA5}">
                      <a16:colId xmlns:a16="http://schemas.microsoft.com/office/drawing/2014/main" val="20004"/>
                    </a:ext>
                  </a:extLst>
                </a:gridCol>
                <a:gridCol w="1070127">
                  <a:extLst>
                    <a:ext uri="{9D8B030D-6E8A-4147-A177-3AD203B41FA5}">
                      <a16:colId xmlns:a16="http://schemas.microsoft.com/office/drawing/2014/main" val="20003"/>
                    </a:ext>
                  </a:extLst>
                </a:gridCol>
              </a:tblGrid>
              <a:tr h="231951">
                <a:tc>
                  <a:txBody>
                    <a:bodyPr/>
                    <a:lstStyle/>
                    <a:p>
                      <a:pPr algn="ctr" fontAlgn="ct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b="1" i="0" u="none" strike="noStrike" dirty="0" smtClean="0">
                          <a:effectLst/>
                          <a:latin typeface="+mn-lt"/>
                        </a:rPr>
                        <a:t>30-Jun-21</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b="1" i="0" u="none" strike="noStrike" dirty="0" smtClean="0">
                          <a:effectLst/>
                          <a:latin typeface="+mn-lt"/>
                        </a:rPr>
                        <a:t>30-Sept-21</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u="none" strike="noStrike" dirty="0">
                          <a:effectLst/>
                          <a:latin typeface="+mn-lt"/>
                        </a:rPr>
                        <a:t>Diff</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ctr"/>
                      <a:r>
                        <a:rPr lang="en-US" sz="1000" u="none" strike="noStrike" dirty="0">
                          <a:effectLst/>
                          <a:latin typeface="+mn-lt"/>
                        </a:rPr>
                        <a:t>Diff %</a:t>
                      </a:r>
                      <a:endParaRPr lang="en-US" sz="1000" b="1" i="0" u="none" strike="noStrike" dirty="0">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13579">
                <a:tc>
                  <a:txBody>
                    <a:bodyPr/>
                    <a:lstStyle/>
                    <a:p>
                      <a:pPr algn="ctr" fontAlgn="b"/>
                      <a:r>
                        <a:rPr lang="en-US" sz="1000" b="0" i="0" u="none" strike="noStrike" dirty="0" smtClean="0">
                          <a:solidFill>
                            <a:srgbClr val="000000"/>
                          </a:solidFill>
                          <a:effectLst/>
                          <a:latin typeface="+mn-lt"/>
                        </a:rPr>
                        <a:t>Industry</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445.38</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429.03</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(16.35)</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-3.67%</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13579">
                <a:tc>
                  <a:txBody>
                    <a:bodyPr/>
                    <a:lstStyle/>
                    <a:p>
                      <a:pPr algn="ctr" fontAlgn="b"/>
                      <a:r>
                        <a:rPr lang="en-US" sz="1000" b="0" i="0" u="none" strike="noStrike" dirty="0" smtClean="0">
                          <a:solidFill>
                            <a:srgbClr val="000000"/>
                          </a:solidFill>
                          <a:effectLst/>
                          <a:latin typeface="+mn-lt"/>
                        </a:rPr>
                        <a:t>MCBAH</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30.32</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30.07</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(0.25)</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-0.82%</a:t>
                      </a:r>
                      <a:endParaRPr lang="en-US" sz="1000" b="0" i="0" u="none" strike="noStrike" dirty="0">
                        <a:solidFill>
                          <a:srgbClr val="000000"/>
                        </a:solidFill>
                        <a:effectLst/>
                        <a:latin typeface="+mn-lt"/>
                      </a:endParaRPr>
                    </a:p>
                  </a:txBody>
                  <a:tcPr marL="8575" marR="8575" marT="8575"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pPr>
              <a:defRPr/>
            </a:pPr>
            <a:fld id="{83D19E42-D625-4494-9B9E-7AAB6B2E67B3}" type="slidenum">
              <a:rPr lang="en-US" smtClean="0"/>
              <a:pPr>
                <a:defRPr/>
              </a:pPr>
              <a:t>13</a:t>
            </a:fld>
            <a:endParaRPr lang="en-US"/>
          </a:p>
        </p:txBody>
      </p:sp>
      <p:sp>
        <p:nvSpPr>
          <p:cNvPr id="2" name="TextBox 1"/>
          <p:cNvSpPr txBox="1"/>
          <p:nvPr/>
        </p:nvSpPr>
        <p:spPr>
          <a:xfrm>
            <a:off x="9670870" y="5851774"/>
            <a:ext cx="1166164" cy="230832"/>
          </a:xfrm>
          <a:prstGeom prst="rect">
            <a:avLst/>
          </a:prstGeom>
          <a:noFill/>
        </p:spPr>
        <p:txBody>
          <a:bodyPr wrap="square" rtlCol="0">
            <a:spAutoFit/>
          </a:bodyPr>
          <a:lstStyle/>
          <a:p>
            <a:r>
              <a:rPr lang="en-US" sz="900" dirty="0"/>
              <a:t>In Billions</a:t>
            </a:r>
          </a:p>
        </p:txBody>
      </p:sp>
      <p:graphicFrame>
        <p:nvGraphicFramePr>
          <p:cNvPr id="10" name="Chart 9"/>
          <p:cNvGraphicFramePr>
            <a:graphicFrameLocks/>
          </p:cNvGraphicFramePr>
          <p:nvPr>
            <p:extLst/>
          </p:nvPr>
        </p:nvGraphicFramePr>
        <p:xfrm>
          <a:off x="410158" y="2194238"/>
          <a:ext cx="10152484" cy="2743915"/>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1378" y="-323946"/>
            <a:ext cx="3086904" cy="1303359"/>
          </a:xfrm>
          <a:prstGeom prst="rect">
            <a:avLst/>
          </a:prstGeom>
        </p:spPr>
      </p:pic>
    </p:spTree>
    <p:extLst>
      <p:ext uri="{BB962C8B-B14F-4D97-AF65-F5344CB8AC3E}">
        <p14:creationId xmlns:p14="http://schemas.microsoft.com/office/powerpoint/2010/main" val="1015084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50" y="479292"/>
            <a:ext cx="9878092" cy="644534"/>
          </a:xfrm>
        </p:spPr>
        <p:txBody>
          <a:bodyPr>
            <a:normAutofit/>
          </a:bodyPr>
          <a:lstStyle/>
          <a:p>
            <a:r>
              <a:rPr lang="en-US" sz="2791" b="1" dirty="0">
                <a:solidFill>
                  <a:srgbClr val="002060"/>
                </a:solidFill>
              </a:rPr>
              <a:t>Conventional Vs Islamic - MCBAH</a:t>
            </a:r>
            <a:r>
              <a:rPr lang="en-US" sz="2160" b="1" dirty="0">
                <a:solidFill>
                  <a:srgbClr val="002060"/>
                </a:solidFill>
              </a:rPr>
              <a:t/>
            </a:r>
            <a:br>
              <a:rPr lang="en-US" sz="2160" b="1" dirty="0">
                <a:solidFill>
                  <a:srgbClr val="002060"/>
                </a:solidFill>
              </a:rPr>
            </a:br>
            <a:r>
              <a:rPr lang="en-US" sz="1170" dirty="0">
                <a:solidFill>
                  <a:srgbClr val="002060"/>
                </a:solidFill>
              </a:rPr>
              <a:t>(Values in millions)</a:t>
            </a:r>
          </a:p>
        </p:txBody>
      </p:sp>
      <p:graphicFrame>
        <p:nvGraphicFramePr>
          <p:cNvPr id="4" name="Table 3"/>
          <p:cNvGraphicFramePr>
            <a:graphicFrameLocks noGrp="1"/>
          </p:cNvGraphicFramePr>
          <p:nvPr>
            <p:extLst/>
          </p:nvPr>
        </p:nvGraphicFramePr>
        <p:xfrm>
          <a:off x="204366" y="1645456"/>
          <a:ext cx="10358276" cy="1229982"/>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997811">
                  <a:extLst>
                    <a:ext uri="{9D8B030D-6E8A-4147-A177-3AD203B41FA5}">
                      <a16:colId xmlns:a16="http://schemas.microsoft.com/office/drawing/2014/main" val="20000"/>
                    </a:ext>
                  </a:extLst>
                </a:gridCol>
                <a:gridCol w="950300">
                  <a:extLst>
                    <a:ext uri="{9D8B030D-6E8A-4147-A177-3AD203B41FA5}">
                      <a16:colId xmlns:a16="http://schemas.microsoft.com/office/drawing/2014/main" val="20001"/>
                    </a:ext>
                  </a:extLst>
                </a:gridCol>
                <a:gridCol w="1032827">
                  <a:extLst>
                    <a:ext uri="{9D8B030D-6E8A-4147-A177-3AD203B41FA5}">
                      <a16:colId xmlns:a16="http://schemas.microsoft.com/office/drawing/2014/main" val="20002"/>
                    </a:ext>
                  </a:extLst>
                </a:gridCol>
                <a:gridCol w="1032827">
                  <a:extLst>
                    <a:ext uri="{9D8B030D-6E8A-4147-A177-3AD203B41FA5}">
                      <a16:colId xmlns:a16="http://schemas.microsoft.com/office/drawing/2014/main" val="20003"/>
                    </a:ext>
                  </a:extLst>
                </a:gridCol>
                <a:gridCol w="959054">
                  <a:extLst>
                    <a:ext uri="{9D8B030D-6E8A-4147-A177-3AD203B41FA5}">
                      <a16:colId xmlns:a16="http://schemas.microsoft.com/office/drawing/2014/main" val="20004"/>
                    </a:ext>
                  </a:extLst>
                </a:gridCol>
                <a:gridCol w="1180374">
                  <a:extLst>
                    <a:ext uri="{9D8B030D-6E8A-4147-A177-3AD203B41FA5}">
                      <a16:colId xmlns:a16="http://schemas.microsoft.com/office/drawing/2014/main" val="20005"/>
                    </a:ext>
                  </a:extLst>
                </a:gridCol>
                <a:gridCol w="1180374">
                  <a:extLst>
                    <a:ext uri="{9D8B030D-6E8A-4147-A177-3AD203B41FA5}">
                      <a16:colId xmlns:a16="http://schemas.microsoft.com/office/drawing/2014/main" val="20006"/>
                    </a:ext>
                  </a:extLst>
                </a:gridCol>
                <a:gridCol w="1401694">
                  <a:extLst>
                    <a:ext uri="{9D8B030D-6E8A-4147-A177-3AD203B41FA5}">
                      <a16:colId xmlns:a16="http://schemas.microsoft.com/office/drawing/2014/main" val="20007"/>
                    </a:ext>
                  </a:extLst>
                </a:gridCol>
                <a:gridCol w="1623015">
                  <a:extLst>
                    <a:ext uri="{9D8B030D-6E8A-4147-A177-3AD203B41FA5}">
                      <a16:colId xmlns:a16="http://schemas.microsoft.com/office/drawing/2014/main" val="20008"/>
                    </a:ext>
                  </a:extLst>
                </a:gridCol>
              </a:tblGrid>
              <a:tr h="424487">
                <a:tc>
                  <a:txBody>
                    <a:bodyPr/>
                    <a:lstStyle/>
                    <a:p>
                      <a:pPr algn="ctr" fontAlgn="ctr"/>
                      <a:r>
                        <a:rPr lang="en-US" sz="1000" u="none" strike="noStrike" dirty="0" smtClean="0">
                          <a:effectLst/>
                        </a:rPr>
                        <a:t> </a:t>
                      </a:r>
                      <a:endParaRPr lang="en-US" sz="10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ctr"/>
                      <a:r>
                        <a:rPr lang="en-US" sz="1100" b="1" u="none" strike="noStrike" dirty="0" smtClean="0">
                          <a:effectLst/>
                        </a:rPr>
                        <a:t>FY</a:t>
                      </a:r>
                      <a:r>
                        <a:rPr lang="en-US" sz="1100" b="1" u="none" strike="noStrike" baseline="0" dirty="0" smtClean="0">
                          <a:effectLst/>
                        </a:rPr>
                        <a:t> </a:t>
                      </a:r>
                      <a:r>
                        <a:rPr lang="en-US" sz="1100" b="1" u="none" strike="noStrike" dirty="0" smtClean="0">
                          <a:effectLst/>
                        </a:rPr>
                        <a:t>19</a:t>
                      </a:r>
                      <a:endParaRPr lang="en-US" sz="1100" b="1"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ctr"/>
                      <a:r>
                        <a:rPr lang="en-US" sz="1100" b="1" u="none" strike="noStrike" dirty="0" smtClean="0">
                          <a:effectLst/>
                        </a:rPr>
                        <a:t>FY20</a:t>
                      </a:r>
                      <a:r>
                        <a:rPr lang="en-US" sz="1100" b="1" u="none" strike="noStrike" baseline="0" dirty="0" smtClean="0">
                          <a:effectLst/>
                        </a:rPr>
                        <a:t>                                 </a:t>
                      </a: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u="none" strike="noStrike" baseline="0" dirty="0" smtClean="0">
                          <a:effectLst/>
                        </a:rPr>
                        <a:t>FY21</a:t>
                      </a:r>
                      <a:endParaRPr lang="en-US" sz="1100" b="1" u="none" strike="noStrike" dirty="0" smtClean="0">
                        <a:effectLst/>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u="none" strike="noStrike" dirty="0" smtClean="0">
                          <a:effectLst/>
                        </a:rPr>
                        <a:t>1QFY22</a:t>
                      </a: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u="none" strike="noStrike" dirty="0" smtClean="0">
                          <a:effectLst/>
                        </a:rPr>
                        <a:t>FY19 Growth</a:t>
                      </a: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u="none" strike="noStrike" dirty="0" smtClean="0">
                          <a:effectLst/>
                        </a:rPr>
                        <a:t>FY20 Growth</a:t>
                      </a: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u="none" strike="noStrike" dirty="0" smtClean="0">
                          <a:effectLst/>
                        </a:rPr>
                        <a:t> FY 21 Growth</a:t>
                      </a: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u="none" strike="noStrike" dirty="0" smtClean="0">
                          <a:effectLst/>
                        </a:rPr>
                        <a:t>1QFY22</a:t>
                      </a:r>
                      <a:r>
                        <a:rPr lang="en-US" sz="1100" b="1" u="none" strike="noStrike" baseline="0" dirty="0" smtClean="0">
                          <a:effectLst/>
                        </a:rPr>
                        <a:t> </a:t>
                      </a:r>
                      <a:r>
                        <a:rPr lang="en-US" sz="1100" b="1" u="none" strike="noStrike" dirty="0" smtClean="0">
                          <a:effectLst/>
                        </a:rPr>
                        <a:t>Growth</a:t>
                      </a: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243883">
                <a:tc>
                  <a:txBody>
                    <a:bodyPr/>
                    <a:lstStyle/>
                    <a:p>
                      <a:pPr algn="ctr" fontAlgn="ctr"/>
                      <a:r>
                        <a:rPr lang="en-US" sz="1000" b="1" u="none" strike="noStrike" dirty="0" smtClean="0">
                          <a:effectLst/>
                        </a:rPr>
                        <a:t>ISLAMIC</a:t>
                      </a:r>
                      <a:endParaRPr lang="en-US" sz="1000" b="1"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u="none" strike="noStrike" dirty="0" smtClean="0">
                          <a:effectLst/>
                        </a:rPr>
                        <a:t>  9,651.43</a:t>
                      </a:r>
                      <a:endParaRPr lang="en-US" sz="10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u="none" strike="noStrike" dirty="0" smtClean="0">
                          <a:effectLst/>
                        </a:rPr>
                        <a:t>13,356.73</a:t>
                      </a:r>
                      <a:endParaRPr lang="en-US" sz="10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Calibri" panose="020F0502020204030204" pitchFamily="34" charset="0"/>
                        </a:rPr>
                        <a:t>30,332.41</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Calibri" panose="020F0502020204030204" pitchFamily="34" charset="0"/>
                        </a:rPr>
                        <a:t>30,069.11</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Calibri" panose="020F0502020204030204" pitchFamily="34" charset="0"/>
                        </a:rPr>
                        <a:t>-1,522.43</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Calibri" panose="020F0502020204030204" pitchFamily="34" charset="0"/>
                        </a:rPr>
                        <a:t>3,705.30</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Calibri" panose="020F0502020204030204" pitchFamily="34" charset="0"/>
                        </a:rPr>
                        <a:t>16,975.68</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Calibri" panose="020F0502020204030204" pitchFamily="34" charset="0"/>
                        </a:rPr>
                        <a:t>-263.30</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280806">
                <a:tc>
                  <a:txBody>
                    <a:bodyPr/>
                    <a:lstStyle/>
                    <a:p>
                      <a:pPr algn="ctr" fontAlgn="ctr"/>
                      <a:r>
                        <a:rPr lang="en-US" sz="1000" b="1" u="none" strike="noStrike" dirty="0" smtClean="0">
                          <a:effectLst/>
                        </a:rPr>
                        <a:t>CONVENTIONAL</a:t>
                      </a:r>
                      <a:endParaRPr lang="en-US" sz="1000" b="1"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b"/>
                      <a:r>
                        <a:rPr lang="en-US" sz="1000" u="none" strike="noStrike" dirty="0" smtClean="0">
                          <a:effectLst/>
                        </a:rPr>
                        <a:t>34,664.40 </a:t>
                      </a:r>
                      <a:endParaRPr lang="en-US" sz="10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b"/>
                      <a:r>
                        <a:rPr lang="en-US" sz="1000" u="none" strike="noStrike" dirty="0" smtClean="0">
                          <a:effectLst/>
                        </a:rPr>
                        <a:t>52,853.61</a:t>
                      </a:r>
                      <a:endParaRPr lang="en-US" sz="10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Calibri" panose="020F0502020204030204" pitchFamily="34" charset="0"/>
                        </a:rPr>
                        <a:t>67,356.51</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Calibri" panose="020F0502020204030204" pitchFamily="34" charset="0"/>
                        </a:rPr>
                        <a:t>73,614.86</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Calibri" panose="020F0502020204030204" pitchFamily="34" charset="0"/>
                        </a:rPr>
                        <a:t>-2,546.06</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Calibri" panose="020F0502020204030204" pitchFamily="34" charset="0"/>
                        </a:rPr>
                        <a:t>18,189.21</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Calibri" panose="020F0502020204030204" pitchFamily="34" charset="0"/>
                        </a:rPr>
                        <a:t>14,502.90</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Calibri" panose="020F0502020204030204" pitchFamily="34" charset="0"/>
                        </a:rPr>
                        <a:t>6,158.36</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280806">
                <a:tc>
                  <a:txBody>
                    <a:bodyPr/>
                    <a:lstStyle/>
                    <a:p>
                      <a:pPr algn="ctr" fontAlgn="ctr"/>
                      <a:r>
                        <a:rPr lang="en-US" sz="1000" b="1" u="none" strike="noStrike" dirty="0" smtClean="0">
                          <a:effectLst/>
                        </a:rPr>
                        <a:t>TOTAL</a:t>
                      </a:r>
                      <a:endParaRPr lang="en-US" sz="1000" b="1"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b"/>
                      <a:r>
                        <a:rPr lang="en-US" sz="1000" u="none" strike="noStrike" dirty="0" smtClean="0">
                          <a:effectLst/>
                        </a:rPr>
                        <a:t>44,315.83</a:t>
                      </a:r>
                      <a:endParaRPr lang="en-US" sz="10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b"/>
                      <a:r>
                        <a:rPr lang="en-US" sz="1000" b="0" i="0" u="none" strike="noStrike" dirty="0" smtClean="0">
                          <a:solidFill>
                            <a:schemeClr val="tx1"/>
                          </a:solidFill>
                          <a:effectLst/>
                          <a:latin typeface="+mn-lt"/>
                        </a:rPr>
                        <a:t>66,210.34</a:t>
                      </a:r>
                      <a:endParaRPr lang="en-US" sz="1000" b="0" i="0" u="none" strike="noStrike" dirty="0">
                        <a:solidFill>
                          <a:schemeClr val="tx1"/>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Calibri" panose="020F0502020204030204" pitchFamily="34" charset="0"/>
                        </a:rPr>
                        <a:t>97,688.92</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Calibri" panose="020F0502020204030204" pitchFamily="34" charset="0"/>
                        </a:rPr>
                        <a:t>103,683.97</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Calibri" panose="020F0502020204030204" pitchFamily="34" charset="0"/>
                        </a:rPr>
                        <a:t>-4,068.49</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Calibri" panose="020F0502020204030204" pitchFamily="34" charset="0"/>
                        </a:rPr>
                        <a:t>21,894.51</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Calibri" panose="020F0502020204030204" pitchFamily="34" charset="0"/>
                        </a:rPr>
                        <a:t>31,478.58</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0" fontAlgn="b"/>
                      <a:r>
                        <a:rPr lang="en-US" sz="1000" b="0" i="0" u="none" strike="noStrike" dirty="0" smtClean="0">
                          <a:solidFill>
                            <a:srgbClr val="000000"/>
                          </a:solidFill>
                          <a:effectLst/>
                          <a:latin typeface="Calibri" panose="020F0502020204030204" pitchFamily="34" charset="0"/>
                        </a:rPr>
                        <a:t>5,895.06</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8" name="Chart 7"/>
          <p:cNvGraphicFramePr>
            <a:graphicFrameLocks/>
          </p:cNvGraphicFramePr>
          <p:nvPr>
            <p:extLst/>
          </p:nvPr>
        </p:nvGraphicFramePr>
        <p:xfrm>
          <a:off x="3154073" y="3429000"/>
          <a:ext cx="4115872" cy="246952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83D19E42-D625-4494-9B9E-7AAB6B2E67B3}" type="slidenum">
              <a:rPr lang="en-US" smtClean="0"/>
              <a:pPr>
                <a:defRPr/>
              </a:pPr>
              <a:t>14</a:t>
            </a:fld>
            <a:endParaRPr lang="en-US"/>
          </a:p>
        </p:txBody>
      </p:sp>
      <p:graphicFrame>
        <p:nvGraphicFramePr>
          <p:cNvPr id="9" name="Chart 8"/>
          <p:cNvGraphicFramePr>
            <a:graphicFrameLocks/>
          </p:cNvGraphicFramePr>
          <p:nvPr>
            <p:extLst/>
          </p:nvPr>
        </p:nvGraphicFramePr>
        <p:xfrm>
          <a:off x="1642" y="3291804"/>
          <a:ext cx="10632669" cy="2469523"/>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1378" y="-323946"/>
            <a:ext cx="3086904" cy="1303359"/>
          </a:xfrm>
          <a:prstGeom prst="rect">
            <a:avLst/>
          </a:prstGeom>
        </p:spPr>
      </p:pic>
    </p:spTree>
    <p:extLst>
      <p:ext uri="{BB962C8B-B14F-4D97-AF65-F5344CB8AC3E}">
        <p14:creationId xmlns:p14="http://schemas.microsoft.com/office/powerpoint/2010/main" val="3753720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84" y="589335"/>
            <a:ext cx="9875234" cy="644534"/>
          </a:xfrm>
        </p:spPr>
        <p:txBody>
          <a:bodyPr/>
          <a:lstStyle/>
          <a:p>
            <a:r>
              <a:rPr lang="en-US" sz="2521" b="1" dirty="0">
                <a:solidFill>
                  <a:srgbClr val="002060"/>
                </a:solidFill>
              </a:rPr>
              <a:t>MCBAH Market Share CIS </a:t>
            </a:r>
            <a:r>
              <a:rPr lang="en-US" sz="1260" dirty="0">
                <a:solidFill>
                  <a:srgbClr val="002060"/>
                </a:solidFill>
              </a:rPr>
              <a:t>(As at 30</a:t>
            </a:r>
            <a:r>
              <a:rPr lang="en-US" sz="1260" baseline="30000" dirty="0">
                <a:solidFill>
                  <a:srgbClr val="002060"/>
                </a:solidFill>
              </a:rPr>
              <a:t>th</a:t>
            </a:r>
            <a:r>
              <a:rPr lang="en-US" sz="1260" dirty="0">
                <a:solidFill>
                  <a:srgbClr val="002060"/>
                </a:solidFill>
              </a:rPr>
              <a:t> September, 2021)</a:t>
            </a:r>
          </a:p>
        </p:txBody>
      </p:sp>
      <p:graphicFrame>
        <p:nvGraphicFramePr>
          <p:cNvPr id="4" name="Table 3"/>
          <p:cNvGraphicFramePr>
            <a:graphicFrameLocks noGrp="1"/>
          </p:cNvGraphicFramePr>
          <p:nvPr>
            <p:extLst/>
          </p:nvPr>
        </p:nvGraphicFramePr>
        <p:xfrm>
          <a:off x="135767" y="5267495"/>
          <a:ext cx="7591497" cy="760587"/>
        </p:xfrm>
        <a:graphic>
          <a:graphicData uri="http://schemas.openxmlformats.org/drawingml/2006/table">
            <a:tbl>
              <a:tblPr firstRow="1" bandRow="1">
                <a:effectLst>
                  <a:outerShdw blurRad="63500" sx="102000" sy="102000" algn="ctr" rotWithShape="0">
                    <a:prstClr val="black">
                      <a:alpha val="40000"/>
                    </a:prstClr>
                  </a:outerShdw>
                </a:effectLst>
                <a:tableStyleId>{3B4B98B0-60AC-42C2-AFA5-B58CD77FA1E5}</a:tableStyleId>
              </a:tblPr>
              <a:tblGrid>
                <a:gridCol w="893350">
                  <a:extLst>
                    <a:ext uri="{9D8B030D-6E8A-4147-A177-3AD203B41FA5}">
                      <a16:colId xmlns:a16="http://schemas.microsoft.com/office/drawing/2014/main" val="20000"/>
                    </a:ext>
                  </a:extLst>
                </a:gridCol>
                <a:gridCol w="581536">
                  <a:extLst>
                    <a:ext uri="{9D8B030D-6E8A-4147-A177-3AD203B41FA5}">
                      <a16:colId xmlns:a16="http://schemas.microsoft.com/office/drawing/2014/main" val="20001"/>
                    </a:ext>
                  </a:extLst>
                </a:gridCol>
                <a:gridCol w="598901">
                  <a:extLst>
                    <a:ext uri="{9D8B030D-6E8A-4147-A177-3AD203B41FA5}">
                      <a16:colId xmlns:a16="http://schemas.microsoft.com/office/drawing/2014/main" val="20002"/>
                    </a:ext>
                  </a:extLst>
                </a:gridCol>
                <a:gridCol w="638652">
                  <a:extLst>
                    <a:ext uri="{9D8B030D-6E8A-4147-A177-3AD203B41FA5}">
                      <a16:colId xmlns:a16="http://schemas.microsoft.com/office/drawing/2014/main" val="20003"/>
                    </a:ext>
                  </a:extLst>
                </a:gridCol>
                <a:gridCol w="551195">
                  <a:extLst>
                    <a:ext uri="{9D8B030D-6E8A-4147-A177-3AD203B41FA5}">
                      <a16:colId xmlns:a16="http://schemas.microsoft.com/office/drawing/2014/main" val="20004"/>
                    </a:ext>
                  </a:extLst>
                </a:gridCol>
                <a:gridCol w="567589">
                  <a:extLst>
                    <a:ext uri="{9D8B030D-6E8A-4147-A177-3AD203B41FA5}">
                      <a16:colId xmlns:a16="http://schemas.microsoft.com/office/drawing/2014/main" val="20005"/>
                    </a:ext>
                  </a:extLst>
                </a:gridCol>
                <a:gridCol w="506759">
                  <a:extLst>
                    <a:ext uri="{9D8B030D-6E8A-4147-A177-3AD203B41FA5}">
                      <a16:colId xmlns:a16="http://schemas.microsoft.com/office/drawing/2014/main" val="20006"/>
                    </a:ext>
                  </a:extLst>
                </a:gridCol>
                <a:gridCol w="650703">
                  <a:extLst>
                    <a:ext uri="{9D8B030D-6E8A-4147-A177-3AD203B41FA5}">
                      <a16:colId xmlns:a16="http://schemas.microsoft.com/office/drawing/2014/main" val="20007"/>
                    </a:ext>
                  </a:extLst>
                </a:gridCol>
                <a:gridCol w="567742">
                  <a:extLst>
                    <a:ext uri="{9D8B030D-6E8A-4147-A177-3AD203B41FA5}">
                      <a16:colId xmlns:a16="http://schemas.microsoft.com/office/drawing/2014/main" val="20008"/>
                    </a:ext>
                  </a:extLst>
                </a:gridCol>
                <a:gridCol w="548782">
                  <a:extLst>
                    <a:ext uri="{9D8B030D-6E8A-4147-A177-3AD203B41FA5}">
                      <a16:colId xmlns:a16="http://schemas.microsoft.com/office/drawing/2014/main" val="20009"/>
                    </a:ext>
                  </a:extLst>
                </a:gridCol>
                <a:gridCol w="835585">
                  <a:extLst>
                    <a:ext uri="{9D8B030D-6E8A-4147-A177-3AD203B41FA5}">
                      <a16:colId xmlns:a16="http://schemas.microsoft.com/office/drawing/2014/main" val="20010"/>
                    </a:ext>
                  </a:extLst>
                </a:gridCol>
                <a:gridCol w="650703">
                  <a:extLst>
                    <a:ext uri="{9D8B030D-6E8A-4147-A177-3AD203B41FA5}">
                      <a16:colId xmlns:a16="http://schemas.microsoft.com/office/drawing/2014/main" val="20011"/>
                    </a:ext>
                  </a:extLst>
                </a:gridCol>
              </a:tblGrid>
              <a:tr h="3429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Al</a:t>
                      </a:r>
                      <a:r>
                        <a:rPr lang="en-US" sz="1100" u="none" strike="noStrike" baseline="0" dirty="0" smtClean="0">
                          <a:effectLst/>
                        </a:rPr>
                        <a:t> </a:t>
                      </a:r>
                      <a:r>
                        <a:rPr lang="en-US" sz="1100" u="none" strike="noStrike" baseline="0" dirty="0" err="1" smtClean="0">
                          <a:effectLst/>
                        </a:rPr>
                        <a:t>Meezan</a:t>
                      </a:r>
                      <a:endParaRPr lang="en-US" sz="1100" u="none" strike="noStrike" dirty="0" smtClean="0">
                        <a:effectLst/>
                      </a:endParaRPr>
                    </a:p>
                  </a:txBody>
                  <a:tcPr marL="82317" marR="82317" marT="41159" marB="41159"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NAFA</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100" dirty="0" smtClean="0"/>
                        <a:t>UBL</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100" dirty="0" smtClean="0"/>
                        <a:t>MCBAH</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pPr algn="ctr"/>
                      <a:r>
                        <a:rPr lang="en-US" sz="1100" dirty="0" smtClean="0"/>
                        <a:t>NIT</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ABL</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sz="1100" dirty="0" smtClean="0"/>
                        <a:t>HBL</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err="1" smtClean="0">
                          <a:effectLst/>
                        </a:rPr>
                        <a:t>Faysal</a:t>
                      </a:r>
                      <a:endParaRPr lang="en-US" sz="1100" u="none" strike="noStrike" dirty="0" smtClean="0">
                        <a:effectLst/>
                      </a:endParaRP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err="1" smtClean="0">
                          <a:effectLst/>
                        </a:rPr>
                        <a:t>Alfalah</a:t>
                      </a:r>
                      <a:endParaRPr lang="en-US" sz="1100" u="none" strike="noStrike" dirty="0" smtClean="0">
                        <a:effectLst/>
                      </a:endParaRP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Atlas</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First Habib</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Others</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3429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165.27</a:t>
                      </a:r>
                    </a:p>
                  </a:txBody>
                  <a:tcPr marL="82317" marR="82317" marT="41159" marB="41159"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174.54</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a:r>
                        <a:rPr lang="en-US" sz="1100" dirty="0" smtClean="0"/>
                        <a:t>107.29</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a:r>
                        <a:rPr lang="en-US" sz="1100" dirty="0" smtClean="0"/>
                        <a:t>103.68</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pPr algn="ctr"/>
                      <a:r>
                        <a:rPr lang="en-US" sz="1100" dirty="0" smtClean="0"/>
                        <a:t>85.56</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85.15</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a:r>
                        <a:rPr lang="en-US" sz="1100" dirty="0" smtClean="0"/>
                        <a:t>83.47</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66.81</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57.93</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51.43</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30.08</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u="none" strike="noStrike" dirty="0" smtClean="0">
                          <a:effectLst/>
                        </a:rPr>
                        <a:t>59.30</a:t>
                      </a:r>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nvPr>
        </p:nvGraphicFramePr>
        <p:xfrm>
          <a:off x="7864460" y="1233865"/>
          <a:ext cx="2835376" cy="4830429"/>
        </p:xfrm>
        <a:graphic>
          <a:graphicData uri="http://schemas.openxmlformats.org/drawingml/2006/table">
            <a:tbl>
              <a:tblPr firstRow="1" firstCol="1" bandRow="1">
                <a:effectLst>
                  <a:outerShdw blurRad="63500" sx="102000" sy="102000" algn="ctr" rotWithShape="0">
                    <a:prstClr val="black">
                      <a:alpha val="40000"/>
                    </a:prstClr>
                  </a:outerShdw>
                </a:effectLst>
                <a:tableStyleId>{BC89EF96-8CEA-46FF-86C4-4CE0E7609802}</a:tableStyleId>
              </a:tblPr>
              <a:tblGrid>
                <a:gridCol w="722848">
                  <a:extLst>
                    <a:ext uri="{9D8B030D-6E8A-4147-A177-3AD203B41FA5}">
                      <a16:colId xmlns:a16="http://schemas.microsoft.com/office/drawing/2014/main" val="20000"/>
                    </a:ext>
                  </a:extLst>
                </a:gridCol>
                <a:gridCol w="688310">
                  <a:extLst>
                    <a:ext uri="{9D8B030D-6E8A-4147-A177-3AD203B41FA5}">
                      <a16:colId xmlns:a16="http://schemas.microsoft.com/office/drawing/2014/main" val="20001"/>
                    </a:ext>
                  </a:extLst>
                </a:gridCol>
                <a:gridCol w="688310">
                  <a:extLst>
                    <a:ext uri="{9D8B030D-6E8A-4147-A177-3AD203B41FA5}">
                      <a16:colId xmlns:a16="http://schemas.microsoft.com/office/drawing/2014/main" val="20002"/>
                    </a:ext>
                  </a:extLst>
                </a:gridCol>
                <a:gridCol w="735908">
                  <a:extLst>
                    <a:ext uri="{9D8B030D-6E8A-4147-A177-3AD203B41FA5}">
                      <a16:colId xmlns:a16="http://schemas.microsoft.com/office/drawing/2014/main" val="20003"/>
                    </a:ext>
                  </a:extLst>
                </a:gridCol>
              </a:tblGrid>
              <a:tr h="352389">
                <a:tc gridSpan="4">
                  <a:txBody>
                    <a:bodyPr/>
                    <a:lstStyle/>
                    <a:p>
                      <a:pPr marL="0" marR="0" algn="ctr">
                        <a:spcBef>
                          <a:spcPts val="0"/>
                        </a:spcBef>
                        <a:spcAft>
                          <a:spcPts val="0"/>
                        </a:spcAft>
                      </a:pPr>
                      <a:r>
                        <a:rPr lang="en-US" sz="1000" dirty="0">
                          <a:effectLst/>
                        </a:rPr>
                        <a:t> </a:t>
                      </a:r>
                      <a:r>
                        <a:rPr lang="en-US" sz="1000" dirty="0" smtClean="0">
                          <a:effectLst/>
                        </a:rPr>
                        <a:t>Market</a:t>
                      </a:r>
                      <a:r>
                        <a:rPr lang="en-US" sz="1000" baseline="0" dirty="0" smtClean="0">
                          <a:effectLst/>
                        </a:rPr>
                        <a:t> Share Difference ( 1</a:t>
                      </a:r>
                      <a:r>
                        <a:rPr lang="en-US" sz="1000" baseline="30000" dirty="0" smtClean="0">
                          <a:effectLst/>
                        </a:rPr>
                        <a:t>st</a:t>
                      </a:r>
                      <a:r>
                        <a:rPr lang="en-US" sz="1000" baseline="0" dirty="0" smtClean="0">
                          <a:effectLst/>
                        </a:rPr>
                        <a:t> QFY 22 )</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19860">
                <a:tc>
                  <a:txBody>
                    <a:bodyPr/>
                    <a:lstStyle/>
                    <a:p>
                      <a:pPr marL="0" marR="0" algn="ctr">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effectLst/>
                          <a:latin typeface="+mn-lt"/>
                          <a:ea typeface="+mn-ea"/>
                          <a:cs typeface="+mn-cs"/>
                        </a:rPr>
                        <a:t>30-Jun-21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effectLst/>
                          <a:latin typeface="+mn-lt"/>
                          <a:ea typeface="+mn-ea"/>
                          <a:cs typeface="+mn-cs"/>
                        </a:rPr>
                        <a:t>30-Sep-21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b="1" dirty="0">
                          <a:effectLst/>
                        </a:rPr>
                        <a:t>Diff</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319860">
                <a:tc>
                  <a:txBody>
                    <a:bodyPr/>
                    <a:lstStyle/>
                    <a:p>
                      <a:pPr marL="0" marR="0" algn="ctr">
                        <a:spcBef>
                          <a:spcPts val="0"/>
                        </a:spcBef>
                        <a:spcAft>
                          <a:spcPts val="0"/>
                        </a:spcAft>
                      </a:pPr>
                      <a:r>
                        <a:rPr lang="en-US" sz="1000" dirty="0" smtClean="0">
                          <a:effectLst/>
                        </a:rPr>
                        <a:t>Al </a:t>
                      </a:r>
                      <a:r>
                        <a:rPr lang="en-US" sz="1000" dirty="0" err="1" smtClean="0">
                          <a:effectLst/>
                        </a:rPr>
                        <a:t>Meezan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17.89%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15.44%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-2.45%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319860">
                <a:tc>
                  <a:txBody>
                    <a:bodyPr/>
                    <a:lstStyle/>
                    <a:p>
                      <a:pPr marL="0" marR="0" algn="ctr">
                        <a:spcBef>
                          <a:spcPts val="0"/>
                        </a:spcBef>
                        <a:spcAft>
                          <a:spcPts val="0"/>
                        </a:spcAft>
                      </a:pPr>
                      <a:r>
                        <a:rPr lang="en-US" sz="1000" dirty="0" smtClean="0">
                          <a:effectLst/>
                        </a:rPr>
                        <a:t>NAFA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15.92%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16.30%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0.38%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r h="319860">
                <a:tc>
                  <a:txBody>
                    <a:bodyPr/>
                    <a:lstStyle/>
                    <a:p>
                      <a:pPr marL="0" marR="0" algn="ctr">
                        <a:spcBef>
                          <a:spcPts val="0"/>
                        </a:spcBef>
                        <a:spcAft>
                          <a:spcPts val="0"/>
                        </a:spcAft>
                      </a:pPr>
                      <a:r>
                        <a:rPr lang="en-US" sz="1000" dirty="0" smtClean="0">
                          <a:effectLst/>
                          <a:latin typeface="+mn-lt"/>
                          <a:ea typeface="+mn-ea"/>
                          <a:cs typeface="+mn-cs"/>
                        </a:rPr>
                        <a:t>UBL</a:t>
                      </a:r>
                      <a:r>
                        <a:rPr lang="en-US" sz="1000" baseline="0" dirty="0" smtClean="0">
                          <a:effectLst/>
                          <a:latin typeface="+mn-lt"/>
                          <a:ea typeface="+mn-ea"/>
                          <a:cs typeface="+mn-cs"/>
                        </a:rPr>
                        <a:t> Funds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9.65%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10.02%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0.37%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4"/>
                  </a:ext>
                </a:extLst>
              </a:tr>
              <a:tr h="319860">
                <a:tc>
                  <a:txBody>
                    <a:bodyPr/>
                    <a:lstStyle/>
                    <a:p>
                      <a:pPr marL="0" marR="0" algn="ctr">
                        <a:spcBef>
                          <a:spcPts val="0"/>
                        </a:spcBef>
                        <a:spcAft>
                          <a:spcPts val="0"/>
                        </a:spcAft>
                      </a:pPr>
                      <a:r>
                        <a:rPr lang="en-US" sz="1000" dirty="0" smtClean="0">
                          <a:effectLst/>
                          <a:latin typeface="+mn-lt"/>
                          <a:ea typeface="+mn-ea"/>
                          <a:cs typeface="+mn-cs"/>
                        </a:rPr>
                        <a:t>MCBAH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9.25%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9.69%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0.44%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solidFill>
                  </a:tcPr>
                </a:tc>
                <a:extLst>
                  <a:ext uri="{0D108BD9-81ED-4DB2-BD59-A6C34878D82A}">
                    <a16:rowId xmlns:a16="http://schemas.microsoft.com/office/drawing/2014/main" val="10005"/>
                  </a:ext>
                </a:extLst>
              </a:tr>
              <a:tr h="319860">
                <a:tc>
                  <a:txBody>
                    <a:bodyPr/>
                    <a:lstStyle/>
                    <a:p>
                      <a:pPr marL="0" marR="0" algn="ctr">
                        <a:spcBef>
                          <a:spcPts val="0"/>
                        </a:spcBef>
                        <a:spcAft>
                          <a:spcPts val="0"/>
                        </a:spcAft>
                      </a:pPr>
                      <a:r>
                        <a:rPr lang="en-US" sz="1000" dirty="0" smtClean="0">
                          <a:effectLst/>
                        </a:rPr>
                        <a:t>NIT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8.51%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7.99%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-0.52%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9860">
                <a:tc>
                  <a:txBody>
                    <a:bodyPr/>
                    <a:lstStyle/>
                    <a:p>
                      <a:pPr marL="0" marR="0" algn="ctr">
                        <a:spcBef>
                          <a:spcPts val="0"/>
                        </a:spcBef>
                        <a:spcAft>
                          <a:spcPts val="0"/>
                        </a:spcAft>
                      </a:pPr>
                      <a:r>
                        <a:rPr lang="en-US" sz="1000" dirty="0" smtClean="0">
                          <a:effectLst/>
                        </a:rPr>
                        <a:t>ABL Funds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7.44%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7.95%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0.51%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7"/>
                  </a:ext>
                </a:extLst>
              </a:tr>
              <a:tr h="319860">
                <a:tc>
                  <a:txBody>
                    <a:bodyPr/>
                    <a:lstStyle/>
                    <a:p>
                      <a:pPr marL="0" marR="0" algn="ctr">
                        <a:spcBef>
                          <a:spcPts val="0"/>
                        </a:spcBef>
                        <a:spcAft>
                          <a:spcPts val="0"/>
                        </a:spcAft>
                      </a:pPr>
                      <a:r>
                        <a:rPr lang="en-US" sz="1000" dirty="0" smtClean="0">
                          <a:effectLst/>
                        </a:rPr>
                        <a:t>HBL Funds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6.86%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7.80%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0.94%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8"/>
                  </a:ext>
                </a:extLst>
              </a:tr>
              <a:tr h="319860">
                <a:tc>
                  <a:txBody>
                    <a:bodyPr/>
                    <a:lstStyle/>
                    <a:p>
                      <a:pPr marL="0" marR="0" algn="ctr">
                        <a:spcBef>
                          <a:spcPts val="0"/>
                        </a:spcBef>
                        <a:spcAft>
                          <a:spcPts val="0"/>
                        </a:spcAft>
                      </a:pPr>
                      <a:r>
                        <a:rPr lang="en-US" sz="1000" dirty="0" err="1" smtClean="0">
                          <a:effectLst/>
                        </a:rPr>
                        <a:t>Faysal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5.87%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6.24%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0.37%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9"/>
                  </a:ext>
                </a:extLst>
              </a:tr>
              <a:tr h="319860">
                <a:tc>
                  <a:txBody>
                    <a:bodyPr/>
                    <a:lstStyle/>
                    <a:p>
                      <a:pPr marL="0" marR="0" algn="ctr">
                        <a:spcBef>
                          <a:spcPts val="0"/>
                        </a:spcBef>
                        <a:spcAft>
                          <a:spcPts val="0"/>
                        </a:spcAft>
                      </a:pPr>
                      <a:r>
                        <a:rPr lang="en-US" sz="1000" dirty="0" err="1" smtClean="0">
                          <a:effectLst/>
                          <a:latin typeface="Calibri" panose="020F0502020204030204" pitchFamily="34" charset="0"/>
                          <a:ea typeface="Calibri" panose="020F0502020204030204" pitchFamily="34" charset="0"/>
                          <a:cs typeface="Times New Roman" panose="02020603050405020304" pitchFamily="18" charset="0"/>
                        </a:rPr>
                        <a:t>Alfalah</a:t>
                      </a: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 GHP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5.20%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5.41%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0.21%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10"/>
                  </a:ext>
                </a:extLst>
              </a:tr>
              <a:tr h="319860">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Atlas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4.76%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4.80%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0.04%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11"/>
                  </a:ext>
                </a:extLst>
              </a:tr>
              <a:tr h="319860">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First Habib</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3.13%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2.81%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-0.32%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12"/>
                  </a:ext>
                </a:extLst>
              </a:tr>
              <a:tr h="319860">
                <a:tc>
                  <a:txBody>
                    <a:bodyPr/>
                    <a:lstStyle/>
                    <a:p>
                      <a:pPr marL="0" marR="0" algn="ctr">
                        <a:spcBef>
                          <a:spcPts val="0"/>
                        </a:spcBef>
                        <a:spcAft>
                          <a:spcPts val="0"/>
                        </a:spcAft>
                      </a:pPr>
                      <a:r>
                        <a:rPr lang="en-US" sz="1000" dirty="0">
                          <a:effectLst/>
                        </a:rPr>
                        <a:t>Others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5.54%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5.54%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13"/>
                  </a:ext>
                </a:extLst>
              </a:tr>
              <a:tr h="319860">
                <a:tc>
                  <a:txBody>
                    <a:bodyPr/>
                    <a:lstStyle/>
                    <a:p>
                      <a:pPr marL="0" marR="0" algn="ctr">
                        <a:spcBef>
                          <a:spcPts val="0"/>
                        </a:spcBef>
                        <a:spcAft>
                          <a:spcPts val="0"/>
                        </a:spcAft>
                      </a:pP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sp>
        <p:nvSpPr>
          <p:cNvPr id="16" name="Slide Number Placeholder 15"/>
          <p:cNvSpPr>
            <a:spLocks noGrp="1"/>
          </p:cNvSpPr>
          <p:nvPr>
            <p:ph type="sldNum" sz="quarter" idx="12"/>
          </p:nvPr>
        </p:nvSpPr>
        <p:spPr/>
        <p:txBody>
          <a:bodyPr/>
          <a:lstStyle/>
          <a:p>
            <a:pPr>
              <a:defRPr/>
            </a:pPr>
            <a:fld id="{83D19E42-D625-4494-9B9E-7AAB6B2E67B3}" type="slidenum">
              <a:rPr lang="en-US" smtClean="0"/>
              <a:pPr>
                <a:defRPr/>
              </a:pPr>
              <a:t>15</a:t>
            </a:fld>
            <a:endParaRPr lang="en-US"/>
          </a:p>
        </p:txBody>
      </p:sp>
      <p:sp>
        <p:nvSpPr>
          <p:cNvPr id="9" name="TextBox 8"/>
          <p:cNvSpPr txBox="1"/>
          <p:nvPr/>
        </p:nvSpPr>
        <p:spPr>
          <a:xfrm>
            <a:off x="9840936" y="6282171"/>
            <a:ext cx="1166164" cy="230832"/>
          </a:xfrm>
          <a:prstGeom prst="rect">
            <a:avLst/>
          </a:prstGeom>
          <a:noFill/>
        </p:spPr>
        <p:txBody>
          <a:bodyPr wrap="square" rtlCol="0">
            <a:spAutoFit/>
          </a:bodyPr>
          <a:lstStyle/>
          <a:p>
            <a:r>
              <a:rPr lang="en-US" sz="900" dirty="0"/>
              <a:t>In Billions</a:t>
            </a:r>
          </a:p>
        </p:txBody>
      </p:sp>
      <p:graphicFrame>
        <p:nvGraphicFramePr>
          <p:cNvPr id="10" name="Chart 9"/>
          <p:cNvGraphicFramePr>
            <a:graphicFrameLocks/>
          </p:cNvGraphicFramePr>
          <p:nvPr>
            <p:extLst/>
          </p:nvPr>
        </p:nvGraphicFramePr>
        <p:xfrm>
          <a:off x="135767" y="1233869"/>
          <a:ext cx="7545765" cy="3841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516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16</a:t>
            </a:fld>
            <a:endParaRPr lang="en-US"/>
          </a:p>
        </p:txBody>
      </p:sp>
      <p:sp>
        <p:nvSpPr>
          <p:cNvPr id="7" name="Title 1"/>
          <p:cNvSpPr>
            <a:spLocks noGrp="1"/>
          </p:cNvSpPr>
          <p:nvPr>
            <p:ph type="title"/>
          </p:nvPr>
        </p:nvSpPr>
        <p:spPr>
          <a:xfrm>
            <a:off x="548784" y="589335"/>
            <a:ext cx="9875234" cy="644534"/>
          </a:xfrm>
        </p:spPr>
        <p:txBody>
          <a:bodyPr/>
          <a:lstStyle/>
          <a:p>
            <a:r>
              <a:rPr lang="en-US" sz="2521" b="1" dirty="0">
                <a:solidFill>
                  <a:srgbClr val="002060"/>
                </a:solidFill>
              </a:rPr>
              <a:t>Market Share of Shari’ah Complaint Funds</a:t>
            </a:r>
            <a:r>
              <a:rPr lang="en-US" sz="2521" b="1" dirty="0">
                <a:solidFill>
                  <a:schemeClr val="tx2"/>
                </a:solidFill>
              </a:rPr>
              <a:t/>
            </a:r>
            <a:br>
              <a:rPr lang="en-US" sz="2521" b="1" dirty="0">
                <a:solidFill>
                  <a:schemeClr val="tx2"/>
                </a:solidFill>
              </a:rPr>
            </a:br>
            <a:r>
              <a:rPr lang="en-US" sz="1260" dirty="0">
                <a:solidFill>
                  <a:srgbClr val="002060"/>
                </a:solidFill>
              </a:rPr>
              <a:t>(As of 30</a:t>
            </a:r>
            <a:r>
              <a:rPr lang="en-US" sz="1260" baseline="30000" dirty="0">
                <a:solidFill>
                  <a:srgbClr val="002060"/>
                </a:solidFill>
              </a:rPr>
              <a:t>th</a:t>
            </a:r>
            <a:r>
              <a:rPr lang="en-US" sz="1260" dirty="0">
                <a:solidFill>
                  <a:srgbClr val="002060"/>
                </a:solidFill>
              </a:rPr>
              <a:t> September 2021)</a:t>
            </a:r>
          </a:p>
        </p:txBody>
      </p:sp>
      <p:graphicFrame>
        <p:nvGraphicFramePr>
          <p:cNvPr id="12" name="Table 11"/>
          <p:cNvGraphicFramePr>
            <a:graphicFrameLocks noGrp="1"/>
          </p:cNvGraphicFramePr>
          <p:nvPr>
            <p:extLst/>
          </p:nvPr>
        </p:nvGraphicFramePr>
        <p:xfrm>
          <a:off x="3" y="5624132"/>
          <a:ext cx="7681527" cy="751441"/>
        </p:xfrm>
        <a:graphic>
          <a:graphicData uri="http://schemas.openxmlformats.org/drawingml/2006/table">
            <a:tbl>
              <a:tblPr firstRow="1" bandRow="1">
                <a:effectLst>
                  <a:outerShdw blurRad="63500" sx="102000" sy="102000" algn="ctr" rotWithShape="0">
                    <a:prstClr val="black">
                      <a:alpha val="40000"/>
                    </a:prstClr>
                  </a:outerShdw>
                </a:effectLst>
                <a:tableStyleId>{BC89EF96-8CEA-46FF-86C4-4CE0E7609802}</a:tableStyleId>
              </a:tblPr>
              <a:tblGrid>
                <a:gridCol w="660994">
                  <a:extLst>
                    <a:ext uri="{9D8B030D-6E8A-4147-A177-3AD203B41FA5}">
                      <a16:colId xmlns:a16="http://schemas.microsoft.com/office/drawing/2014/main" val="20000"/>
                    </a:ext>
                  </a:extLst>
                </a:gridCol>
                <a:gridCol w="517780">
                  <a:extLst>
                    <a:ext uri="{9D8B030D-6E8A-4147-A177-3AD203B41FA5}">
                      <a16:colId xmlns:a16="http://schemas.microsoft.com/office/drawing/2014/main" val="20001"/>
                    </a:ext>
                  </a:extLst>
                </a:gridCol>
                <a:gridCol w="589387">
                  <a:extLst>
                    <a:ext uri="{9D8B030D-6E8A-4147-A177-3AD203B41FA5}">
                      <a16:colId xmlns:a16="http://schemas.microsoft.com/office/drawing/2014/main" val="20002"/>
                    </a:ext>
                  </a:extLst>
                </a:gridCol>
                <a:gridCol w="562735">
                  <a:extLst>
                    <a:ext uri="{9D8B030D-6E8A-4147-A177-3AD203B41FA5}">
                      <a16:colId xmlns:a16="http://schemas.microsoft.com/office/drawing/2014/main" val="20003"/>
                    </a:ext>
                  </a:extLst>
                </a:gridCol>
                <a:gridCol w="616039">
                  <a:extLst>
                    <a:ext uri="{9D8B030D-6E8A-4147-A177-3AD203B41FA5}">
                      <a16:colId xmlns:a16="http://schemas.microsoft.com/office/drawing/2014/main" val="20004"/>
                    </a:ext>
                  </a:extLst>
                </a:gridCol>
                <a:gridCol w="589387">
                  <a:extLst>
                    <a:ext uri="{9D8B030D-6E8A-4147-A177-3AD203B41FA5}">
                      <a16:colId xmlns:a16="http://schemas.microsoft.com/office/drawing/2014/main" val="20005"/>
                    </a:ext>
                  </a:extLst>
                </a:gridCol>
                <a:gridCol w="589387">
                  <a:extLst>
                    <a:ext uri="{9D8B030D-6E8A-4147-A177-3AD203B41FA5}">
                      <a16:colId xmlns:a16="http://schemas.microsoft.com/office/drawing/2014/main" val="20006"/>
                    </a:ext>
                  </a:extLst>
                </a:gridCol>
                <a:gridCol w="589387">
                  <a:extLst>
                    <a:ext uri="{9D8B030D-6E8A-4147-A177-3AD203B41FA5}">
                      <a16:colId xmlns:a16="http://schemas.microsoft.com/office/drawing/2014/main" val="20007"/>
                    </a:ext>
                  </a:extLst>
                </a:gridCol>
                <a:gridCol w="608885">
                  <a:extLst>
                    <a:ext uri="{9D8B030D-6E8A-4147-A177-3AD203B41FA5}">
                      <a16:colId xmlns:a16="http://schemas.microsoft.com/office/drawing/2014/main" val="20008"/>
                    </a:ext>
                  </a:extLst>
                </a:gridCol>
                <a:gridCol w="608885">
                  <a:extLst>
                    <a:ext uri="{9D8B030D-6E8A-4147-A177-3AD203B41FA5}">
                      <a16:colId xmlns:a16="http://schemas.microsoft.com/office/drawing/2014/main" val="20009"/>
                    </a:ext>
                  </a:extLst>
                </a:gridCol>
                <a:gridCol w="569887">
                  <a:extLst>
                    <a:ext uri="{9D8B030D-6E8A-4147-A177-3AD203B41FA5}">
                      <a16:colId xmlns:a16="http://schemas.microsoft.com/office/drawing/2014/main" val="20010"/>
                    </a:ext>
                  </a:extLst>
                </a:gridCol>
                <a:gridCol w="589387">
                  <a:extLst>
                    <a:ext uri="{9D8B030D-6E8A-4147-A177-3AD203B41FA5}">
                      <a16:colId xmlns:a16="http://schemas.microsoft.com/office/drawing/2014/main" val="20011"/>
                    </a:ext>
                  </a:extLst>
                </a:gridCol>
                <a:gridCol w="589387">
                  <a:extLst>
                    <a:ext uri="{9D8B030D-6E8A-4147-A177-3AD203B41FA5}">
                      <a16:colId xmlns:a16="http://schemas.microsoft.com/office/drawing/2014/main" val="20012"/>
                    </a:ext>
                  </a:extLst>
                </a:gridCol>
              </a:tblGrid>
              <a:tr h="411587">
                <a:tc>
                  <a:txBody>
                    <a:bodyPr/>
                    <a:lstStyle/>
                    <a:p>
                      <a:pPr algn="ctr"/>
                      <a:r>
                        <a:rPr lang="en-US" sz="1100" dirty="0" smtClean="0"/>
                        <a:t>Al</a:t>
                      </a:r>
                      <a:r>
                        <a:rPr lang="en-US" sz="1100" baseline="0" dirty="0" smtClean="0"/>
                        <a:t> </a:t>
                      </a:r>
                      <a:r>
                        <a:rPr lang="en-US" sz="1100" baseline="0" dirty="0" err="1" smtClean="0"/>
                        <a:t>Meezan</a:t>
                      </a:r>
                      <a:endParaRPr lang="en-US" sz="1100" dirty="0"/>
                    </a:p>
                  </a:txBody>
                  <a:tcPr marL="82317" marR="82317" marT="41159" marB="41159"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NAFA</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UBL</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err="1" smtClean="0"/>
                        <a:t>Faysal</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MCBAH</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60000"/>
                        <a:lumOff val="40000"/>
                      </a:schemeClr>
                    </a:solidFill>
                  </a:tcPr>
                </a:tc>
                <a:tc>
                  <a:txBody>
                    <a:bodyPr/>
                    <a:lstStyle/>
                    <a:p>
                      <a:pPr algn="ctr"/>
                      <a:r>
                        <a:rPr lang="en-US" sz="1100" dirty="0" err="1" smtClean="0"/>
                        <a:t>Alfalah</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First Habib</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ABL</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HBL</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JS Islamic</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Atlas</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NIT</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Others</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3843">
                <a:tc>
                  <a:txBody>
                    <a:bodyPr/>
                    <a:lstStyle/>
                    <a:p>
                      <a:pPr algn="ctr"/>
                      <a:r>
                        <a:rPr lang="en-US" sz="1100" dirty="0" smtClean="0"/>
                        <a:t>165.27</a:t>
                      </a:r>
                      <a:endParaRPr lang="en-US" sz="1100" dirty="0"/>
                    </a:p>
                  </a:txBody>
                  <a:tcPr marL="82317" marR="82317" marT="41159" marB="41159"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58.91</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45.67</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41.45</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30.07</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60000"/>
                        <a:lumOff val="40000"/>
                      </a:schemeClr>
                    </a:solidFill>
                  </a:tcPr>
                </a:tc>
                <a:tc>
                  <a:txBody>
                    <a:bodyPr/>
                    <a:lstStyle/>
                    <a:p>
                      <a:pPr algn="ctr"/>
                      <a:r>
                        <a:rPr lang="en-US" sz="1100" dirty="0" smtClean="0"/>
                        <a:t>16.02</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12.03</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23.45</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13.49</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4.48</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8.26</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5.74</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sz="1100" dirty="0" smtClean="0"/>
                        <a:t>4.19</a:t>
                      </a:r>
                      <a:endParaRPr lang="en-US" sz="1100" dirty="0"/>
                    </a:p>
                  </a:txBody>
                  <a:tcPr marL="82317" marR="82317" marT="41159" marB="41159"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7784535" y="1233869"/>
          <a:ext cx="2812512" cy="4994150"/>
        </p:xfrm>
        <a:graphic>
          <a:graphicData uri="http://schemas.openxmlformats.org/drawingml/2006/table">
            <a:tbl>
              <a:tblPr firstRow="1" firstCol="1" bandRow="1">
                <a:effectLst>
                  <a:outerShdw blurRad="63500" sx="102000" sy="102000" algn="ctr" rotWithShape="0">
                    <a:prstClr val="black">
                      <a:alpha val="40000"/>
                    </a:prstClr>
                  </a:outerShdw>
                </a:effectLst>
                <a:tableStyleId>{BC89EF96-8CEA-46FF-86C4-4CE0E7609802}</a:tableStyleId>
              </a:tblPr>
              <a:tblGrid>
                <a:gridCol w="762846">
                  <a:extLst>
                    <a:ext uri="{9D8B030D-6E8A-4147-A177-3AD203B41FA5}">
                      <a16:colId xmlns:a16="http://schemas.microsoft.com/office/drawing/2014/main" val="20000"/>
                    </a:ext>
                  </a:extLst>
                </a:gridCol>
                <a:gridCol w="683222">
                  <a:extLst>
                    <a:ext uri="{9D8B030D-6E8A-4147-A177-3AD203B41FA5}">
                      <a16:colId xmlns:a16="http://schemas.microsoft.com/office/drawing/2014/main" val="20001"/>
                    </a:ext>
                  </a:extLst>
                </a:gridCol>
                <a:gridCol w="683222">
                  <a:extLst>
                    <a:ext uri="{9D8B030D-6E8A-4147-A177-3AD203B41FA5}">
                      <a16:colId xmlns:a16="http://schemas.microsoft.com/office/drawing/2014/main" val="20002"/>
                    </a:ext>
                  </a:extLst>
                </a:gridCol>
                <a:gridCol w="683222">
                  <a:extLst>
                    <a:ext uri="{9D8B030D-6E8A-4147-A177-3AD203B41FA5}">
                      <a16:colId xmlns:a16="http://schemas.microsoft.com/office/drawing/2014/main" val="20003"/>
                    </a:ext>
                  </a:extLst>
                </a:gridCol>
              </a:tblGrid>
              <a:tr h="341705">
                <a:tc gridSpan="4">
                  <a:txBody>
                    <a:bodyPr/>
                    <a:lstStyle/>
                    <a:p>
                      <a:pPr marL="0" marR="0" algn="ctr">
                        <a:spcBef>
                          <a:spcPts val="0"/>
                        </a:spcBef>
                        <a:spcAft>
                          <a:spcPts val="0"/>
                        </a:spcAft>
                      </a:pPr>
                      <a:r>
                        <a:rPr lang="en-US" sz="1000" dirty="0">
                          <a:effectLst/>
                        </a:rPr>
                        <a:t> </a:t>
                      </a:r>
                      <a:r>
                        <a:rPr lang="en-US" sz="1000" dirty="0" smtClean="0">
                          <a:effectLst/>
                        </a:rPr>
                        <a:t>Market</a:t>
                      </a:r>
                      <a:r>
                        <a:rPr lang="en-US" sz="1000" baseline="0" dirty="0" smtClean="0">
                          <a:effectLst/>
                        </a:rPr>
                        <a:t> Share Difference</a:t>
                      </a:r>
                      <a:r>
                        <a:rPr lang="en-US" sz="1000" dirty="0">
                          <a:effectLst/>
                        </a:rPr>
                        <a:t> </a:t>
                      </a:r>
                      <a:r>
                        <a:rPr lang="en-US" sz="1000" dirty="0" smtClean="0">
                          <a:effectLst/>
                        </a:rPr>
                        <a:t>( 1 QFY22)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10163">
                <a:tc>
                  <a:txBody>
                    <a:bodyPr/>
                    <a:lstStyle/>
                    <a:p>
                      <a:pPr marL="0" marR="0" algn="ctr">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effectLst/>
                          <a:latin typeface="+mn-lt"/>
                          <a:ea typeface="+mn-ea"/>
                          <a:cs typeface="+mn-cs"/>
                        </a:rPr>
                        <a:t>30-Jun-21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effectLst/>
                          <a:latin typeface="+mn-lt"/>
                          <a:ea typeface="+mn-ea"/>
                          <a:cs typeface="+mn-cs"/>
                        </a:rPr>
                        <a:t>30-Sep-21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b="1" dirty="0">
                          <a:effectLst/>
                        </a:rPr>
                        <a:t>Diff</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1"/>
                  </a:ext>
                </a:extLst>
              </a:tr>
              <a:tr h="310163">
                <a:tc>
                  <a:txBody>
                    <a:bodyPr/>
                    <a:lstStyle/>
                    <a:p>
                      <a:pPr marL="0" marR="0" algn="ctr">
                        <a:spcBef>
                          <a:spcPts val="0"/>
                        </a:spcBef>
                        <a:spcAft>
                          <a:spcPts val="0"/>
                        </a:spcAft>
                      </a:pPr>
                      <a:r>
                        <a:rPr lang="en-US" sz="1000" dirty="0" smtClean="0">
                          <a:effectLst/>
                        </a:rPr>
                        <a:t>Al </a:t>
                      </a:r>
                      <a:r>
                        <a:rPr lang="en-US" sz="1000" dirty="0" err="1" smtClean="0">
                          <a:effectLst/>
                        </a:rPr>
                        <a:t>Meezan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Calibri" panose="020F0502020204030204" pitchFamily="34" charset="0"/>
                        </a:rPr>
                        <a:t>42.44%</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Calibri" panose="020F0502020204030204" pitchFamily="34" charset="0"/>
                        </a:rPr>
                        <a:t>38.52%</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Calibri" panose="020F0502020204030204" pitchFamily="34" charset="0"/>
                        </a:rPr>
                        <a:t>-3.92%</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310163">
                <a:tc>
                  <a:txBody>
                    <a:bodyPr/>
                    <a:lstStyle/>
                    <a:p>
                      <a:pPr marL="0" marR="0" algn="ctr">
                        <a:spcBef>
                          <a:spcPts val="0"/>
                        </a:spcBef>
                        <a:spcAft>
                          <a:spcPts val="0"/>
                        </a:spcAft>
                      </a:pPr>
                      <a:r>
                        <a:rPr lang="en-US" sz="1000" dirty="0" smtClean="0">
                          <a:effectLst/>
                        </a:rPr>
                        <a:t>NAFA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13.89%</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13.73%</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-0.16%</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r h="310163">
                <a:tc>
                  <a:txBody>
                    <a:bodyPr/>
                    <a:lstStyle/>
                    <a:p>
                      <a:pPr marL="0" marR="0" algn="ctr">
                        <a:spcBef>
                          <a:spcPts val="0"/>
                        </a:spcBef>
                        <a:spcAft>
                          <a:spcPts val="0"/>
                        </a:spcAft>
                      </a:pPr>
                      <a:r>
                        <a:rPr lang="en-US" sz="1000" dirty="0" smtClean="0">
                          <a:effectLst/>
                          <a:latin typeface="+mn-lt"/>
                          <a:ea typeface="+mn-ea"/>
                          <a:cs typeface="+mn-cs"/>
                        </a:rPr>
                        <a:t>UBL</a:t>
                      </a:r>
                      <a:r>
                        <a:rPr lang="en-US" sz="1000" baseline="0" dirty="0" smtClean="0">
                          <a:effectLst/>
                          <a:latin typeface="+mn-lt"/>
                          <a:ea typeface="+mn-ea"/>
                          <a:cs typeface="+mn-cs"/>
                        </a:rPr>
                        <a:t> Funds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9.28%</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10.64%</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1.36%</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4"/>
                  </a:ext>
                </a:extLst>
              </a:tr>
              <a:tr h="310163">
                <a:tc>
                  <a:txBody>
                    <a:bodyPr/>
                    <a:lstStyle/>
                    <a:p>
                      <a:pPr marL="0" marR="0" algn="ctr">
                        <a:spcBef>
                          <a:spcPts val="0"/>
                        </a:spcBef>
                        <a:spcAft>
                          <a:spcPts val="0"/>
                        </a:spcAft>
                      </a:pPr>
                      <a:r>
                        <a:rPr lang="en-US" sz="1000" dirty="0" err="1" smtClean="0">
                          <a:effectLst/>
                          <a:latin typeface="Calibri" panose="020F0502020204030204" pitchFamily="34" charset="0"/>
                          <a:ea typeface="Calibri" panose="020F0502020204030204" pitchFamily="34" charset="0"/>
                          <a:cs typeface="Times New Roman" panose="02020603050405020304" pitchFamily="18" charset="0"/>
                        </a:rPr>
                        <a:t>Faysal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8.55%</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9.66%</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1.11%</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5"/>
                  </a:ext>
                </a:extLst>
              </a:tr>
              <a:tr h="310163">
                <a:tc>
                  <a:txBody>
                    <a:bodyPr/>
                    <a:lstStyle/>
                    <a:p>
                      <a:pPr marL="0" marR="0" algn="ctr">
                        <a:spcBef>
                          <a:spcPts val="0"/>
                        </a:spcBef>
                        <a:spcAft>
                          <a:spcPts val="0"/>
                        </a:spcAft>
                      </a:pPr>
                      <a:r>
                        <a:rPr lang="en-US" sz="1000" dirty="0" smtClean="0">
                          <a:effectLst/>
                          <a:latin typeface="+mn-lt"/>
                          <a:ea typeface="+mn-ea"/>
                          <a:cs typeface="+mn-cs"/>
                        </a:rPr>
                        <a:t>MCBAH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lumMod val="60000"/>
                        <a:lumOff val="40000"/>
                      </a:schemeClr>
                    </a:solidFill>
                  </a:tcPr>
                </a:tc>
                <a:tc>
                  <a:txBody>
                    <a:bodyPr/>
                    <a:lstStyle/>
                    <a:p>
                      <a:pPr algn="ctr" fontAlgn="b"/>
                      <a:r>
                        <a:rPr lang="en-US" sz="1000" b="0" i="0" u="none" strike="noStrike" dirty="0" smtClean="0">
                          <a:solidFill>
                            <a:srgbClr val="000000"/>
                          </a:solidFill>
                          <a:effectLst/>
                          <a:latin typeface="Calibri" panose="020F0502020204030204" pitchFamily="34" charset="0"/>
                        </a:rPr>
                        <a:t>6.81%</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lumMod val="60000"/>
                        <a:lumOff val="40000"/>
                      </a:schemeClr>
                    </a:solidFill>
                  </a:tcPr>
                </a:tc>
                <a:tc>
                  <a:txBody>
                    <a:bodyPr/>
                    <a:lstStyle/>
                    <a:p>
                      <a:pPr algn="ctr" fontAlgn="b"/>
                      <a:r>
                        <a:rPr lang="en-US" sz="1000" b="0" i="0" u="none" strike="noStrike" dirty="0" smtClean="0">
                          <a:solidFill>
                            <a:srgbClr val="000000"/>
                          </a:solidFill>
                          <a:effectLst/>
                          <a:latin typeface="Calibri" panose="020F0502020204030204" pitchFamily="34" charset="0"/>
                        </a:rPr>
                        <a:t>7.01%</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lumMod val="60000"/>
                        <a:lumOff val="40000"/>
                      </a:schemeClr>
                    </a:solidFill>
                  </a:tcPr>
                </a:tc>
                <a:tc>
                  <a:txBody>
                    <a:bodyPr/>
                    <a:lstStyle/>
                    <a:p>
                      <a:pPr algn="ctr" fontAlgn="b"/>
                      <a:r>
                        <a:rPr lang="en-US" sz="1000" b="0" i="0" u="none" strike="noStrike" dirty="0" smtClean="0">
                          <a:solidFill>
                            <a:srgbClr val="000000"/>
                          </a:solidFill>
                          <a:effectLst/>
                          <a:latin typeface="Calibri" panose="020F0502020204030204" pitchFamily="34" charset="0"/>
                        </a:rPr>
                        <a:t>0.20%</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310163">
                <a:tc>
                  <a:txBody>
                    <a:bodyPr/>
                    <a:lstStyle/>
                    <a:p>
                      <a:pPr marL="0" marR="0" algn="ctr">
                        <a:spcBef>
                          <a:spcPts val="0"/>
                        </a:spcBef>
                        <a:spcAft>
                          <a:spcPts val="0"/>
                        </a:spcAft>
                      </a:pPr>
                      <a:r>
                        <a:rPr lang="en-US" sz="1000" dirty="0">
                          <a:effectLst/>
                        </a:rPr>
                        <a:t>ABL Funds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panose="020F0502020204030204" pitchFamily="34" charset="0"/>
                        </a:rPr>
                        <a:t>4.39%</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panose="020F0502020204030204" pitchFamily="34" charset="0"/>
                        </a:rPr>
                        <a:t>5.47%</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panose="020F0502020204030204" pitchFamily="34" charset="0"/>
                        </a:rPr>
                        <a:t>1.08%</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10163">
                <a:tc>
                  <a:txBody>
                    <a:bodyPr/>
                    <a:lstStyle/>
                    <a:p>
                      <a:pPr marL="0" marR="0" algn="ctr">
                        <a:spcBef>
                          <a:spcPts val="0"/>
                        </a:spcBef>
                        <a:spcAft>
                          <a:spcPts val="0"/>
                        </a:spcAft>
                      </a:pPr>
                      <a:r>
                        <a:rPr lang="en-US" sz="1000">
                          <a:effectLst/>
                        </a:rPr>
                        <a:t>HBL Funds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2.75%</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3.14%</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0.39%</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8"/>
                  </a:ext>
                </a:extLst>
              </a:tr>
              <a:tr h="310163">
                <a:tc>
                  <a:txBody>
                    <a:bodyPr/>
                    <a:lstStyle/>
                    <a:p>
                      <a:pPr marL="0" marR="0" algn="ctr">
                        <a:spcBef>
                          <a:spcPts val="0"/>
                        </a:spcBef>
                        <a:spcAft>
                          <a:spcPts val="0"/>
                        </a:spcAft>
                      </a:pPr>
                      <a:r>
                        <a:rPr lang="en-US" sz="1000" dirty="0" err="1">
                          <a:effectLst/>
                        </a:rPr>
                        <a:t>Alfalah</a:t>
                      </a:r>
                      <a:r>
                        <a:rPr lang="en-US" sz="1000" dirty="0">
                          <a:effectLst/>
                        </a:rPr>
                        <a:t> GHP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3.69%</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3.73%</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0.04%</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9"/>
                  </a:ext>
                </a:extLst>
              </a:tr>
              <a:tr h="310163">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First Habib</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Calibri" panose="020F0502020204030204" pitchFamily="34" charset="0"/>
                        </a:rPr>
                        <a:t>3.24%</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Calibri" panose="020F0502020204030204" pitchFamily="34" charset="0"/>
                        </a:rPr>
                        <a:t>2.80%</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Calibri" panose="020F0502020204030204" pitchFamily="34" charset="0"/>
                        </a:rPr>
                        <a:t>-0.44%</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310163">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Atlas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1.65%</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1.93%</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0.28%</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11"/>
                  </a:ext>
                </a:extLst>
              </a:tr>
              <a:tr h="310163">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JS Islamic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1.38%</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1.04%</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-0.34%</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12"/>
                  </a:ext>
                </a:extLst>
              </a:tr>
              <a:tr h="310163">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NIT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1.03%</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1.34%</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0.31%</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13"/>
                  </a:ext>
                </a:extLst>
              </a:tr>
              <a:tr h="310163">
                <a:tc>
                  <a:txBody>
                    <a:bodyPr/>
                    <a:lstStyle/>
                    <a:p>
                      <a:pPr marL="0" marR="0" algn="ctr">
                        <a:spcBef>
                          <a:spcPts val="0"/>
                        </a:spcBef>
                        <a:spcAft>
                          <a:spcPts val="0"/>
                        </a:spcAft>
                      </a:pPr>
                      <a:r>
                        <a:rPr lang="en-US" sz="1000" dirty="0">
                          <a:effectLst/>
                        </a:rPr>
                        <a:t>Others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0.90%</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0.98%</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fontAlgn="b"/>
                      <a:r>
                        <a:rPr lang="en-US" sz="1000" b="0" i="0" u="none" strike="noStrike" dirty="0" smtClean="0">
                          <a:solidFill>
                            <a:srgbClr val="000000"/>
                          </a:solidFill>
                          <a:effectLst/>
                          <a:latin typeface="Calibri" panose="020F0502020204030204" pitchFamily="34" charset="0"/>
                        </a:rPr>
                        <a:t>0.08%</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14"/>
                  </a:ext>
                </a:extLst>
              </a:tr>
              <a:tr h="310163">
                <a:tc>
                  <a:txBody>
                    <a:bodyPr/>
                    <a:lstStyle/>
                    <a:p>
                      <a:pPr marL="0" marR="0" algn="ctr">
                        <a:spcBef>
                          <a:spcPts val="0"/>
                        </a:spcBef>
                        <a:spcAft>
                          <a:spcPts val="0"/>
                        </a:spcAft>
                      </a:pPr>
                      <a:r>
                        <a:rPr lang="en-US" sz="10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100.00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marL="0" marR="0" algn="ctr">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38" marR="61738" marT="0"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14" name="TextBox 13"/>
          <p:cNvSpPr txBox="1"/>
          <p:nvPr/>
        </p:nvSpPr>
        <p:spPr>
          <a:xfrm>
            <a:off x="9465076" y="6249127"/>
            <a:ext cx="1166164" cy="230832"/>
          </a:xfrm>
          <a:prstGeom prst="rect">
            <a:avLst/>
          </a:prstGeom>
          <a:noFill/>
        </p:spPr>
        <p:txBody>
          <a:bodyPr wrap="square" rtlCol="0">
            <a:spAutoFit/>
          </a:bodyPr>
          <a:lstStyle/>
          <a:p>
            <a:r>
              <a:rPr lang="en-US" sz="900" dirty="0"/>
              <a:t>In Billions</a:t>
            </a:r>
          </a:p>
        </p:txBody>
      </p:sp>
      <p:graphicFrame>
        <p:nvGraphicFramePr>
          <p:cNvPr id="9" name="Chart 8"/>
          <p:cNvGraphicFramePr>
            <a:graphicFrameLocks/>
          </p:cNvGraphicFramePr>
          <p:nvPr>
            <p:extLst/>
          </p:nvPr>
        </p:nvGraphicFramePr>
        <p:xfrm>
          <a:off x="135767" y="1389481"/>
          <a:ext cx="7408569" cy="4097455"/>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1378" y="-323946"/>
            <a:ext cx="3086904" cy="1303359"/>
          </a:xfrm>
          <a:prstGeom prst="rect">
            <a:avLst/>
          </a:prstGeom>
        </p:spPr>
      </p:pic>
    </p:spTree>
    <p:extLst>
      <p:ext uri="{BB962C8B-B14F-4D97-AF65-F5344CB8AC3E}">
        <p14:creationId xmlns:p14="http://schemas.microsoft.com/office/powerpoint/2010/main" val="2646244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17</a:t>
            </a:fld>
            <a:endParaRPr lang="en-US"/>
          </a:p>
        </p:txBody>
      </p:sp>
      <p:sp>
        <p:nvSpPr>
          <p:cNvPr id="7" name="Title 1"/>
          <p:cNvSpPr>
            <a:spLocks noGrp="1"/>
          </p:cNvSpPr>
          <p:nvPr>
            <p:ph type="title"/>
          </p:nvPr>
        </p:nvSpPr>
        <p:spPr>
          <a:xfrm>
            <a:off x="548784" y="589335"/>
            <a:ext cx="9875234" cy="644534"/>
          </a:xfrm>
        </p:spPr>
        <p:txBody>
          <a:bodyPr/>
          <a:lstStyle/>
          <a:p>
            <a:r>
              <a:rPr lang="en-US" sz="2521" b="1" dirty="0">
                <a:solidFill>
                  <a:srgbClr val="002060"/>
                </a:solidFill>
              </a:rPr>
              <a:t>MCBAH Islamic Market Share </a:t>
            </a:r>
            <a:endParaRPr lang="en-US" sz="1260" dirty="0">
              <a:solidFill>
                <a:srgbClr val="002060"/>
              </a:solidFill>
            </a:endParaRPr>
          </a:p>
        </p:txBody>
      </p:sp>
      <p:graphicFrame>
        <p:nvGraphicFramePr>
          <p:cNvPr id="2" name="Table 1"/>
          <p:cNvGraphicFramePr>
            <a:graphicFrameLocks noGrp="1"/>
          </p:cNvGraphicFramePr>
          <p:nvPr>
            <p:extLst/>
          </p:nvPr>
        </p:nvGraphicFramePr>
        <p:xfrm>
          <a:off x="1233333" y="5212544"/>
          <a:ext cx="8231743" cy="851760"/>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2469523">
                  <a:extLst>
                    <a:ext uri="{9D8B030D-6E8A-4147-A177-3AD203B41FA5}">
                      <a16:colId xmlns:a16="http://schemas.microsoft.com/office/drawing/2014/main" val="20000"/>
                    </a:ext>
                  </a:extLst>
                </a:gridCol>
                <a:gridCol w="1989338">
                  <a:extLst>
                    <a:ext uri="{9D8B030D-6E8A-4147-A177-3AD203B41FA5}">
                      <a16:colId xmlns:a16="http://schemas.microsoft.com/office/drawing/2014/main" val="20001"/>
                    </a:ext>
                  </a:extLst>
                </a:gridCol>
                <a:gridCol w="2013963">
                  <a:extLst>
                    <a:ext uri="{9D8B030D-6E8A-4147-A177-3AD203B41FA5}">
                      <a16:colId xmlns:a16="http://schemas.microsoft.com/office/drawing/2014/main" val="20002"/>
                    </a:ext>
                  </a:extLst>
                </a:gridCol>
                <a:gridCol w="1758919">
                  <a:extLst>
                    <a:ext uri="{9D8B030D-6E8A-4147-A177-3AD203B41FA5}">
                      <a16:colId xmlns:a16="http://schemas.microsoft.com/office/drawing/2014/main" val="20003"/>
                    </a:ext>
                  </a:extLst>
                </a:gridCol>
              </a:tblGrid>
              <a:tr h="212940">
                <a:tc>
                  <a:txBody>
                    <a:bodyPr/>
                    <a:lstStyle/>
                    <a:p>
                      <a:pPr algn="ctr" fontAlgn="b"/>
                      <a:endParaRPr lang="en-US" sz="1000" b="0"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1" u="none" strike="noStrike" dirty="0" smtClean="0">
                          <a:effectLst/>
                        </a:rPr>
                        <a:t>FY 20</a:t>
                      </a:r>
                      <a:endParaRPr lang="en-US" sz="1000" b="1"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1" i="0" u="none" strike="noStrike" dirty="0" smtClean="0">
                          <a:solidFill>
                            <a:srgbClr val="000000"/>
                          </a:solidFill>
                          <a:effectLst/>
                          <a:latin typeface="Calibri" panose="020F0502020204030204" pitchFamily="34" charset="0"/>
                        </a:rPr>
                        <a:t>FY21</a:t>
                      </a:r>
                      <a:endParaRPr lang="en-US" sz="1000" b="1"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1" i="0" u="none" strike="noStrike" dirty="0" smtClean="0">
                          <a:solidFill>
                            <a:srgbClr val="000000"/>
                          </a:solidFill>
                          <a:effectLst/>
                          <a:latin typeface="Calibri" panose="020F0502020204030204" pitchFamily="34" charset="0"/>
                        </a:rPr>
                        <a:t>1QFY22</a:t>
                      </a:r>
                      <a:endParaRPr lang="en-US" sz="1000" b="1"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2940">
                <a:tc>
                  <a:txBody>
                    <a:bodyPr/>
                    <a:lstStyle/>
                    <a:p>
                      <a:pPr algn="ctr" fontAlgn="b"/>
                      <a:r>
                        <a:rPr lang="en-US" sz="1000" b="1" u="none" strike="noStrike" dirty="0">
                          <a:effectLst/>
                        </a:rPr>
                        <a:t>MCBAH</a:t>
                      </a:r>
                      <a:endParaRPr lang="en-US" sz="1000" b="1"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u="none" strike="noStrike" dirty="0" smtClean="0">
                          <a:effectLst/>
                        </a:rPr>
                        <a:t>13,356.73 </a:t>
                      </a:r>
                      <a:endParaRPr lang="en-US" sz="1000" b="0"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panose="020F0502020204030204" pitchFamily="34" charset="0"/>
                        </a:rPr>
                        <a:t>30,322.50</a:t>
                      </a:r>
                      <a:endParaRPr lang="en-US" sz="1000" b="0"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panose="020F0502020204030204" pitchFamily="34" charset="0"/>
                        </a:rPr>
                        <a:t>30,069.11</a:t>
                      </a:r>
                      <a:endParaRPr lang="en-US" sz="1000" b="0" i="0" u="none" strike="noStrike" dirty="0">
                        <a:solidFill>
                          <a:srgbClr val="000000"/>
                        </a:solidFill>
                        <a:effectLst/>
                        <a:latin typeface="Calibri" panose="020F0502020204030204" pitchFamily="34" charset="0"/>
                      </a:endParaRPr>
                    </a:p>
                  </a:txBody>
                  <a:tcPr marL="8575" marR="8575" marT="8575" marB="0" anchor="b">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2940">
                <a:tc>
                  <a:txBody>
                    <a:bodyPr/>
                    <a:lstStyle/>
                    <a:p>
                      <a:pPr algn="ctr" fontAlgn="b"/>
                      <a:r>
                        <a:rPr lang="en-US" sz="1000" b="1" u="none" strike="noStrike" dirty="0">
                          <a:effectLst/>
                        </a:rPr>
                        <a:t>Total Islamic Market</a:t>
                      </a:r>
                      <a:endParaRPr lang="en-US" sz="1000" b="1"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u="none" strike="noStrike" dirty="0" smtClean="0">
                          <a:effectLst/>
                        </a:rPr>
                        <a:t>328,070.00 </a:t>
                      </a:r>
                      <a:endParaRPr lang="en-US" sz="1000" b="0"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panose="020F0502020204030204" pitchFamily="34" charset="0"/>
                        </a:rPr>
                        <a:t>445,375.78 </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panose="020F0502020204030204" pitchFamily="34" charset="0"/>
                        </a:rPr>
                        <a:t>429,031.11</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940">
                <a:tc>
                  <a:txBody>
                    <a:bodyPr/>
                    <a:lstStyle/>
                    <a:p>
                      <a:pPr algn="ctr" fontAlgn="b"/>
                      <a:r>
                        <a:rPr lang="en-US" sz="1000" b="1" u="none" strike="noStrike" dirty="0">
                          <a:effectLst/>
                        </a:rPr>
                        <a:t>MCBAH Islamic Market Share</a:t>
                      </a:r>
                      <a:endParaRPr lang="en-US" sz="1000" b="1"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u="none" strike="noStrike" dirty="0">
                          <a:effectLst/>
                        </a:rPr>
                        <a:t>4.07%</a:t>
                      </a:r>
                      <a:endParaRPr lang="en-US" sz="1000" b="0"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panose="020F0502020204030204" pitchFamily="34" charset="0"/>
                        </a:rPr>
                        <a:t>6.81%</a:t>
                      </a:r>
                      <a:endParaRPr lang="en-US" sz="1000" b="0"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panose="020F0502020204030204" pitchFamily="34" charset="0"/>
                        </a:rPr>
                        <a:t>7.01%</a:t>
                      </a:r>
                      <a:endParaRPr lang="en-US" sz="1000" b="0"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0" name="Chart 9"/>
          <p:cNvGraphicFramePr>
            <a:graphicFrameLocks/>
          </p:cNvGraphicFramePr>
          <p:nvPr>
            <p:extLst/>
          </p:nvPr>
        </p:nvGraphicFramePr>
        <p:xfrm>
          <a:off x="958941" y="1645456"/>
          <a:ext cx="8506135" cy="3361295"/>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1378" y="-323946"/>
            <a:ext cx="3086904" cy="1303359"/>
          </a:xfrm>
          <a:prstGeom prst="rect">
            <a:avLst/>
          </a:prstGeom>
        </p:spPr>
      </p:pic>
    </p:spTree>
    <p:extLst>
      <p:ext uri="{BB962C8B-B14F-4D97-AF65-F5344CB8AC3E}">
        <p14:creationId xmlns:p14="http://schemas.microsoft.com/office/powerpoint/2010/main" val="229693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84" y="589335"/>
            <a:ext cx="9875234" cy="575936"/>
          </a:xfrm>
        </p:spPr>
        <p:txBody>
          <a:bodyPr/>
          <a:lstStyle/>
          <a:p>
            <a:r>
              <a:rPr lang="en-US" sz="2521" b="1" dirty="0">
                <a:solidFill>
                  <a:srgbClr val="002060"/>
                </a:solidFill>
              </a:rPr>
              <a:t>MCBAH AUM Statistics </a:t>
            </a:r>
            <a:r>
              <a:rPr lang="en-US" sz="1260" dirty="0">
                <a:solidFill>
                  <a:srgbClr val="002060"/>
                </a:solidFill>
              </a:rPr>
              <a:t>( As of 30</a:t>
            </a:r>
            <a:r>
              <a:rPr lang="en-US" sz="1260" baseline="30000" dirty="0">
                <a:solidFill>
                  <a:srgbClr val="002060"/>
                </a:solidFill>
              </a:rPr>
              <a:t>th</a:t>
            </a:r>
            <a:r>
              <a:rPr lang="en-US" sz="1260" dirty="0">
                <a:solidFill>
                  <a:srgbClr val="002060"/>
                </a:solidFill>
              </a:rPr>
              <a:t> September 2021 )</a:t>
            </a:r>
          </a:p>
        </p:txBody>
      </p:sp>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18</a:t>
            </a:fld>
            <a:endParaRPr lang="en-US"/>
          </a:p>
        </p:txBody>
      </p:sp>
      <p:graphicFrame>
        <p:nvGraphicFramePr>
          <p:cNvPr id="9" name="Table 8"/>
          <p:cNvGraphicFramePr>
            <a:graphicFrameLocks noGrp="1"/>
          </p:cNvGraphicFramePr>
          <p:nvPr>
            <p:extLst/>
          </p:nvPr>
        </p:nvGraphicFramePr>
        <p:xfrm>
          <a:off x="1027539" y="1389483"/>
          <a:ext cx="8849126" cy="3960258"/>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1303360">
                  <a:extLst>
                    <a:ext uri="{9D8B030D-6E8A-4147-A177-3AD203B41FA5}">
                      <a16:colId xmlns:a16="http://schemas.microsoft.com/office/drawing/2014/main" val="20000"/>
                    </a:ext>
                  </a:extLst>
                </a:gridCol>
                <a:gridCol w="1351378">
                  <a:extLst>
                    <a:ext uri="{9D8B030D-6E8A-4147-A177-3AD203B41FA5}">
                      <a16:colId xmlns:a16="http://schemas.microsoft.com/office/drawing/2014/main" val="20001"/>
                    </a:ext>
                  </a:extLst>
                </a:gridCol>
                <a:gridCol w="1595088">
                  <a:extLst>
                    <a:ext uri="{9D8B030D-6E8A-4147-A177-3AD203B41FA5}">
                      <a16:colId xmlns:a16="http://schemas.microsoft.com/office/drawing/2014/main" val="20002"/>
                    </a:ext>
                  </a:extLst>
                </a:gridCol>
                <a:gridCol w="1767580">
                  <a:extLst>
                    <a:ext uri="{9D8B030D-6E8A-4147-A177-3AD203B41FA5}">
                      <a16:colId xmlns:a16="http://schemas.microsoft.com/office/drawing/2014/main" val="20003"/>
                    </a:ext>
                  </a:extLst>
                </a:gridCol>
                <a:gridCol w="1474854">
                  <a:extLst>
                    <a:ext uri="{9D8B030D-6E8A-4147-A177-3AD203B41FA5}">
                      <a16:colId xmlns:a16="http://schemas.microsoft.com/office/drawing/2014/main" val="20004"/>
                    </a:ext>
                  </a:extLst>
                </a:gridCol>
                <a:gridCol w="1356866">
                  <a:extLst>
                    <a:ext uri="{9D8B030D-6E8A-4147-A177-3AD203B41FA5}">
                      <a16:colId xmlns:a16="http://schemas.microsoft.com/office/drawing/2014/main" val="20005"/>
                    </a:ext>
                  </a:extLst>
                </a:gridCol>
              </a:tblGrid>
              <a:tr h="809002">
                <a:tc gridSpan="2">
                  <a:txBody>
                    <a:bodyPr/>
                    <a:lstStyle/>
                    <a:p>
                      <a:pPr algn="ctr" rtl="0" fontAlgn="b"/>
                      <a:endParaRPr lang="en-US" sz="13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1300" b="1" i="0" u="none" strike="noStrike" dirty="0" smtClean="0">
                          <a:solidFill>
                            <a:srgbClr val="000000"/>
                          </a:solidFill>
                          <a:effectLst/>
                          <a:latin typeface="Calibri" panose="020F0502020204030204" pitchFamily="34" charset="0"/>
                        </a:rPr>
                        <a:t>AUM</a:t>
                      </a:r>
                      <a:endParaRPr lang="en-US" sz="1300" b="1" i="0" u="none" strike="noStrike" dirty="0">
                        <a:solidFill>
                          <a:srgbClr val="000000"/>
                        </a:solidFill>
                        <a:effectLst/>
                        <a:latin typeface="Calibri" panose="020F0502020204030204" pitchFamily="34" charset="0"/>
                      </a:endParaRPr>
                    </a:p>
                  </a:txBody>
                  <a:tcPr marL="8575" marR="8575" marT="8575"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pPr algn="ctr" rtl="0" fontAlgn="b"/>
                      <a:endParaRPr lang="en-US" sz="1400" b="1" i="0" u="none" strike="noStrike" dirty="0">
                        <a:solidFill>
                          <a:srgbClr val="000000"/>
                        </a:solidFill>
                        <a:effectLst/>
                        <a:latin typeface="Calibri" panose="020F0502020204030204" pitchFamily="34" charset="0"/>
                      </a:endParaRPr>
                    </a:p>
                  </a:txBody>
                  <a:tcPr marL="9525" marR="9525" marT="952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60000"/>
                        <a:lumOff val="40000"/>
                      </a:schemeClr>
                    </a:solidFill>
                  </a:tcPr>
                </a:tc>
                <a:tc gridSpan="2">
                  <a:txBody>
                    <a:bodyPr/>
                    <a:lstStyle/>
                    <a:p>
                      <a:pPr algn="ctr" rtl="0" fontAlgn="b"/>
                      <a:r>
                        <a:rPr lang="en-US" sz="1300" b="1" i="0" u="none" strike="noStrike" dirty="0" smtClean="0">
                          <a:solidFill>
                            <a:srgbClr val="000000"/>
                          </a:solidFill>
                          <a:effectLst/>
                          <a:latin typeface="Calibri" panose="020F0502020204030204" pitchFamily="34" charset="0"/>
                        </a:rPr>
                        <a:t>Growth</a:t>
                      </a:r>
                      <a:endParaRPr lang="en-US" sz="1300" b="1" i="0" u="none" strike="noStrike" dirty="0">
                        <a:solidFill>
                          <a:srgbClr val="000000"/>
                        </a:solidFill>
                        <a:effectLst/>
                        <a:latin typeface="Calibri" panose="020F0502020204030204" pitchFamily="34" charset="0"/>
                      </a:endParaRPr>
                    </a:p>
                  </a:txBody>
                  <a:tcPr marL="8575" marR="8575" marT="8575"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pPr algn="ctr" rtl="0" fontAlgn="b"/>
                      <a:endParaRPr lang="en-US" sz="1400" b="1" i="0" u="none" strike="noStrike" dirty="0">
                        <a:solidFill>
                          <a:srgbClr val="000000"/>
                        </a:solidFill>
                        <a:effectLst/>
                        <a:latin typeface="Calibri" panose="020F0502020204030204" pitchFamily="34" charset="0"/>
                      </a:endParaRPr>
                    </a:p>
                  </a:txBody>
                  <a:tcPr marL="9525" marR="9525" marT="9525" marB="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809002">
                <a:tc gridSpan="2">
                  <a:txBody>
                    <a:bodyPr/>
                    <a:lstStyle/>
                    <a:p>
                      <a:pPr algn="ctr" rtl="0" fontAlgn="b"/>
                      <a:r>
                        <a:rPr lang="en-US" sz="1300" u="none" strike="noStrike" dirty="0">
                          <a:effectLst/>
                        </a:rPr>
                        <a:t> </a:t>
                      </a:r>
                      <a:endParaRPr lang="en-US" sz="1300" b="0" i="0" u="none" strike="noStrike" dirty="0">
                        <a:solidFill>
                          <a:srgbClr val="000000"/>
                        </a:solidFill>
                        <a:effectLst/>
                        <a:latin typeface="Calibri" panose="020F0502020204030204" pitchFamily="34" charset="0"/>
                      </a:endParaRPr>
                    </a:p>
                    <a:p>
                      <a:pPr algn="ctr" rtl="0" fontAlgn="b"/>
                      <a:r>
                        <a:rPr lang="en-US" sz="1300" u="none" strike="noStrike" dirty="0">
                          <a:effectLst/>
                        </a:rPr>
                        <a:t> </a:t>
                      </a:r>
                      <a:endParaRPr lang="en-US" sz="1300" b="0" i="0" u="none" strike="noStrike" dirty="0">
                        <a:solidFill>
                          <a:srgbClr val="000000"/>
                        </a:solidFill>
                        <a:effectLst/>
                        <a:latin typeface="Calibri" panose="020F0502020204030204" pitchFamily="34" charset="0"/>
                      </a:endParaRPr>
                    </a:p>
                  </a:txBody>
                  <a:tcPr marL="8575" marR="8575" marT="8575"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hMerge="1">
                  <a:txBody>
                    <a:bodyPr/>
                    <a:lstStyle/>
                    <a:p>
                      <a:pPr algn="ctr" rtl="0" fontAlgn="b"/>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0" fontAlgn="b"/>
                      <a:r>
                        <a:rPr lang="en-US" sz="1300" b="1" u="none" strike="noStrike" dirty="0" smtClean="0">
                          <a:effectLst/>
                        </a:rPr>
                        <a:t>30-Jun-21</a:t>
                      </a:r>
                      <a:endParaRPr lang="en-US" sz="1300" b="1"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rtl="0" fontAlgn="b"/>
                      <a:r>
                        <a:rPr lang="en-US" sz="1300" b="1" u="none" strike="noStrike" dirty="0" smtClean="0">
                          <a:effectLst/>
                        </a:rPr>
                        <a:t>30-Sep-21</a:t>
                      </a:r>
                      <a:endParaRPr lang="en-US" sz="1300" b="1"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lumMod val="60000"/>
                        <a:lumOff val="40000"/>
                      </a:schemeClr>
                    </a:solidFill>
                  </a:tcPr>
                </a:tc>
                <a:tc>
                  <a:txBody>
                    <a:bodyPr/>
                    <a:lstStyle/>
                    <a:p>
                      <a:pPr algn="ctr" rtl="0" fontAlgn="b"/>
                      <a:r>
                        <a:rPr lang="en-US" sz="1300" b="1" u="none" strike="noStrike" dirty="0" smtClean="0">
                          <a:effectLst/>
                        </a:rPr>
                        <a:t>1QFY22</a:t>
                      </a:r>
                      <a:endParaRPr lang="en-US" sz="1300" b="1"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rtl="0" fontAlgn="b"/>
                      <a:r>
                        <a:rPr lang="en-US" sz="1300" b="1" u="none" strike="noStrike" dirty="0" smtClean="0">
                          <a:effectLst/>
                        </a:rPr>
                        <a:t>4QFY22%</a:t>
                      </a:r>
                      <a:endParaRPr lang="en-US" sz="1300" b="1"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770478">
                <a:tc>
                  <a:txBody>
                    <a:bodyPr/>
                    <a:lstStyle/>
                    <a:p>
                      <a:pPr algn="ctr" rtl="0" fontAlgn="b"/>
                      <a:r>
                        <a:rPr lang="en-US" sz="1300" b="1" i="0" u="none" strike="noStrike" dirty="0" smtClean="0">
                          <a:solidFill>
                            <a:schemeClr val="tx1"/>
                          </a:solidFill>
                          <a:effectLst/>
                          <a:latin typeface="+mn-lt"/>
                        </a:rPr>
                        <a:t>Individual</a:t>
                      </a:r>
                      <a:endParaRPr lang="en-US" sz="1300" b="1"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rtl="0" fontAlgn="b"/>
                      <a:r>
                        <a:rPr lang="en-US" sz="1300" b="1" u="none" strike="noStrike" dirty="0" smtClean="0">
                          <a:effectLst/>
                        </a:rPr>
                        <a:t>Total</a:t>
                      </a:r>
                      <a:endParaRPr lang="en-US" sz="1300" b="1"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rtl="0" fontAlgn="b"/>
                      <a:r>
                        <a:rPr lang="en-US" sz="1300" b="0" i="0" u="none" strike="noStrike" dirty="0" smtClean="0">
                          <a:solidFill>
                            <a:srgbClr val="000000"/>
                          </a:solidFill>
                          <a:effectLst/>
                          <a:latin typeface="Calibri" panose="020F0502020204030204" pitchFamily="34" charset="0"/>
                        </a:rPr>
                        <a:t>30,929.50</a:t>
                      </a:r>
                      <a:endParaRPr lang="en-US" sz="13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rtl="0" fontAlgn="b"/>
                      <a:r>
                        <a:rPr lang="en-US" sz="1300" b="0" i="0" u="none" strike="noStrike" dirty="0" smtClean="0">
                          <a:solidFill>
                            <a:srgbClr val="000000"/>
                          </a:solidFill>
                          <a:effectLst/>
                          <a:latin typeface="Calibri" panose="020F0502020204030204" pitchFamily="34" charset="0"/>
                        </a:rPr>
                        <a:t>31,529.90</a:t>
                      </a:r>
                      <a:endParaRPr lang="en-US" sz="13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lumMod val="60000"/>
                        <a:lumOff val="40000"/>
                      </a:schemeClr>
                    </a:solidFill>
                  </a:tcPr>
                </a:tc>
                <a:tc>
                  <a:txBody>
                    <a:bodyPr/>
                    <a:lstStyle/>
                    <a:p>
                      <a:pPr algn="ctr" rtl="0" fontAlgn="b"/>
                      <a:r>
                        <a:rPr lang="en-US" sz="1300" b="0" i="0" u="none" strike="noStrike" dirty="0" smtClean="0">
                          <a:solidFill>
                            <a:srgbClr val="000000"/>
                          </a:solidFill>
                          <a:effectLst/>
                          <a:latin typeface="Calibri" panose="020F0502020204030204" pitchFamily="34" charset="0"/>
                        </a:rPr>
                        <a:t>600.40</a:t>
                      </a:r>
                      <a:endParaRPr lang="en-US" sz="13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rtl="0" fontAlgn="b"/>
                      <a:r>
                        <a:rPr lang="en-US" sz="1300" b="0" i="0" u="none" strike="noStrike" dirty="0" smtClean="0">
                          <a:solidFill>
                            <a:srgbClr val="000000"/>
                          </a:solidFill>
                          <a:effectLst/>
                          <a:latin typeface="Calibri" panose="020F0502020204030204" pitchFamily="34" charset="0"/>
                        </a:rPr>
                        <a:t>1.94%</a:t>
                      </a:r>
                      <a:endParaRPr lang="en-US" sz="13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801298">
                <a:tc>
                  <a:txBody>
                    <a:bodyPr/>
                    <a:lstStyle/>
                    <a:p>
                      <a:pPr algn="ctr" rtl="0" fontAlgn="b"/>
                      <a:r>
                        <a:rPr lang="en-US" sz="1300" b="1" u="none" strike="noStrike" dirty="0">
                          <a:effectLst/>
                        </a:rPr>
                        <a:t>Corporate</a:t>
                      </a:r>
                      <a:endParaRPr lang="en-US" sz="1300" b="1" i="0" u="none" strike="noStrike" dirty="0">
                        <a:solidFill>
                          <a:srgbClr val="000000"/>
                        </a:solidFill>
                        <a:effectLst/>
                        <a:latin typeface="Calibri" panose="020F0502020204030204" pitchFamily="34" charset="0"/>
                      </a:endParaRPr>
                    </a:p>
                  </a:txBody>
                  <a:tcPr marL="8575" marR="8575" marT="8575" marB="0" anchor="ctr">
                    <a:lnL w="28575" cap="flat" cmpd="sng" algn="ctr">
                      <a:solidFill>
                        <a:schemeClr val="tx2"/>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rtl="0" fontAlgn="b"/>
                      <a:r>
                        <a:rPr lang="en-US" sz="1300" b="1" i="0" u="none" strike="noStrike" dirty="0" smtClean="0">
                          <a:solidFill>
                            <a:schemeClr val="tx1"/>
                          </a:solidFill>
                          <a:effectLst/>
                          <a:latin typeface="+mn-lt"/>
                        </a:rPr>
                        <a:t>Total</a:t>
                      </a:r>
                      <a:endParaRPr lang="en-US" sz="1300" b="1"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rtl="0" fontAlgn="b"/>
                      <a:r>
                        <a:rPr lang="en-US" sz="1300" b="0" i="0" u="none" strike="noStrike" dirty="0" smtClean="0">
                          <a:solidFill>
                            <a:srgbClr val="000000"/>
                          </a:solidFill>
                          <a:effectLst/>
                          <a:latin typeface="Calibri" panose="020F0502020204030204" pitchFamily="34" charset="0"/>
                        </a:rPr>
                        <a:t>66,759.41</a:t>
                      </a:r>
                      <a:endParaRPr lang="en-US" sz="13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rtl="0" fontAlgn="b"/>
                      <a:r>
                        <a:rPr lang="en-US" sz="1300" b="0" i="0" u="none" strike="noStrike" dirty="0" smtClean="0">
                          <a:solidFill>
                            <a:srgbClr val="000000"/>
                          </a:solidFill>
                          <a:effectLst/>
                          <a:latin typeface="Calibri" panose="020F0502020204030204" pitchFamily="34" charset="0"/>
                        </a:rPr>
                        <a:t>72,153.37</a:t>
                      </a:r>
                      <a:endParaRPr lang="en-US" sz="13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lumMod val="60000"/>
                        <a:lumOff val="40000"/>
                      </a:schemeClr>
                    </a:solidFill>
                  </a:tcPr>
                </a:tc>
                <a:tc>
                  <a:txBody>
                    <a:bodyPr/>
                    <a:lstStyle/>
                    <a:p>
                      <a:pPr algn="ctr" rtl="0" fontAlgn="b"/>
                      <a:r>
                        <a:rPr lang="en-US" sz="1300" b="0" i="0" u="none" strike="noStrike" dirty="0" smtClean="0">
                          <a:solidFill>
                            <a:srgbClr val="000000"/>
                          </a:solidFill>
                          <a:effectLst/>
                          <a:latin typeface="Calibri" panose="020F0502020204030204" pitchFamily="34" charset="0"/>
                        </a:rPr>
                        <a:t>5,393.96</a:t>
                      </a:r>
                      <a:endParaRPr lang="en-US" sz="13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rtl="0" fontAlgn="b"/>
                      <a:r>
                        <a:rPr lang="en-US" sz="1300" b="0" i="0" u="none" strike="noStrike" dirty="0" smtClean="0">
                          <a:solidFill>
                            <a:srgbClr val="000000"/>
                          </a:solidFill>
                          <a:effectLst/>
                          <a:latin typeface="Calibri" panose="020F0502020204030204" pitchFamily="34" charset="0"/>
                        </a:rPr>
                        <a:t>8.08%</a:t>
                      </a:r>
                      <a:endParaRPr lang="en-US" sz="13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770478">
                <a:tc gridSpan="2">
                  <a:txBody>
                    <a:bodyPr/>
                    <a:lstStyle/>
                    <a:p>
                      <a:pPr algn="ctr" rtl="0" fontAlgn="b"/>
                      <a:r>
                        <a:rPr lang="en-US" sz="1300" b="1" u="none" strike="noStrike" dirty="0">
                          <a:effectLst/>
                        </a:rPr>
                        <a:t>Total</a:t>
                      </a:r>
                      <a:endParaRPr lang="en-US" sz="1300" b="1" i="0" u="none" strike="noStrike" dirty="0">
                        <a:solidFill>
                          <a:srgbClr val="000000"/>
                        </a:solidFill>
                        <a:effectLst/>
                        <a:latin typeface="Calibri" panose="020F0502020204030204" pitchFamily="34" charset="0"/>
                      </a:endParaRPr>
                    </a:p>
                  </a:txBody>
                  <a:tcPr marL="8575" marR="8575" marT="8575" marB="0" anchor="ctr">
                    <a:lnL w="28575"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hMerge="1">
                  <a:txBody>
                    <a:bodyPr/>
                    <a:lstStyle/>
                    <a:p>
                      <a:endParaRPr lang="en-US"/>
                    </a:p>
                  </a:txBody>
                  <a:tcPr/>
                </a:tc>
                <a:tc>
                  <a:txBody>
                    <a:bodyPr/>
                    <a:lstStyle/>
                    <a:p>
                      <a:pPr algn="ctr" rtl="0" fontAlgn="b"/>
                      <a:r>
                        <a:rPr lang="en-US" sz="1300" b="1" i="0" u="none" strike="noStrike" dirty="0" smtClean="0">
                          <a:solidFill>
                            <a:srgbClr val="000000"/>
                          </a:solidFill>
                          <a:effectLst/>
                          <a:latin typeface="Calibri" panose="020F0502020204030204" pitchFamily="34" charset="0"/>
                        </a:rPr>
                        <a:t>97,688.91</a:t>
                      </a:r>
                      <a:endParaRPr lang="en-US" sz="1300" b="1"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rtl="0" fontAlgn="b"/>
                      <a:r>
                        <a:rPr lang="en-US" sz="1300" b="1" i="0" u="none" strike="noStrike" dirty="0" smtClean="0">
                          <a:solidFill>
                            <a:srgbClr val="000000"/>
                          </a:solidFill>
                          <a:effectLst/>
                          <a:latin typeface="Calibri" panose="020F0502020204030204" pitchFamily="34" charset="0"/>
                        </a:rPr>
                        <a:t>103,683.27</a:t>
                      </a:r>
                      <a:endParaRPr lang="en-US" sz="1300" b="1"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chemeClr val="accent3">
                        <a:lumMod val="60000"/>
                        <a:lumOff val="40000"/>
                      </a:schemeClr>
                    </a:solidFill>
                  </a:tcPr>
                </a:tc>
                <a:tc>
                  <a:txBody>
                    <a:bodyPr/>
                    <a:lstStyle/>
                    <a:p>
                      <a:pPr algn="ctr" rtl="0" fontAlgn="b"/>
                      <a:r>
                        <a:rPr lang="en-US" sz="1300" b="1" i="0" u="none" strike="noStrike" dirty="0" smtClean="0">
                          <a:solidFill>
                            <a:srgbClr val="000000"/>
                          </a:solidFill>
                          <a:effectLst/>
                          <a:latin typeface="Calibri" panose="020F0502020204030204" pitchFamily="34" charset="0"/>
                        </a:rPr>
                        <a:t>5,994.36</a:t>
                      </a:r>
                      <a:endParaRPr lang="en-US" sz="1300" b="1"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rtl="0" fontAlgn="b"/>
                      <a:r>
                        <a:rPr lang="en-US" sz="1300" b="1" i="0" u="none" strike="noStrike" dirty="0" smtClean="0">
                          <a:solidFill>
                            <a:srgbClr val="000000"/>
                          </a:solidFill>
                          <a:effectLst/>
                          <a:latin typeface="Calibri" panose="020F0502020204030204" pitchFamily="34" charset="0"/>
                        </a:rPr>
                        <a:t>6.14%</a:t>
                      </a:r>
                      <a:endParaRPr lang="en-US" sz="1300" b="1" i="0" u="none" strike="noStrike" dirty="0">
                        <a:solidFill>
                          <a:srgbClr val="000000"/>
                        </a:solidFill>
                        <a:effectLst/>
                        <a:latin typeface="Calibri" panose="020F0502020204030204" pitchFamily="34" charset="0"/>
                      </a:endParaRPr>
                    </a:p>
                  </a:txBody>
                  <a:tcPr marL="8575" marR="8575" marT="8575" marB="0" anchor="ctr">
                    <a:lnL w="1905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7"/>
          <p:cNvSpPr txBox="1"/>
          <p:nvPr/>
        </p:nvSpPr>
        <p:spPr>
          <a:xfrm>
            <a:off x="9415378" y="6020847"/>
            <a:ext cx="624526" cy="216982"/>
          </a:xfrm>
          <a:prstGeom prst="rect">
            <a:avLst/>
          </a:prstGeom>
          <a:noFill/>
        </p:spPr>
        <p:txBody>
          <a:bodyPr wrap="square" rtlCol="0">
            <a:spAutoFit/>
          </a:bodyPr>
          <a:lstStyle/>
          <a:p>
            <a:r>
              <a:rPr lang="en-US" sz="810" dirty="0"/>
              <a:t>In Millions</a:t>
            </a:r>
          </a:p>
        </p:txBody>
      </p:sp>
      <p:sp>
        <p:nvSpPr>
          <p:cNvPr id="3" name="TextBox 2"/>
          <p:cNvSpPr txBox="1"/>
          <p:nvPr/>
        </p:nvSpPr>
        <p:spPr>
          <a:xfrm>
            <a:off x="7277283" y="6121639"/>
            <a:ext cx="2789647" cy="258532"/>
          </a:xfrm>
          <a:prstGeom prst="rect">
            <a:avLst/>
          </a:prstGeom>
          <a:noFill/>
        </p:spPr>
        <p:txBody>
          <a:bodyPr wrap="square" rtlCol="0">
            <a:spAutoFit/>
          </a:bodyPr>
          <a:lstStyle/>
          <a:p>
            <a:r>
              <a:rPr lang="en-US" sz="1080" dirty="0"/>
              <a:t>Total = Own + Distributor</a:t>
            </a:r>
          </a:p>
        </p:txBody>
      </p:sp>
    </p:spTree>
    <p:extLst>
      <p:ext uri="{BB962C8B-B14F-4D97-AF65-F5344CB8AC3E}">
        <p14:creationId xmlns:p14="http://schemas.microsoft.com/office/powerpoint/2010/main" val="2594853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19</a:t>
            </a:fld>
            <a:endParaRPr lang="en-US"/>
          </a:p>
        </p:txBody>
      </p:sp>
      <p:graphicFrame>
        <p:nvGraphicFramePr>
          <p:cNvPr id="6" name="Table 5"/>
          <p:cNvGraphicFramePr>
            <a:graphicFrameLocks noGrp="1"/>
          </p:cNvGraphicFramePr>
          <p:nvPr>
            <p:extLst/>
          </p:nvPr>
        </p:nvGraphicFramePr>
        <p:xfrm>
          <a:off x="2056507" y="1851250"/>
          <a:ext cx="6653993" cy="3155502"/>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1264162">
                  <a:extLst>
                    <a:ext uri="{9D8B030D-6E8A-4147-A177-3AD203B41FA5}">
                      <a16:colId xmlns:a16="http://schemas.microsoft.com/office/drawing/2014/main" val="20000"/>
                    </a:ext>
                  </a:extLst>
                </a:gridCol>
                <a:gridCol w="1736321">
                  <a:extLst>
                    <a:ext uri="{9D8B030D-6E8A-4147-A177-3AD203B41FA5}">
                      <a16:colId xmlns:a16="http://schemas.microsoft.com/office/drawing/2014/main" val="20001"/>
                    </a:ext>
                  </a:extLst>
                </a:gridCol>
                <a:gridCol w="1919092">
                  <a:extLst>
                    <a:ext uri="{9D8B030D-6E8A-4147-A177-3AD203B41FA5}">
                      <a16:colId xmlns:a16="http://schemas.microsoft.com/office/drawing/2014/main" val="20002"/>
                    </a:ext>
                  </a:extLst>
                </a:gridCol>
                <a:gridCol w="1734418">
                  <a:extLst>
                    <a:ext uri="{9D8B030D-6E8A-4147-A177-3AD203B41FA5}">
                      <a16:colId xmlns:a16="http://schemas.microsoft.com/office/drawing/2014/main" val="20003"/>
                    </a:ext>
                  </a:extLst>
                </a:gridCol>
              </a:tblGrid>
              <a:tr h="624852">
                <a:tc gridSpan="4">
                  <a:txBody>
                    <a:bodyPr/>
                    <a:lstStyle/>
                    <a:p>
                      <a:pPr algn="ctr" fontAlgn="b"/>
                      <a:r>
                        <a:rPr lang="en-US" sz="1100" b="1" i="0" u="none" strike="noStrike" dirty="0" smtClean="0">
                          <a:solidFill>
                            <a:schemeClr val="tx1"/>
                          </a:solidFill>
                          <a:effectLst/>
                          <a:latin typeface="+mn-lt"/>
                        </a:rPr>
                        <a:t>30</a:t>
                      </a:r>
                      <a:r>
                        <a:rPr lang="en-US" sz="1100" b="1" i="0" u="none" strike="noStrike" baseline="30000" dirty="0" smtClean="0">
                          <a:solidFill>
                            <a:schemeClr val="tx1"/>
                          </a:solidFill>
                          <a:effectLst/>
                          <a:latin typeface="+mn-lt"/>
                        </a:rPr>
                        <a:t>th</a:t>
                      </a:r>
                      <a:r>
                        <a:rPr lang="en-US" sz="1100" b="1" i="0" u="none" strike="noStrike" dirty="0" smtClean="0">
                          <a:solidFill>
                            <a:schemeClr val="tx1"/>
                          </a:solidFill>
                          <a:effectLst/>
                          <a:latin typeface="+mn-lt"/>
                        </a:rPr>
                        <a:t> September 2021</a:t>
                      </a:r>
                      <a:endParaRPr lang="en-US" sz="1100" b="1" i="0" u="none" strike="noStrike" dirty="0">
                        <a:solidFill>
                          <a:srgbClr val="000000"/>
                        </a:solidFill>
                        <a:effectLst/>
                        <a:latin typeface="Calibri" panose="020F0502020204030204" pitchFamily="34" charset="0"/>
                      </a:endParaRPr>
                    </a:p>
                  </a:txBody>
                  <a:tcPr marL="8575" marR="8575" marT="8575"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4852">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8575" marR="8575" marT="8575" marB="0" anchor="ctr">
                    <a:lnL w="28575" cap="flat" cmpd="sng" algn="ctr">
                      <a:solidFill>
                        <a:srgbClr val="00206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ctr"/>
                      <a:r>
                        <a:rPr lang="en-US" sz="1100" b="1" u="none" strike="noStrike" dirty="0">
                          <a:effectLst/>
                        </a:rPr>
                        <a:t>Corporate</a:t>
                      </a:r>
                      <a:endParaRPr lang="en-US" sz="1100" b="1"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ctr"/>
                      <a:r>
                        <a:rPr lang="en-US" sz="1100" b="1" i="0" u="none" strike="noStrike" dirty="0" smtClean="0">
                          <a:solidFill>
                            <a:schemeClr val="tx1"/>
                          </a:solidFill>
                          <a:effectLst/>
                          <a:latin typeface="+mn-lt"/>
                        </a:rPr>
                        <a:t>Individual</a:t>
                      </a:r>
                      <a:endParaRPr lang="en-US" sz="1100" b="1"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ctr"/>
                      <a:r>
                        <a:rPr lang="en-US" sz="1100" b="1" u="none" strike="noStrike" dirty="0">
                          <a:effectLst/>
                        </a:rPr>
                        <a:t>Total</a:t>
                      </a:r>
                      <a:endParaRPr lang="en-US" sz="1100" b="1"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624852">
                <a:tc>
                  <a:txBody>
                    <a:bodyPr/>
                    <a:lstStyle/>
                    <a:p>
                      <a:pPr algn="ctr" fontAlgn="ctr"/>
                      <a:r>
                        <a:rPr lang="en-US" sz="1100" b="1" u="none" strike="noStrike" dirty="0">
                          <a:effectLst/>
                        </a:rPr>
                        <a:t>Own </a:t>
                      </a:r>
                      <a:endParaRPr lang="en-US" sz="1100" b="1" i="0" u="none" strike="noStrike" dirty="0">
                        <a:solidFill>
                          <a:srgbClr val="000000"/>
                        </a:solidFill>
                        <a:effectLst/>
                        <a:latin typeface="Calibri" panose="020F0502020204030204" pitchFamily="34" charset="0"/>
                      </a:endParaRPr>
                    </a:p>
                  </a:txBody>
                  <a:tcPr marL="8575" marR="8575" marT="8575" marB="0" anchor="ctr">
                    <a:lnL w="28575" cap="flat" cmpd="sng" algn="ctr">
                      <a:solidFill>
                        <a:srgbClr val="00206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Calibri" panose="020F0502020204030204" pitchFamily="34" charset="0"/>
                        </a:rPr>
                        <a:t>5,624.90</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alibri" panose="020F0502020204030204" pitchFamily="34" charset="0"/>
                        </a:rPr>
                        <a:t>577.50</a:t>
                      </a:r>
                      <a:endParaRPr lang="en-US" sz="11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alibri" panose="020F0502020204030204" pitchFamily="34" charset="0"/>
                        </a:rPr>
                        <a:t>6,202.40</a:t>
                      </a:r>
                      <a:endParaRPr lang="en-US" sz="11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624852">
                <a:tc>
                  <a:txBody>
                    <a:bodyPr/>
                    <a:lstStyle/>
                    <a:p>
                      <a:pPr algn="ctr" fontAlgn="ctr"/>
                      <a:r>
                        <a:rPr lang="en-US" sz="1100" b="1" u="none" strike="noStrike" dirty="0">
                          <a:effectLst/>
                        </a:rPr>
                        <a:t>Distributor</a:t>
                      </a:r>
                      <a:endParaRPr lang="en-US" sz="1100" b="1" i="0" u="none" strike="noStrike" dirty="0">
                        <a:solidFill>
                          <a:srgbClr val="000000"/>
                        </a:solidFill>
                        <a:effectLst/>
                        <a:latin typeface="Calibri" panose="020F0502020204030204" pitchFamily="34" charset="0"/>
                      </a:endParaRPr>
                    </a:p>
                  </a:txBody>
                  <a:tcPr marL="8575" marR="8575" marT="8575" marB="0" anchor="ctr">
                    <a:lnL w="28575" cap="flat" cmpd="sng" algn="ctr">
                      <a:solidFill>
                        <a:srgbClr val="00206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Calibri" panose="020F0502020204030204" pitchFamily="34" charset="0"/>
                        </a:rPr>
                        <a:t>(278.01)</a:t>
                      </a:r>
                      <a:endParaRPr lang="en-US" sz="10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alibri" panose="020F0502020204030204" pitchFamily="34" charset="0"/>
                        </a:rPr>
                        <a:t>(33.22)</a:t>
                      </a:r>
                      <a:endParaRPr lang="en-US" sz="11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alibri" panose="020F0502020204030204" pitchFamily="34" charset="0"/>
                        </a:rPr>
                        <a:t>(311.23)</a:t>
                      </a:r>
                      <a:endParaRPr lang="en-US" sz="11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656094">
                <a:tc>
                  <a:txBody>
                    <a:bodyPr/>
                    <a:lstStyle/>
                    <a:p>
                      <a:pPr algn="ctr" fontAlgn="ctr"/>
                      <a:r>
                        <a:rPr lang="en-US" sz="1100" b="1" u="none" strike="noStrike" dirty="0">
                          <a:effectLst/>
                        </a:rPr>
                        <a:t> </a:t>
                      </a:r>
                      <a:r>
                        <a:rPr lang="en-US" sz="1100" b="1" u="none" strike="noStrike" dirty="0" smtClean="0">
                          <a:effectLst/>
                        </a:rPr>
                        <a:t>Total</a:t>
                      </a:r>
                      <a:endParaRPr lang="en-US" sz="1100" b="1" i="0" u="none" strike="noStrike" dirty="0">
                        <a:solidFill>
                          <a:srgbClr val="000000"/>
                        </a:solidFill>
                        <a:effectLst/>
                        <a:latin typeface="Calibri" panose="020F0502020204030204" pitchFamily="34" charset="0"/>
                      </a:endParaRPr>
                    </a:p>
                  </a:txBody>
                  <a:tcPr marL="8575" marR="8575" marT="8575" marB="0" anchor="ctr">
                    <a:lnL w="28575" cap="flat" cmpd="sng" algn="ctr">
                      <a:solidFill>
                        <a:srgbClr val="00206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fontAlgn="ctr"/>
                      <a:r>
                        <a:rPr lang="en-US" sz="1100" b="1" i="0" u="none" strike="noStrike" dirty="0" smtClean="0">
                          <a:solidFill>
                            <a:srgbClr val="000000"/>
                          </a:solidFill>
                          <a:effectLst/>
                          <a:latin typeface="Calibri" panose="020F0502020204030204" pitchFamily="34" charset="0"/>
                        </a:rPr>
                        <a:t>5,346.89</a:t>
                      </a:r>
                      <a:endParaRPr lang="en-US" sz="1100" b="1"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100" b="1" i="0" u="none" strike="noStrike" dirty="0" smtClean="0">
                          <a:solidFill>
                            <a:srgbClr val="000000"/>
                          </a:solidFill>
                          <a:effectLst/>
                          <a:latin typeface="Calibri" panose="020F0502020204030204" pitchFamily="34" charset="0"/>
                        </a:rPr>
                        <a:t>544.28</a:t>
                      </a:r>
                      <a:endParaRPr lang="en-US" sz="1100" b="1"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100" b="0" i="0" u="none" strike="noStrike" dirty="0" smtClean="0">
                          <a:solidFill>
                            <a:srgbClr val="000000"/>
                          </a:solidFill>
                          <a:effectLst/>
                          <a:latin typeface="Calibri" panose="020F0502020204030204" pitchFamily="34" charset="0"/>
                        </a:rPr>
                        <a:t>5,891.17</a:t>
                      </a:r>
                      <a:endParaRPr lang="en-US" sz="1100" b="0" i="0" u="none" strike="noStrike" dirty="0">
                        <a:solidFill>
                          <a:srgbClr val="000000"/>
                        </a:solidFill>
                        <a:effectLst/>
                        <a:latin typeface="Calibri" panose="020F0502020204030204" pitchFamily="34" charset="0"/>
                      </a:endParaRPr>
                    </a:p>
                  </a:txBody>
                  <a:tcPr marL="8575" marR="8575" marT="8575" marB="0" anchor="ctr">
                    <a:lnL w="19050" cap="flat" cmpd="sng" algn="ctr">
                      <a:solidFill>
                        <a:schemeClr val="tx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bl>
          </a:graphicData>
        </a:graphic>
      </p:graphicFrame>
      <p:sp>
        <p:nvSpPr>
          <p:cNvPr id="8" name="Title 1"/>
          <p:cNvSpPr txBox="1">
            <a:spLocks/>
          </p:cNvSpPr>
          <p:nvPr/>
        </p:nvSpPr>
        <p:spPr bwMode="auto">
          <a:xfrm>
            <a:off x="410159" y="616487"/>
            <a:ext cx="9875234" cy="57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7" tIns="41159" rIns="82317" bIns="41159"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521" b="1" dirty="0">
                <a:solidFill>
                  <a:srgbClr val="002060"/>
                </a:solidFill>
              </a:rPr>
              <a:t>Net Sales </a:t>
            </a:r>
            <a:r>
              <a:rPr lang="en-US" sz="1260" dirty="0">
                <a:solidFill>
                  <a:srgbClr val="002060"/>
                </a:solidFill>
              </a:rPr>
              <a:t>( 1</a:t>
            </a:r>
            <a:r>
              <a:rPr lang="en-US" sz="1260" baseline="30000" dirty="0">
                <a:solidFill>
                  <a:srgbClr val="002060"/>
                </a:solidFill>
              </a:rPr>
              <a:t>st</a:t>
            </a:r>
            <a:r>
              <a:rPr lang="en-US" sz="1260" dirty="0">
                <a:solidFill>
                  <a:srgbClr val="002060"/>
                </a:solidFill>
              </a:rPr>
              <a:t>  QFY22 )</a:t>
            </a:r>
          </a:p>
        </p:txBody>
      </p:sp>
      <p:sp>
        <p:nvSpPr>
          <p:cNvPr id="11" name="TextBox 10"/>
          <p:cNvSpPr txBox="1"/>
          <p:nvPr/>
        </p:nvSpPr>
        <p:spPr>
          <a:xfrm>
            <a:off x="9389334" y="6241512"/>
            <a:ext cx="624526" cy="216982"/>
          </a:xfrm>
          <a:prstGeom prst="rect">
            <a:avLst/>
          </a:prstGeom>
          <a:noFill/>
        </p:spPr>
        <p:txBody>
          <a:bodyPr wrap="square" rtlCol="0">
            <a:spAutoFit/>
          </a:bodyPr>
          <a:lstStyle/>
          <a:p>
            <a:r>
              <a:rPr lang="en-US" sz="810" dirty="0"/>
              <a:t>In Millions</a:t>
            </a:r>
          </a:p>
        </p:txBody>
      </p:sp>
    </p:spTree>
    <p:extLst>
      <p:ext uri="{BB962C8B-B14F-4D97-AF65-F5344CB8AC3E}">
        <p14:creationId xmlns:p14="http://schemas.microsoft.com/office/powerpoint/2010/main" val="43899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380" y="1371408"/>
            <a:ext cx="9464040" cy="1120775"/>
          </a:xfrm>
        </p:spPr>
        <p:txBody>
          <a:bodyPr>
            <a:normAutofit/>
          </a:bodyPr>
          <a:lstStyle/>
          <a:p>
            <a:pPr marL="0" indent="0" algn="ctr">
              <a:buNone/>
            </a:pPr>
            <a:r>
              <a:rPr lang="en-US" dirty="0">
                <a:latin typeface="Georgia" pitchFamily="18" charset="0"/>
              </a:rPr>
              <a:t>To confirm the minutes of the </a:t>
            </a:r>
            <a:r>
              <a:rPr lang="en-US" dirty="0" smtClean="0">
                <a:latin typeface="Georgia" pitchFamily="18" charset="0"/>
              </a:rPr>
              <a:t>170</a:t>
            </a:r>
            <a:r>
              <a:rPr lang="en-US" baseline="30000" dirty="0" smtClean="0">
                <a:latin typeface="Georgia" pitchFamily="18" charset="0"/>
              </a:rPr>
              <a:t>th</a:t>
            </a:r>
            <a:r>
              <a:rPr lang="en-US" dirty="0" smtClean="0">
                <a:latin typeface="Georgia" pitchFamily="18" charset="0"/>
              </a:rPr>
              <a:t> meeting </a:t>
            </a:r>
            <a:r>
              <a:rPr lang="en-US" dirty="0">
                <a:latin typeface="Georgia" pitchFamily="18" charset="0"/>
              </a:rPr>
              <a:t>of </a:t>
            </a:r>
            <a:r>
              <a:rPr lang="en-US" dirty="0" smtClean="0">
                <a:latin typeface="Georgia" pitchFamily="18" charset="0"/>
              </a:rPr>
              <a:t>the Board </a:t>
            </a:r>
            <a:r>
              <a:rPr lang="en-US" dirty="0">
                <a:latin typeface="Georgia" pitchFamily="18" charset="0"/>
              </a:rPr>
              <a:t>of Directors held on </a:t>
            </a:r>
            <a:r>
              <a:rPr lang="en-US" dirty="0" smtClean="0">
                <a:latin typeface="Georgia" pitchFamily="18" charset="0"/>
              </a:rPr>
              <a:t>October 18, 2021.</a:t>
            </a:r>
            <a:endParaRPr lang="en-US" dirty="0">
              <a:latin typeface="Georgia" pitchFamily="18" charset="0"/>
            </a:endParaRPr>
          </a:p>
        </p:txBody>
      </p:sp>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1</a:t>
            </a:r>
          </a:p>
        </p:txBody>
      </p:sp>
      <p:sp>
        <p:nvSpPr>
          <p:cNvPr id="5" name="Rectangle 4"/>
          <p:cNvSpPr>
            <a:spLocks noChangeArrowheads="1"/>
          </p:cNvSpPr>
          <p:nvPr/>
        </p:nvSpPr>
        <p:spPr bwMode="auto">
          <a:xfrm>
            <a:off x="2116225" y="3015026"/>
            <a:ext cx="6745457" cy="1709743"/>
          </a:xfrm>
          <a:prstGeom prst="rect">
            <a:avLst/>
          </a:prstGeom>
          <a:noFill/>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p>
            <a:pPr algn="just">
              <a:lnSpc>
                <a:spcPct val="80000"/>
              </a:lnSpc>
              <a:spcBef>
                <a:spcPts val="800"/>
              </a:spcBef>
              <a:buClr>
                <a:srgbClr val="000000"/>
              </a:buClr>
              <a:buSzPct val="100000"/>
            </a:pPr>
            <a:r>
              <a:rPr lang="en-US" sz="1600" b="1" i="1" u="sng" dirty="0">
                <a:solidFill>
                  <a:srgbClr val="002060"/>
                </a:solidFill>
                <a:latin typeface="Georgia" pitchFamily="18" charset="0"/>
              </a:rPr>
              <a:t>Draft Resolution to be passed</a:t>
            </a:r>
          </a:p>
          <a:p>
            <a:pPr algn="just">
              <a:lnSpc>
                <a:spcPct val="80000"/>
              </a:lnSpc>
              <a:spcBef>
                <a:spcPts val="800"/>
              </a:spcBef>
              <a:buClr>
                <a:srgbClr val="000000"/>
              </a:buClr>
              <a:buSzPct val="100000"/>
            </a:pPr>
            <a:endParaRPr lang="en-US" sz="1600" b="1" i="1" dirty="0">
              <a:solidFill>
                <a:srgbClr val="002060"/>
              </a:solidFill>
              <a:latin typeface="Georgia" pitchFamily="18" charset="0"/>
            </a:endParaRPr>
          </a:p>
          <a:p>
            <a:pPr algn="just">
              <a:lnSpc>
                <a:spcPct val="80000"/>
              </a:lnSpc>
              <a:spcBef>
                <a:spcPts val="800"/>
              </a:spcBef>
              <a:buClr>
                <a:srgbClr val="000000"/>
              </a:buClr>
              <a:buSzPct val="100000"/>
            </a:pPr>
            <a:r>
              <a:rPr lang="en-US" sz="1600" b="1" i="1" dirty="0">
                <a:solidFill>
                  <a:srgbClr val="002060"/>
                </a:solidFill>
                <a:latin typeface="Georgia" pitchFamily="18" charset="0"/>
              </a:rPr>
              <a:t>“RESOLVED THAT </a:t>
            </a:r>
          </a:p>
          <a:p>
            <a:pPr algn="just">
              <a:lnSpc>
                <a:spcPct val="80000"/>
              </a:lnSpc>
              <a:spcBef>
                <a:spcPts val="800"/>
              </a:spcBef>
              <a:buClr>
                <a:srgbClr val="000000"/>
              </a:buClr>
              <a:buSzPct val="100000"/>
            </a:pPr>
            <a:r>
              <a:rPr lang="en-GB" sz="1600" i="1" dirty="0">
                <a:solidFill>
                  <a:srgbClr val="002060"/>
                </a:solidFill>
                <a:latin typeface="Georgia" pitchFamily="18" charset="0"/>
              </a:rPr>
              <a:t>Minutes of the </a:t>
            </a:r>
            <a:r>
              <a:rPr lang="en-GB" sz="1600" i="1" dirty="0" smtClean="0">
                <a:solidFill>
                  <a:srgbClr val="002060"/>
                </a:solidFill>
                <a:latin typeface="Georgia" pitchFamily="18" charset="0"/>
              </a:rPr>
              <a:t>170</a:t>
            </a:r>
            <a:r>
              <a:rPr lang="en-GB" sz="1600" i="1" baseline="30000" dirty="0" smtClean="0">
                <a:solidFill>
                  <a:srgbClr val="002060"/>
                </a:solidFill>
                <a:latin typeface="Georgia" pitchFamily="18" charset="0"/>
              </a:rPr>
              <a:t>th</a:t>
            </a:r>
            <a:r>
              <a:rPr lang="en-GB" sz="1600" i="1" dirty="0" smtClean="0">
                <a:solidFill>
                  <a:srgbClr val="002060"/>
                </a:solidFill>
                <a:latin typeface="Georgia" pitchFamily="18" charset="0"/>
              </a:rPr>
              <a:t> </a:t>
            </a:r>
            <a:r>
              <a:rPr lang="en-GB" sz="1600" i="1" dirty="0">
                <a:solidFill>
                  <a:srgbClr val="002060"/>
                </a:solidFill>
                <a:latin typeface="Georgia" pitchFamily="18" charset="0"/>
              </a:rPr>
              <a:t>meeting of Board of Directors held on </a:t>
            </a:r>
            <a:r>
              <a:rPr lang="en-GB" sz="1600" i="1" dirty="0" smtClean="0">
                <a:solidFill>
                  <a:srgbClr val="002060"/>
                </a:solidFill>
                <a:latin typeface="Georgia" pitchFamily="18" charset="0"/>
              </a:rPr>
              <a:t>October 18, 2021 be </a:t>
            </a:r>
            <a:r>
              <a:rPr lang="en-GB" sz="1600" i="1" dirty="0">
                <a:solidFill>
                  <a:srgbClr val="002060"/>
                </a:solidFill>
                <a:latin typeface="Georgia" pitchFamily="18" charset="0"/>
              </a:rPr>
              <a:t>and are hereby approved and the Chairman of the meeting be and is hereby authorized to sign the minutes as token of confirmation.”</a:t>
            </a:r>
            <a:endParaRPr lang="en-US" sz="1600" dirty="0">
              <a:solidFill>
                <a:srgbClr val="002060"/>
              </a:solidFill>
              <a:latin typeface="Georgia" pitchFamily="18" charset="0"/>
            </a:endParaRPr>
          </a:p>
        </p:txBody>
      </p:sp>
    </p:spTree>
    <p:extLst>
      <p:ext uri="{BB962C8B-B14F-4D97-AF65-F5344CB8AC3E}">
        <p14:creationId xmlns:p14="http://schemas.microsoft.com/office/powerpoint/2010/main" val="40952267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20</a:t>
            </a:fld>
            <a:endParaRPr lang="en-US"/>
          </a:p>
        </p:txBody>
      </p:sp>
      <p:sp>
        <p:nvSpPr>
          <p:cNvPr id="5" name="Title 11"/>
          <p:cNvSpPr>
            <a:spLocks noGrp="1"/>
          </p:cNvSpPr>
          <p:nvPr>
            <p:ph type="title"/>
          </p:nvPr>
        </p:nvSpPr>
        <p:spPr>
          <a:xfrm>
            <a:off x="411482" y="548640"/>
            <a:ext cx="10285572" cy="644366"/>
          </a:xfrm>
        </p:spPr>
        <p:txBody>
          <a:bodyPr/>
          <a:lstStyle/>
          <a:p>
            <a:r>
              <a:rPr lang="en-US" sz="2520" b="1" dirty="0">
                <a:solidFill>
                  <a:srgbClr val="002060"/>
                </a:solidFill>
              </a:rPr>
              <a:t>Distribution – MCB Bank</a:t>
            </a:r>
            <a:endParaRPr lang="en-US" sz="1260" b="1" dirty="0">
              <a:solidFill>
                <a:srgbClr val="002060"/>
              </a:solidFill>
            </a:endParaRPr>
          </a:p>
        </p:txBody>
      </p:sp>
      <p:graphicFrame>
        <p:nvGraphicFramePr>
          <p:cNvPr id="6" name="Diagram 5"/>
          <p:cNvGraphicFramePr/>
          <p:nvPr>
            <p:extLst/>
          </p:nvPr>
        </p:nvGraphicFramePr>
        <p:xfrm>
          <a:off x="617221" y="1390012"/>
          <a:ext cx="9944100" cy="4673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018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21</a:t>
            </a:fld>
            <a:endParaRPr lang="en-US"/>
          </a:p>
        </p:txBody>
      </p:sp>
      <p:sp>
        <p:nvSpPr>
          <p:cNvPr id="5" name="Title 11"/>
          <p:cNvSpPr>
            <a:spLocks noGrp="1"/>
          </p:cNvSpPr>
          <p:nvPr>
            <p:ph type="title"/>
          </p:nvPr>
        </p:nvSpPr>
        <p:spPr>
          <a:xfrm>
            <a:off x="411482" y="548640"/>
            <a:ext cx="10285572" cy="644366"/>
          </a:xfrm>
        </p:spPr>
        <p:txBody>
          <a:bodyPr/>
          <a:lstStyle/>
          <a:p>
            <a:r>
              <a:rPr lang="en-US" sz="2520" b="1" dirty="0">
                <a:solidFill>
                  <a:srgbClr val="002060"/>
                </a:solidFill>
              </a:rPr>
              <a:t>Distribution – MCB Bank</a:t>
            </a:r>
            <a:endParaRPr lang="en-US" sz="1260" b="1" dirty="0">
              <a:solidFill>
                <a:srgbClr val="002060"/>
              </a:solidFill>
            </a:endParaRPr>
          </a:p>
        </p:txBody>
      </p:sp>
      <p:graphicFrame>
        <p:nvGraphicFramePr>
          <p:cNvPr id="6" name="Diagram 5"/>
          <p:cNvGraphicFramePr/>
          <p:nvPr>
            <p:extLst/>
          </p:nvPr>
        </p:nvGraphicFramePr>
        <p:xfrm>
          <a:off x="1027539" y="1439662"/>
          <a:ext cx="8780527" cy="439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382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22</a:t>
            </a:fld>
            <a:endParaRPr lang="en-US"/>
          </a:p>
        </p:txBody>
      </p:sp>
      <p:sp>
        <p:nvSpPr>
          <p:cNvPr id="5" name="Title 11"/>
          <p:cNvSpPr>
            <a:spLocks noGrp="1"/>
          </p:cNvSpPr>
          <p:nvPr>
            <p:ph type="title"/>
          </p:nvPr>
        </p:nvSpPr>
        <p:spPr>
          <a:xfrm>
            <a:off x="411482" y="548640"/>
            <a:ext cx="10285572" cy="644366"/>
          </a:xfrm>
        </p:spPr>
        <p:txBody>
          <a:bodyPr/>
          <a:lstStyle/>
          <a:p>
            <a:r>
              <a:rPr lang="en-US" sz="2520" b="1" dirty="0">
                <a:solidFill>
                  <a:srgbClr val="002060"/>
                </a:solidFill>
              </a:rPr>
              <a:t>Industry Update</a:t>
            </a:r>
            <a:endParaRPr lang="en-US" sz="1260" b="1" dirty="0">
              <a:solidFill>
                <a:srgbClr val="002060"/>
              </a:solidFill>
            </a:endParaRPr>
          </a:p>
        </p:txBody>
      </p:sp>
      <p:graphicFrame>
        <p:nvGraphicFramePr>
          <p:cNvPr id="6" name="Diagram 5"/>
          <p:cNvGraphicFramePr/>
          <p:nvPr>
            <p:extLst/>
          </p:nvPr>
        </p:nvGraphicFramePr>
        <p:xfrm>
          <a:off x="547354" y="1576857"/>
          <a:ext cx="9535102" cy="4290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948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23</a:t>
            </a:fld>
            <a:endParaRPr lang="en-US"/>
          </a:p>
        </p:txBody>
      </p:sp>
      <p:sp>
        <p:nvSpPr>
          <p:cNvPr id="5" name="Rectangle 4"/>
          <p:cNvSpPr/>
          <p:nvPr/>
        </p:nvSpPr>
        <p:spPr>
          <a:xfrm>
            <a:off x="685800" y="639668"/>
            <a:ext cx="10012680" cy="480131"/>
          </a:xfrm>
          <a:prstGeom prst="rect">
            <a:avLst/>
          </a:prstGeom>
        </p:spPr>
        <p:txBody>
          <a:bodyPr wrap="square">
            <a:spAutoFit/>
          </a:bodyPr>
          <a:lstStyle/>
          <a:p>
            <a:pPr algn="ctr"/>
            <a:r>
              <a:rPr lang="en-US" sz="2520" b="1" dirty="0">
                <a:solidFill>
                  <a:srgbClr val="002060"/>
                </a:solidFill>
              </a:rPr>
              <a:t>Fresh Corporate Clients </a:t>
            </a:r>
            <a:r>
              <a:rPr lang="en-US" sz="1260" dirty="0">
                <a:solidFill>
                  <a:srgbClr val="002060"/>
                </a:solidFill>
              </a:rPr>
              <a:t>( 1Q FY22 )</a:t>
            </a:r>
          </a:p>
        </p:txBody>
      </p:sp>
      <p:sp>
        <p:nvSpPr>
          <p:cNvPr id="7" name="AutoShape 4" descr="Qarshi Industries - Home | Facebook"/>
          <p:cNvSpPr>
            <a:spLocks noChangeAspect="1" noChangeArrowheads="1"/>
          </p:cNvSpPr>
          <p:nvPr/>
        </p:nvSpPr>
        <p:spPr bwMode="auto">
          <a:xfrm>
            <a:off x="140055" y="212046"/>
            <a:ext cx="274391" cy="2743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317" tIns="41159" rIns="82317" bIns="41159" numCol="1" anchor="t" anchorCtr="0" compatLnSpc="1">
            <a:prstTxWarp prst="textNoShape">
              <a:avLst/>
            </a:prstTxWarp>
          </a:bodyPr>
          <a:lstStyle/>
          <a:p>
            <a:endParaRPr lang="en-US" sz="162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51" y="1548475"/>
            <a:ext cx="1504864" cy="1504864"/>
          </a:xfrm>
          <a:prstGeom prst="rect">
            <a:avLst/>
          </a:prstGeom>
        </p:spPr>
      </p:pic>
      <p:sp>
        <p:nvSpPr>
          <p:cNvPr id="10" name="AutoShape 8" descr="Fauji Cement Company Limited - Home | Facebook"/>
          <p:cNvSpPr>
            <a:spLocks noChangeAspect="1" noChangeArrowheads="1"/>
          </p:cNvSpPr>
          <p:nvPr/>
        </p:nvSpPr>
        <p:spPr bwMode="auto">
          <a:xfrm>
            <a:off x="277250" y="349242"/>
            <a:ext cx="274391" cy="2743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317" tIns="41159" rIns="82317" bIns="41159" numCol="1" anchor="t" anchorCtr="0" compatLnSpc="1">
            <a:prstTxWarp prst="textNoShape">
              <a:avLst/>
            </a:prstTxWarp>
          </a:bodyPr>
          <a:lstStyle/>
          <a:p>
            <a:endParaRPr lang="en-US" sz="162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702" y="1542332"/>
            <a:ext cx="1507299" cy="150729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235" y="1762314"/>
            <a:ext cx="2984007" cy="111775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1732" y="3422857"/>
            <a:ext cx="2676191" cy="1101853"/>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25000" b="25000"/>
          <a:stretch/>
        </p:blipFill>
        <p:spPr>
          <a:xfrm>
            <a:off x="7938260" y="4933334"/>
            <a:ext cx="2583137" cy="1033255"/>
          </a:xfrm>
          <a:prstGeom prst="rect">
            <a:avLst/>
          </a:prstGeom>
        </p:spPr>
      </p:pic>
      <p:pic>
        <p:nvPicPr>
          <p:cNvPr id="1038" name="Picture 14" descr="U&amp;amp;I GARMENTS (PVT) LTD. - Overview, Competitors, and Employees | Apollo.i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51" y="3221352"/>
            <a:ext cx="1504865" cy="150486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16" descr="J. | Junaid Jamshed - Home | Facebook"/>
          <p:cNvSpPr>
            <a:spLocks noChangeAspect="1" noChangeArrowheads="1"/>
          </p:cNvSpPr>
          <p:nvPr/>
        </p:nvSpPr>
        <p:spPr bwMode="auto">
          <a:xfrm>
            <a:off x="414446" y="486438"/>
            <a:ext cx="274391" cy="2743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317" tIns="41159" rIns="82317" bIns="41159" numCol="1" anchor="t" anchorCtr="0" compatLnSpc="1">
            <a:prstTxWarp prst="textNoShape">
              <a:avLst/>
            </a:prstTxWarp>
          </a:bodyPr>
          <a:lstStyle/>
          <a:p>
            <a:endParaRPr lang="en-US" sz="1620"/>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2778" y="1620337"/>
            <a:ext cx="1517728" cy="151772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55195" y="1489076"/>
            <a:ext cx="1724576" cy="1732275"/>
          </a:xfrm>
          <a:prstGeom prst="rect">
            <a:avLst/>
          </a:prstGeom>
        </p:spPr>
      </p:pic>
      <p:pic>
        <p:nvPicPr>
          <p:cNvPr id="1042" name="Picture 18" descr="Be Energy | Linked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8179" y="3481396"/>
            <a:ext cx="1580476" cy="142824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khaadi-logo-HD - LEAP Pakista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0385" y="3568122"/>
            <a:ext cx="1935984" cy="1088991"/>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22" descr="International Steels Limited - Home | Facebook"/>
          <p:cNvSpPr>
            <a:spLocks noChangeAspect="1" noChangeArrowheads="1"/>
          </p:cNvSpPr>
          <p:nvPr/>
        </p:nvSpPr>
        <p:spPr bwMode="auto">
          <a:xfrm>
            <a:off x="551642" y="623633"/>
            <a:ext cx="274391" cy="2743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317" tIns="41159" rIns="82317" bIns="41159" numCol="1" anchor="t" anchorCtr="0" compatLnSpc="1">
            <a:prstTxWarp prst="textNoShape">
              <a:avLst/>
            </a:prstTxWarp>
          </a:bodyPr>
          <a:lstStyle/>
          <a:p>
            <a:endParaRPr lang="en-US" sz="1620"/>
          </a:p>
        </p:txBody>
      </p:sp>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61194" y="3599861"/>
            <a:ext cx="1490943" cy="1490943"/>
          </a:xfrm>
          <a:prstGeom prst="rect">
            <a:avLst/>
          </a:prstGeom>
        </p:spPr>
      </p:pic>
      <p:sp>
        <p:nvSpPr>
          <p:cNvPr id="23" name="AutoShape 26" descr="International Industries Limited | LinkedIn"/>
          <p:cNvSpPr>
            <a:spLocks noChangeAspect="1" noChangeArrowheads="1"/>
          </p:cNvSpPr>
          <p:nvPr/>
        </p:nvSpPr>
        <p:spPr bwMode="auto">
          <a:xfrm>
            <a:off x="688838" y="760829"/>
            <a:ext cx="274391" cy="2743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317" tIns="41159" rIns="82317" bIns="41159" numCol="1" anchor="t" anchorCtr="0" compatLnSpc="1">
            <a:prstTxWarp prst="textNoShape">
              <a:avLst/>
            </a:prstTxWarp>
          </a:bodyPr>
          <a:lstStyle/>
          <a:p>
            <a:endParaRPr lang="en-US" sz="1620"/>
          </a:p>
        </p:txBody>
      </p:sp>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635" y="4704491"/>
            <a:ext cx="1365181" cy="1365181"/>
          </a:xfrm>
          <a:prstGeom prst="rect">
            <a:avLst/>
          </a:prstGeom>
        </p:spPr>
      </p:pic>
      <p:pic>
        <p:nvPicPr>
          <p:cNvPr id="25" name="Picture 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54504" y="4714730"/>
            <a:ext cx="1328515" cy="1322610"/>
          </a:xfrm>
          <a:prstGeom prst="rect">
            <a:avLst/>
          </a:prstGeom>
        </p:spPr>
      </p:pic>
    </p:spTree>
    <p:extLst>
      <p:ext uri="{BB962C8B-B14F-4D97-AF65-F5344CB8AC3E}">
        <p14:creationId xmlns:p14="http://schemas.microsoft.com/office/powerpoint/2010/main" val="3548279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97244" y="1524196"/>
            <a:ext cx="9464040" cy="1533324"/>
          </a:xfrm>
        </p:spPr>
        <p:txBody>
          <a:bodyPr>
            <a:normAutofit/>
          </a:bodyPr>
          <a:lstStyle/>
          <a:p>
            <a:pPr marL="0" indent="0" algn="ctr">
              <a:buNone/>
            </a:pPr>
            <a:r>
              <a:rPr lang="en-US" dirty="0" smtClean="0">
                <a:latin typeface="Georgia" pitchFamily="18" charset="0"/>
              </a:rPr>
              <a:t>HIGH NET WORTH (HNW)</a:t>
            </a:r>
          </a:p>
          <a:p>
            <a:pPr marL="0" indent="0" algn="ctr">
              <a:buNone/>
            </a:pPr>
            <a:r>
              <a:rPr lang="en-US" dirty="0" smtClean="0">
                <a:latin typeface="Georgia" pitchFamily="18" charset="0"/>
              </a:rPr>
              <a:t>STRATEGY</a:t>
            </a:r>
          </a:p>
        </p:txBody>
      </p:sp>
    </p:spTree>
    <p:extLst>
      <p:ext uri="{BB962C8B-B14F-4D97-AF65-F5344CB8AC3E}">
        <p14:creationId xmlns:p14="http://schemas.microsoft.com/office/powerpoint/2010/main" val="33601881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25</a:t>
            </a:fld>
            <a:endParaRPr lang="en-US"/>
          </a:p>
        </p:txBody>
      </p:sp>
      <p:sp>
        <p:nvSpPr>
          <p:cNvPr id="5" name="Title 11"/>
          <p:cNvSpPr>
            <a:spLocks noGrp="1"/>
          </p:cNvSpPr>
          <p:nvPr>
            <p:ph type="title"/>
          </p:nvPr>
        </p:nvSpPr>
        <p:spPr>
          <a:xfrm>
            <a:off x="411482" y="548640"/>
            <a:ext cx="10285572" cy="644366"/>
          </a:xfrm>
        </p:spPr>
        <p:txBody>
          <a:bodyPr/>
          <a:lstStyle/>
          <a:p>
            <a:r>
              <a:rPr lang="en-US" sz="2520" b="1" dirty="0">
                <a:solidFill>
                  <a:srgbClr val="002060"/>
                </a:solidFill>
              </a:rPr>
              <a:t>High Net Worth ( HNW ) Strategy</a:t>
            </a:r>
            <a:endParaRPr lang="en-US" sz="1260" b="1" dirty="0">
              <a:solidFill>
                <a:srgbClr val="002060"/>
              </a:solidFill>
            </a:endParaRPr>
          </a:p>
        </p:txBody>
      </p:sp>
      <p:graphicFrame>
        <p:nvGraphicFramePr>
          <p:cNvPr id="8" name="Diagram 7"/>
          <p:cNvGraphicFramePr/>
          <p:nvPr>
            <p:extLst>
              <p:ext uri="{D42A27DB-BD31-4B8C-83A1-F6EECF244321}">
                <p14:modId xmlns:p14="http://schemas.microsoft.com/office/powerpoint/2010/main" val="2031246597"/>
              </p:ext>
            </p:extLst>
          </p:nvPr>
        </p:nvGraphicFramePr>
        <p:xfrm>
          <a:off x="329610" y="1244009"/>
          <a:ext cx="10265734" cy="4981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22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84" y="589335"/>
            <a:ext cx="9875234" cy="507338"/>
          </a:xfrm>
        </p:spPr>
        <p:txBody>
          <a:bodyPr/>
          <a:lstStyle/>
          <a:p>
            <a:r>
              <a:rPr lang="en-US" sz="2521" b="1" dirty="0">
                <a:solidFill>
                  <a:srgbClr val="002060"/>
                </a:solidFill>
              </a:rPr>
              <a:t>What MCBAH is Doing to Increase HNW Base </a:t>
            </a:r>
          </a:p>
        </p:txBody>
      </p:sp>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26</a:t>
            </a:fld>
            <a:endParaRPr lang="en-US"/>
          </a:p>
        </p:txBody>
      </p:sp>
      <p:graphicFrame>
        <p:nvGraphicFramePr>
          <p:cNvPr id="5" name="Diagram 4"/>
          <p:cNvGraphicFramePr/>
          <p:nvPr>
            <p:extLst>
              <p:ext uri="{D42A27DB-BD31-4B8C-83A1-F6EECF244321}">
                <p14:modId xmlns:p14="http://schemas.microsoft.com/office/powerpoint/2010/main" val="2845559548"/>
              </p:ext>
            </p:extLst>
          </p:nvPr>
        </p:nvGraphicFramePr>
        <p:xfrm>
          <a:off x="753147" y="1512104"/>
          <a:ext cx="9054918" cy="4386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201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19" y="616488"/>
            <a:ext cx="10241280" cy="438740"/>
          </a:xfrm>
        </p:spPr>
        <p:txBody>
          <a:bodyPr>
            <a:noAutofit/>
          </a:bodyPr>
          <a:lstStyle/>
          <a:p>
            <a:r>
              <a:rPr lang="en-US" sz="2521" b="1" dirty="0">
                <a:solidFill>
                  <a:srgbClr val="002060"/>
                </a:solidFill>
              </a:rPr>
              <a:t>HNW – Separate Entity on </a:t>
            </a:r>
            <a:r>
              <a:rPr lang="en-US" sz="2521" b="1" dirty="0" smtClean="0">
                <a:solidFill>
                  <a:srgbClr val="002060"/>
                </a:solidFill>
              </a:rPr>
              <a:t>Sales App </a:t>
            </a:r>
            <a:endParaRPr lang="en-US" sz="2521" b="1"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56278700"/>
              </p:ext>
            </p:extLst>
          </p:nvPr>
        </p:nvGraphicFramePr>
        <p:xfrm>
          <a:off x="91441" y="1233868"/>
          <a:ext cx="5029200" cy="4458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4388835" y="2057043"/>
            <a:ext cx="6309646" cy="288111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260" dirty="0">
                <a:ln w="0"/>
                <a:solidFill>
                  <a:schemeClr val="tx1"/>
                </a:solidFill>
                <a:effectLst>
                  <a:outerShdw blurRad="38100" dist="19050" dir="2700000" algn="tl" rotWithShape="0">
                    <a:schemeClr val="dk1">
                      <a:alpha val="40000"/>
                    </a:schemeClr>
                  </a:outerShdw>
                </a:effectLst>
              </a:rPr>
              <a:t>HNW as per the categorization/definition has been visible to sales force</a:t>
            </a:r>
          </a:p>
          <a:p>
            <a:endParaRPr lang="en-US" sz="1260" dirty="0">
              <a:ln w="0"/>
              <a:solidFill>
                <a:schemeClr val="tx1"/>
              </a:solidFill>
              <a:effectLst>
                <a:outerShdw blurRad="38100" dist="19050" dir="2700000" algn="tl" rotWithShape="0">
                  <a:schemeClr val="dk1">
                    <a:alpha val="40000"/>
                  </a:schemeClr>
                </a:outerShdw>
              </a:effectLst>
            </a:endParaRPr>
          </a:p>
          <a:p>
            <a:r>
              <a:rPr lang="en-US" sz="1260" dirty="0">
                <a:ln w="0"/>
                <a:solidFill>
                  <a:schemeClr val="tx1"/>
                </a:solidFill>
                <a:effectLst>
                  <a:outerShdw blurRad="38100" dist="19050" dir="2700000" algn="tl" rotWithShape="0">
                    <a:schemeClr val="dk1">
                      <a:alpha val="40000"/>
                    </a:schemeClr>
                  </a:outerShdw>
                </a:effectLst>
              </a:rPr>
              <a:t>Marking and automated data transfer through Sales App</a:t>
            </a:r>
          </a:p>
          <a:p>
            <a:endParaRPr lang="en-US" sz="1260" dirty="0">
              <a:ln w="0"/>
              <a:solidFill>
                <a:schemeClr val="tx1"/>
              </a:solidFill>
              <a:effectLst>
                <a:outerShdw blurRad="38100" dist="19050" dir="2700000" algn="tl" rotWithShape="0">
                  <a:schemeClr val="dk1">
                    <a:alpha val="40000"/>
                  </a:schemeClr>
                </a:outerShdw>
              </a:effectLst>
            </a:endParaRPr>
          </a:p>
          <a:p>
            <a:r>
              <a:rPr lang="en-US" sz="1260" dirty="0">
                <a:ln w="0"/>
                <a:solidFill>
                  <a:schemeClr val="tx1"/>
                </a:solidFill>
                <a:effectLst>
                  <a:outerShdw blurRad="38100" dist="19050" dir="2700000" algn="tl" rotWithShape="0">
                    <a:schemeClr val="dk1">
                      <a:alpha val="40000"/>
                    </a:schemeClr>
                  </a:outerShdw>
                </a:effectLst>
              </a:rPr>
              <a:t>Specialized Customer Services : Statements with graphs and customized return summary, daily morning news for the clients.</a:t>
            </a:r>
          </a:p>
          <a:p>
            <a:endParaRPr lang="en-US" sz="1260" dirty="0">
              <a:ln w="0"/>
              <a:solidFill>
                <a:schemeClr val="tx1"/>
              </a:solidFill>
              <a:effectLst>
                <a:outerShdw blurRad="38100" dist="19050" dir="2700000" algn="tl" rotWithShape="0">
                  <a:schemeClr val="dk1">
                    <a:alpha val="40000"/>
                  </a:schemeClr>
                </a:outerShdw>
              </a:effectLst>
            </a:endParaRPr>
          </a:p>
          <a:p>
            <a:r>
              <a:rPr lang="en-US" sz="1260" dirty="0">
                <a:ln w="0"/>
                <a:solidFill>
                  <a:schemeClr val="tx1"/>
                </a:solidFill>
                <a:effectLst>
                  <a:outerShdw blurRad="38100" dist="19050" dir="2700000" algn="tl" rotWithShape="0">
                    <a:schemeClr val="dk1">
                      <a:alpha val="40000"/>
                    </a:schemeClr>
                  </a:outerShdw>
                </a:effectLst>
              </a:rPr>
              <a:t>Any mandatory document to be updated online, Instant transfer for tax certificates</a:t>
            </a:r>
          </a:p>
        </p:txBody>
      </p:sp>
    </p:spTree>
    <p:extLst>
      <p:ext uri="{BB962C8B-B14F-4D97-AF65-F5344CB8AC3E}">
        <p14:creationId xmlns:p14="http://schemas.microsoft.com/office/powerpoint/2010/main" val="286643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28</a:t>
            </a:fld>
            <a:endParaRPr lang="en-US"/>
          </a:p>
        </p:txBody>
      </p:sp>
      <p:sp>
        <p:nvSpPr>
          <p:cNvPr id="5" name="Title 11"/>
          <p:cNvSpPr>
            <a:spLocks noGrp="1"/>
          </p:cNvSpPr>
          <p:nvPr>
            <p:ph type="title"/>
          </p:nvPr>
        </p:nvSpPr>
        <p:spPr>
          <a:xfrm>
            <a:off x="410158" y="547890"/>
            <a:ext cx="10288251" cy="644534"/>
          </a:xfrm>
        </p:spPr>
        <p:txBody>
          <a:bodyPr/>
          <a:lstStyle/>
          <a:p>
            <a:r>
              <a:rPr lang="en-US" sz="2521" b="1" dirty="0">
                <a:solidFill>
                  <a:srgbClr val="002060"/>
                </a:solidFill>
              </a:rPr>
              <a:t>HNW in Numbers </a:t>
            </a:r>
            <a:r>
              <a:rPr lang="en-US" sz="1080" b="1" dirty="0">
                <a:solidFill>
                  <a:srgbClr val="002060"/>
                </a:solidFill>
              </a:rPr>
              <a:t>( As of 30</a:t>
            </a:r>
            <a:r>
              <a:rPr lang="en-US" sz="1080" b="1" baseline="30000" dirty="0">
                <a:solidFill>
                  <a:srgbClr val="002060"/>
                </a:solidFill>
              </a:rPr>
              <a:t>th</a:t>
            </a:r>
            <a:r>
              <a:rPr lang="en-US" sz="1080" b="1" dirty="0">
                <a:solidFill>
                  <a:srgbClr val="002060"/>
                </a:solidFill>
              </a:rPr>
              <a:t> September 2021 )</a:t>
            </a:r>
            <a:endParaRPr lang="en-US" sz="720" b="1" dirty="0">
              <a:solidFill>
                <a:srgbClr val="002060"/>
              </a:solidFill>
            </a:endParaRPr>
          </a:p>
        </p:txBody>
      </p:sp>
      <p:graphicFrame>
        <p:nvGraphicFramePr>
          <p:cNvPr id="3" name="Table 2"/>
          <p:cNvGraphicFramePr>
            <a:graphicFrameLocks noGrp="1"/>
          </p:cNvGraphicFramePr>
          <p:nvPr>
            <p:extLst/>
          </p:nvPr>
        </p:nvGraphicFramePr>
        <p:xfrm>
          <a:off x="410158" y="1576858"/>
          <a:ext cx="10013859" cy="1920738"/>
        </p:xfrm>
        <a:graphic>
          <a:graphicData uri="http://schemas.openxmlformats.org/drawingml/2006/table">
            <a:tbl>
              <a:tblPr firstRow="1" firstCol="1" bandRow="1">
                <a:effectLst>
                  <a:innerShdw blurRad="114300">
                    <a:prstClr val="black"/>
                  </a:innerShdw>
                </a:effectLst>
                <a:tableStyleId>{BC89EF96-8CEA-46FF-86C4-4CE0E7609802}</a:tableStyleId>
              </a:tblPr>
              <a:tblGrid>
                <a:gridCol w="2486511">
                  <a:extLst>
                    <a:ext uri="{9D8B030D-6E8A-4147-A177-3AD203B41FA5}">
                      <a16:colId xmlns:a16="http://schemas.microsoft.com/office/drawing/2014/main" val="20000"/>
                    </a:ext>
                  </a:extLst>
                </a:gridCol>
                <a:gridCol w="1559721">
                  <a:extLst>
                    <a:ext uri="{9D8B030D-6E8A-4147-A177-3AD203B41FA5}">
                      <a16:colId xmlns:a16="http://schemas.microsoft.com/office/drawing/2014/main" val="20001"/>
                    </a:ext>
                  </a:extLst>
                </a:gridCol>
                <a:gridCol w="2057023">
                  <a:extLst>
                    <a:ext uri="{9D8B030D-6E8A-4147-A177-3AD203B41FA5}">
                      <a16:colId xmlns:a16="http://schemas.microsoft.com/office/drawing/2014/main" val="20002"/>
                    </a:ext>
                  </a:extLst>
                </a:gridCol>
                <a:gridCol w="2124837">
                  <a:extLst>
                    <a:ext uri="{9D8B030D-6E8A-4147-A177-3AD203B41FA5}">
                      <a16:colId xmlns:a16="http://schemas.microsoft.com/office/drawing/2014/main" val="20003"/>
                    </a:ext>
                  </a:extLst>
                </a:gridCol>
                <a:gridCol w="1785767">
                  <a:extLst>
                    <a:ext uri="{9D8B030D-6E8A-4147-A177-3AD203B41FA5}">
                      <a16:colId xmlns:a16="http://schemas.microsoft.com/office/drawing/2014/main" val="20004"/>
                    </a:ext>
                  </a:extLst>
                </a:gridCol>
              </a:tblGrid>
              <a:tr h="320123">
                <a:tc>
                  <a:txBody>
                    <a:bodyPr/>
                    <a:lstStyle/>
                    <a:p>
                      <a:pPr algn="ctr" fontAlgn="ctr"/>
                      <a:r>
                        <a:rPr lang="en-US" sz="1300" u="none" strike="noStrike" dirty="0">
                          <a:effectLst/>
                        </a:rPr>
                        <a:t>Row Labels</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smtClean="0">
                          <a:effectLst/>
                        </a:rPr>
                        <a:t>Equity Portion</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smtClean="0">
                          <a:effectLst/>
                        </a:rPr>
                        <a:t>Non Equity Portion</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a:effectLst/>
                        </a:rPr>
                        <a:t>Sum of Grand Total</a:t>
                      </a:r>
                      <a:endParaRPr lang="en-US" sz="1300" b="1" i="0" u="none" strike="noStrike">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a:effectLst/>
                        </a:rPr>
                        <a:t>Active Accounts</a:t>
                      </a:r>
                      <a:endParaRPr lang="en-US" sz="1300" b="1" i="0" u="none" strike="noStrike">
                        <a:solidFill>
                          <a:srgbClr val="000000"/>
                        </a:solidFill>
                        <a:effectLst/>
                        <a:latin typeface="Calibri"/>
                      </a:endParaRPr>
                    </a:p>
                  </a:txBody>
                  <a:tcPr marL="6860" marR="6860" marT="6860" marB="0" anchor="ctr">
                    <a:solidFill>
                      <a:schemeClr val="bg1"/>
                    </a:solidFill>
                  </a:tcPr>
                </a:tc>
                <a:extLst>
                  <a:ext uri="{0D108BD9-81ED-4DB2-BD59-A6C34878D82A}">
                    <a16:rowId xmlns:a16="http://schemas.microsoft.com/office/drawing/2014/main" val="10000"/>
                  </a:ext>
                </a:extLst>
              </a:tr>
              <a:tr h="320123">
                <a:tc>
                  <a:txBody>
                    <a:bodyPr/>
                    <a:lstStyle/>
                    <a:p>
                      <a:pPr algn="ctr" fontAlgn="ctr"/>
                      <a:r>
                        <a:rPr lang="en-US" sz="1300" u="none" strike="noStrike" dirty="0">
                          <a:effectLst/>
                        </a:rPr>
                        <a:t>30 - 50 Million</a:t>
                      </a:r>
                      <a:endParaRPr lang="en-US" sz="1300" b="0"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a:effectLst/>
                        </a:rPr>
                        <a:t>744</a:t>
                      </a:r>
                      <a:endParaRPr lang="en-US" sz="1300" b="0"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a:effectLst/>
                        </a:rPr>
                        <a:t>1,564</a:t>
                      </a:r>
                      <a:endParaRPr lang="en-US" sz="1300" b="0" i="0" u="none" strike="noStrike">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a:effectLst/>
                        </a:rPr>
                        <a:t>2,307</a:t>
                      </a:r>
                      <a:endParaRPr lang="en-US" sz="1300" b="0" i="0" u="none" strike="noStrike">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a:effectLst/>
                        </a:rPr>
                        <a:t>60</a:t>
                      </a:r>
                      <a:endParaRPr lang="en-US" sz="1300" b="0" i="0" u="none" strike="noStrike">
                        <a:solidFill>
                          <a:srgbClr val="000000"/>
                        </a:solidFill>
                        <a:effectLst/>
                        <a:latin typeface="Calibri"/>
                      </a:endParaRPr>
                    </a:p>
                  </a:txBody>
                  <a:tcPr marL="6860" marR="6860" marT="6860" marB="0" anchor="ctr">
                    <a:solidFill>
                      <a:schemeClr val="bg1"/>
                    </a:solidFill>
                  </a:tcPr>
                </a:tc>
                <a:extLst>
                  <a:ext uri="{0D108BD9-81ED-4DB2-BD59-A6C34878D82A}">
                    <a16:rowId xmlns:a16="http://schemas.microsoft.com/office/drawing/2014/main" val="10001"/>
                  </a:ext>
                </a:extLst>
              </a:tr>
              <a:tr h="320123">
                <a:tc>
                  <a:txBody>
                    <a:bodyPr/>
                    <a:lstStyle/>
                    <a:p>
                      <a:pPr algn="ctr" fontAlgn="ctr"/>
                      <a:r>
                        <a:rPr lang="en-US" sz="1300" u="none" strike="noStrike" dirty="0">
                          <a:effectLst/>
                        </a:rPr>
                        <a:t>50 - 100 Million</a:t>
                      </a:r>
                      <a:endParaRPr lang="en-US" sz="1300" b="0"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a:effectLst/>
                        </a:rPr>
                        <a:t>740</a:t>
                      </a:r>
                      <a:endParaRPr lang="en-US" sz="1300" b="0"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a:effectLst/>
                        </a:rPr>
                        <a:t>2,155</a:t>
                      </a:r>
                      <a:endParaRPr lang="en-US" sz="1300" b="0"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a:effectLst/>
                        </a:rPr>
                        <a:t>2,895</a:t>
                      </a:r>
                      <a:endParaRPr lang="en-US" sz="1300" b="0" i="0" u="none" strike="noStrike">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a:effectLst/>
                        </a:rPr>
                        <a:t>41</a:t>
                      </a:r>
                      <a:endParaRPr lang="en-US" sz="1300" b="0" i="0" u="none" strike="noStrike" dirty="0">
                        <a:solidFill>
                          <a:srgbClr val="000000"/>
                        </a:solidFill>
                        <a:effectLst/>
                        <a:latin typeface="Calibri"/>
                      </a:endParaRPr>
                    </a:p>
                  </a:txBody>
                  <a:tcPr marL="6860" marR="6860" marT="6860" marB="0" anchor="ctr">
                    <a:solidFill>
                      <a:schemeClr val="bg1"/>
                    </a:solidFill>
                  </a:tcPr>
                </a:tc>
                <a:extLst>
                  <a:ext uri="{0D108BD9-81ED-4DB2-BD59-A6C34878D82A}">
                    <a16:rowId xmlns:a16="http://schemas.microsoft.com/office/drawing/2014/main" val="10002"/>
                  </a:ext>
                </a:extLst>
              </a:tr>
              <a:tr h="320123">
                <a:tc>
                  <a:txBody>
                    <a:bodyPr/>
                    <a:lstStyle/>
                    <a:p>
                      <a:pPr algn="ctr" fontAlgn="ctr"/>
                      <a:r>
                        <a:rPr lang="en-US" sz="1300" u="none" strike="noStrike">
                          <a:effectLst/>
                        </a:rPr>
                        <a:t>100 Million &amp; Above</a:t>
                      </a:r>
                      <a:endParaRPr lang="en-US" sz="1300" b="0" i="0" u="none" strike="noStrike">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smtClean="0">
                          <a:effectLst/>
                        </a:rPr>
                        <a:t>656 </a:t>
                      </a:r>
                      <a:endParaRPr lang="en-US" sz="1300" b="0"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a:effectLst/>
                        </a:rPr>
                        <a:t>6,993</a:t>
                      </a:r>
                      <a:endParaRPr lang="en-US" sz="1300" b="0"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a:effectLst/>
                        </a:rPr>
                        <a:t>7,649</a:t>
                      </a:r>
                      <a:endParaRPr lang="en-US" sz="1300" b="0"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a:effectLst/>
                        </a:rPr>
                        <a:t>30</a:t>
                      </a:r>
                      <a:endParaRPr lang="en-US" sz="1300" b="0" i="0" u="none" strike="noStrike">
                        <a:solidFill>
                          <a:srgbClr val="000000"/>
                        </a:solidFill>
                        <a:effectLst/>
                        <a:latin typeface="Calibri"/>
                      </a:endParaRPr>
                    </a:p>
                  </a:txBody>
                  <a:tcPr marL="6860" marR="6860" marT="6860" marB="0" anchor="ctr">
                    <a:solidFill>
                      <a:schemeClr val="bg1"/>
                    </a:solidFill>
                  </a:tcPr>
                </a:tc>
                <a:extLst>
                  <a:ext uri="{0D108BD9-81ED-4DB2-BD59-A6C34878D82A}">
                    <a16:rowId xmlns:a16="http://schemas.microsoft.com/office/drawing/2014/main" val="10003"/>
                  </a:ext>
                </a:extLst>
              </a:tr>
              <a:tr h="320123">
                <a:tc>
                  <a:txBody>
                    <a:bodyPr/>
                    <a:lstStyle/>
                    <a:p>
                      <a:pPr algn="ctr" fontAlgn="ctr"/>
                      <a:r>
                        <a:rPr lang="en-US" sz="1300" u="none" strike="noStrike">
                          <a:effectLst/>
                        </a:rPr>
                        <a:t>Grand Total</a:t>
                      </a:r>
                      <a:endParaRPr lang="en-US" sz="1300" b="1" i="0" u="none" strike="noStrike">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smtClean="0">
                          <a:effectLst/>
                        </a:rPr>
                        <a:t>2,140</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a:effectLst/>
                        </a:rPr>
                        <a:t>10,712</a:t>
                      </a:r>
                      <a:endParaRPr lang="en-US" sz="1300" b="1" i="0" u="none" strike="noStrike">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a:effectLst/>
                        </a:rPr>
                        <a:t>12,851</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a:effectLst/>
                        </a:rPr>
                        <a:t>131</a:t>
                      </a:r>
                      <a:endParaRPr lang="en-US" sz="1300" b="1" i="0" u="none" strike="noStrike">
                        <a:solidFill>
                          <a:srgbClr val="000000"/>
                        </a:solidFill>
                        <a:effectLst/>
                        <a:latin typeface="Calibri"/>
                      </a:endParaRPr>
                    </a:p>
                  </a:txBody>
                  <a:tcPr marL="6860" marR="6860" marT="6860" marB="0" anchor="ctr">
                    <a:solidFill>
                      <a:schemeClr val="bg1"/>
                    </a:solidFill>
                  </a:tcPr>
                </a:tc>
                <a:extLst>
                  <a:ext uri="{0D108BD9-81ED-4DB2-BD59-A6C34878D82A}">
                    <a16:rowId xmlns:a16="http://schemas.microsoft.com/office/drawing/2014/main" val="10004"/>
                  </a:ext>
                </a:extLst>
              </a:tr>
              <a:tr h="320123">
                <a:tc>
                  <a:txBody>
                    <a:bodyPr/>
                    <a:lstStyle/>
                    <a:p>
                      <a:pPr algn="ctr" fontAlgn="ctr"/>
                      <a:r>
                        <a:rPr lang="en-US" sz="1300" u="none" strike="noStrike" dirty="0">
                          <a:effectLst/>
                        </a:rPr>
                        <a:t>Grand Total %</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b"/>
                      <a:r>
                        <a:rPr lang="en-US" sz="1300" u="none" strike="noStrike" dirty="0" smtClean="0">
                          <a:effectLst/>
                        </a:rPr>
                        <a:t>16.65%</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b"/>
                      <a:r>
                        <a:rPr lang="en-US" sz="1300" u="none" strike="noStrike" dirty="0" smtClean="0">
                          <a:effectLst/>
                        </a:rPr>
                        <a:t>83.35%</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b"/>
                      <a:r>
                        <a:rPr lang="en-US" sz="1300" u="none" strike="noStrike" dirty="0">
                          <a:effectLst/>
                        </a:rPr>
                        <a:t> </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b"/>
                      <a:r>
                        <a:rPr lang="en-US" sz="1300" u="none" strike="noStrike" dirty="0">
                          <a:effectLst/>
                        </a:rPr>
                        <a:t> </a:t>
                      </a:r>
                      <a:endParaRPr lang="en-US" sz="1300" b="1" i="0" u="none" strike="noStrike" dirty="0">
                        <a:solidFill>
                          <a:srgbClr val="000000"/>
                        </a:solidFill>
                        <a:effectLst/>
                        <a:latin typeface="Calibri"/>
                      </a:endParaRPr>
                    </a:p>
                  </a:txBody>
                  <a:tcPr marL="6860" marR="6860" marT="6860" marB="0" anchor="ctr">
                    <a:solidFill>
                      <a:schemeClr val="bg1"/>
                    </a:solidFill>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nvPr>
        </p:nvGraphicFramePr>
        <p:xfrm>
          <a:off x="410160" y="4114979"/>
          <a:ext cx="10013858" cy="1551731"/>
        </p:xfrm>
        <a:graphic>
          <a:graphicData uri="http://schemas.openxmlformats.org/drawingml/2006/table">
            <a:tbl>
              <a:tblPr>
                <a:effectLst>
                  <a:innerShdw blurRad="114300">
                    <a:prstClr val="black"/>
                  </a:innerShdw>
                </a:effectLst>
                <a:tableStyleId>{BC89EF96-8CEA-46FF-86C4-4CE0E7609802}</a:tableStyleId>
              </a:tblPr>
              <a:tblGrid>
                <a:gridCol w="2469521">
                  <a:extLst>
                    <a:ext uri="{9D8B030D-6E8A-4147-A177-3AD203B41FA5}">
                      <a16:colId xmlns:a16="http://schemas.microsoft.com/office/drawing/2014/main" val="20000"/>
                    </a:ext>
                  </a:extLst>
                </a:gridCol>
                <a:gridCol w="2816337">
                  <a:extLst>
                    <a:ext uri="{9D8B030D-6E8A-4147-A177-3AD203B41FA5}">
                      <a16:colId xmlns:a16="http://schemas.microsoft.com/office/drawing/2014/main" val="20001"/>
                    </a:ext>
                  </a:extLst>
                </a:gridCol>
                <a:gridCol w="2295174">
                  <a:extLst>
                    <a:ext uri="{9D8B030D-6E8A-4147-A177-3AD203B41FA5}">
                      <a16:colId xmlns:a16="http://schemas.microsoft.com/office/drawing/2014/main" val="20002"/>
                    </a:ext>
                  </a:extLst>
                </a:gridCol>
                <a:gridCol w="2432826">
                  <a:extLst>
                    <a:ext uri="{9D8B030D-6E8A-4147-A177-3AD203B41FA5}">
                      <a16:colId xmlns:a16="http://schemas.microsoft.com/office/drawing/2014/main" val="20003"/>
                    </a:ext>
                  </a:extLst>
                </a:gridCol>
              </a:tblGrid>
              <a:tr h="274391">
                <a:tc>
                  <a:txBody>
                    <a:bodyPr/>
                    <a:lstStyle/>
                    <a:p>
                      <a:pPr algn="ctr" fontAlgn="ctr"/>
                      <a:r>
                        <a:rPr lang="en-US" sz="1300" u="none" strike="noStrike" dirty="0">
                          <a:effectLst/>
                        </a:rPr>
                        <a:t> </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b="1" u="none" strike="noStrike" dirty="0">
                          <a:effectLst/>
                        </a:rPr>
                        <a:t>AUM</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b="1" u="none" strike="noStrike" dirty="0">
                          <a:effectLst/>
                        </a:rPr>
                        <a:t>AUM Growth</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b="1" u="none" strike="noStrike" dirty="0">
                          <a:effectLst/>
                        </a:rPr>
                        <a:t>AUM Growth %</a:t>
                      </a:r>
                      <a:endParaRPr lang="en-US" sz="1300" b="1" i="0" u="none" strike="noStrike" dirty="0">
                        <a:solidFill>
                          <a:srgbClr val="000000"/>
                        </a:solidFill>
                        <a:effectLst/>
                        <a:latin typeface="Calibri"/>
                      </a:endParaRPr>
                    </a:p>
                  </a:txBody>
                  <a:tcPr marL="6860" marR="6860" marT="6860" marB="0" anchor="ctr">
                    <a:solidFill>
                      <a:schemeClr val="bg1"/>
                    </a:solidFill>
                  </a:tcPr>
                </a:tc>
                <a:extLst>
                  <a:ext uri="{0D108BD9-81ED-4DB2-BD59-A6C34878D82A}">
                    <a16:rowId xmlns:a16="http://schemas.microsoft.com/office/drawing/2014/main" val="10000"/>
                  </a:ext>
                </a:extLst>
              </a:tr>
              <a:tr h="319335">
                <a:tc>
                  <a:txBody>
                    <a:bodyPr/>
                    <a:lstStyle/>
                    <a:p>
                      <a:pPr algn="ctr" fontAlgn="ctr"/>
                      <a:r>
                        <a:rPr lang="en-US" sz="1300" b="1" u="none" strike="noStrike" dirty="0" smtClean="0">
                          <a:effectLst/>
                        </a:rPr>
                        <a:t> </a:t>
                      </a:r>
                      <a:r>
                        <a:rPr lang="en-US" sz="1300" b="1" u="none" strike="noStrike" dirty="0">
                          <a:effectLst/>
                        </a:rPr>
                        <a:t>30 - 50 Million</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smtClean="0">
                          <a:effectLst/>
                        </a:rPr>
                        <a:t>2,307</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smtClean="0">
                          <a:effectLst/>
                        </a:rPr>
                        <a:t>(</a:t>
                      </a:r>
                      <a:r>
                        <a:rPr lang="en-US" sz="1300" u="none" strike="noStrike" dirty="0">
                          <a:effectLst/>
                        </a:rPr>
                        <a:t>56)</a:t>
                      </a:r>
                      <a:endParaRPr lang="en-US" sz="1300" b="1" i="0" u="none" strike="noStrike" dirty="0">
                        <a:solidFill>
                          <a:srgbClr val="000000"/>
                        </a:solidFill>
                        <a:effectLst/>
                        <a:latin typeface="Calibri"/>
                      </a:endParaRPr>
                    </a:p>
                  </a:txBody>
                  <a:tcPr marL="6860" marR="6860" marT="6860" marB="0" anchor="ctr">
                    <a:solidFill>
                      <a:schemeClr val="bg1"/>
                    </a:solidFill>
                  </a:tcPr>
                </a:tc>
                <a:tc rowSpan="4">
                  <a:txBody>
                    <a:bodyPr/>
                    <a:lstStyle/>
                    <a:p>
                      <a:pPr algn="ctr" fontAlgn="ctr"/>
                      <a:r>
                        <a:rPr lang="en-US" sz="1300" u="none" strike="noStrike" dirty="0">
                          <a:effectLst/>
                        </a:rPr>
                        <a:t>6.19%</a:t>
                      </a:r>
                      <a:endParaRPr lang="en-US" sz="1300" b="1" i="0" u="none" strike="noStrike" dirty="0">
                        <a:solidFill>
                          <a:srgbClr val="000000"/>
                        </a:solidFill>
                        <a:effectLst/>
                        <a:latin typeface="Calibri"/>
                      </a:endParaRPr>
                    </a:p>
                  </a:txBody>
                  <a:tcPr marL="6860" marR="6860" marT="6860" marB="0" anchor="ctr">
                    <a:solidFill>
                      <a:schemeClr val="bg1"/>
                    </a:solidFill>
                  </a:tcPr>
                </a:tc>
                <a:extLst>
                  <a:ext uri="{0D108BD9-81ED-4DB2-BD59-A6C34878D82A}">
                    <a16:rowId xmlns:a16="http://schemas.microsoft.com/office/drawing/2014/main" val="10001"/>
                  </a:ext>
                </a:extLst>
              </a:tr>
              <a:tr h="319335">
                <a:tc>
                  <a:txBody>
                    <a:bodyPr/>
                    <a:lstStyle/>
                    <a:p>
                      <a:pPr algn="ctr" fontAlgn="ctr"/>
                      <a:r>
                        <a:rPr lang="en-US" sz="1300" b="1" u="none" strike="noStrike" dirty="0" smtClean="0">
                          <a:effectLst/>
                        </a:rPr>
                        <a:t>50 </a:t>
                      </a:r>
                      <a:r>
                        <a:rPr lang="en-US" sz="1300" b="1" u="none" strike="noStrike" dirty="0">
                          <a:effectLst/>
                        </a:rPr>
                        <a:t>- 100 Million</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smtClean="0">
                          <a:effectLst/>
                        </a:rPr>
                        <a:t>2,895 </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smtClean="0">
                          <a:effectLst/>
                        </a:rPr>
                        <a:t>114 </a:t>
                      </a:r>
                      <a:endParaRPr lang="en-US" sz="1300" b="1" i="0" u="none" strike="noStrike" dirty="0">
                        <a:solidFill>
                          <a:srgbClr val="000000"/>
                        </a:solidFill>
                        <a:effectLst/>
                        <a:latin typeface="Calibri"/>
                      </a:endParaRPr>
                    </a:p>
                  </a:txBody>
                  <a:tcPr marL="6860" marR="6860" marT="6860" marB="0" anchor="ctr">
                    <a:solidFill>
                      <a:schemeClr val="bg1"/>
                    </a:solidFill>
                  </a:tcPr>
                </a:tc>
                <a:tc vMerge="1">
                  <a:txBody>
                    <a:bodyPr/>
                    <a:lstStyle/>
                    <a:p>
                      <a:endParaRPr lang="en-US"/>
                    </a:p>
                  </a:txBody>
                  <a:tcPr/>
                </a:tc>
                <a:extLst>
                  <a:ext uri="{0D108BD9-81ED-4DB2-BD59-A6C34878D82A}">
                    <a16:rowId xmlns:a16="http://schemas.microsoft.com/office/drawing/2014/main" val="10002"/>
                  </a:ext>
                </a:extLst>
              </a:tr>
              <a:tr h="319335">
                <a:tc>
                  <a:txBody>
                    <a:bodyPr/>
                    <a:lstStyle/>
                    <a:p>
                      <a:pPr algn="ctr" fontAlgn="ctr"/>
                      <a:r>
                        <a:rPr lang="en-US" sz="1300" b="1" u="none" strike="noStrike" dirty="0" smtClean="0">
                          <a:effectLst/>
                        </a:rPr>
                        <a:t>100 </a:t>
                      </a:r>
                      <a:r>
                        <a:rPr lang="en-US" sz="1300" b="1" u="none" strike="noStrike" dirty="0">
                          <a:effectLst/>
                        </a:rPr>
                        <a:t>Million &amp; Above</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smtClean="0">
                          <a:effectLst/>
                        </a:rPr>
                        <a:t>7,649 </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smtClean="0">
                          <a:effectLst/>
                        </a:rPr>
                        <a:t>642 </a:t>
                      </a:r>
                      <a:endParaRPr lang="en-US" sz="1300" b="1" i="0" u="none" strike="noStrike" dirty="0">
                        <a:solidFill>
                          <a:srgbClr val="000000"/>
                        </a:solidFill>
                        <a:effectLst/>
                        <a:latin typeface="Calibri"/>
                      </a:endParaRPr>
                    </a:p>
                  </a:txBody>
                  <a:tcPr marL="6860" marR="6860" marT="6860" marB="0" anchor="ctr">
                    <a:solidFill>
                      <a:schemeClr val="bg1"/>
                    </a:solidFill>
                  </a:tcPr>
                </a:tc>
                <a:tc vMerge="1">
                  <a:txBody>
                    <a:bodyPr/>
                    <a:lstStyle/>
                    <a:p>
                      <a:endParaRPr lang="en-US"/>
                    </a:p>
                  </a:txBody>
                  <a:tcPr/>
                </a:tc>
                <a:extLst>
                  <a:ext uri="{0D108BD9-81ED-4DB2-BD59-A6C34878D82A}">
                    <a16:rowId xmlns:a16="http://schemas.microsoft.com/office/drawing/2014/main" val="10003"/>
                  </a:ext>
                </a:extLst>
              </a:tr>
              <a:tr h="319335">
                <a:tc>
                  <a:txBody>
                    <a:bodyPr/>
                    <a:lstStyle/>
                    <a:p>
                      <a:pPr algn="ctr" fontAlgn="ctr"/>
                      <a:r>
                        <a:rPr lang="en-US" sz="1300" b="1" u="none" strike="noStrike" dirty="0">
                          <a:effectLst/>
                        </a:rPr>
                        <a:t>Grand Total</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smtClean="0">
                          <a:effectLst/>
                        </a:rPr>
                        <a:t>12,852 </a:t>
                      </a:r>
                      <a:endParaRPr lang="en-US" sz="1300" b="1" i="0" u="none" strike="noStrike" dirty="0">
                        <a:solidFill>
                          <a:srgbClr val="000000"/>
                        </a:solidFill>
                        <a:effectLst/>
                        <a:latin typeface="Calibri"/>
                      </a:endParaRPr>
                    </a:p>
                  </a:txBody>
                  <a:tcPr marL="6860" marR="6860" marT="6860" marB="0" anchor="ctr">
                    <a:solidFill>
                      <a:schemeClr val="bg1"/>
                    </a:solidFill>
                  </a:tcPr>
                </a:tc>
                <a:tc>
                  <a:txBody>
                    <a:bodyPr/>
                    <a:lstStyle/>
                    <a:p>
                      <a:pPr algn="ctr" fontAlgn="ctr"/>
                      <a:r>
                        <a:rPr lang="en-US" sz="1300" u="none" strike="noStrike" dirty="0" smtClean="0">
                          <a:effectLst/>
                        </a:rPr>
                        <a:t>700 </a:t>
                      </a:r>
                      <a:endParaRPr lang="en-US" sz="1300" b="1" i="0" u="none" strike="noStrike" dirty="0">
                        <a:solidFill>
                          <a:srgbClr val="000000"/>
                        </a:solidFill>
                        <a:effectLst/>
                        <a:latin typeface="Calibri"/>
                      </a:endParaRPr>
                    </a:p>
                  </a:txBody>
                  <a:tcPr marL="6860" marR="6860" marT="6860" marB="0" anchor="ctr">
                    <a:solidFill>
                      <a:schemeClr val="bg1"/>
                    </a:solidFill>
                  </a:tcPr>
                </a:tc>
                <a:tc v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1236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84" y="589335"/>
            <a:ext cx="9875234" cy="575936"/>
          </a:xfrm>
        </p:spPr>
        <p:txBody>
          <a:bodyPr/>
          <a:lstStyle/>
          <a:p>
            <a:r>
              <a:rPr lang="en-US" sz="2521" b="1" dirty="0">
                <a:solidFill>
                  <a:srgbClr val="002060"/>
                </a:solidFill>
              </a:rPr>
              <a:t>HNW Team Structure </a:t>
            </a:r>
          </a:p>
        </p:txBody>
      </p:sp>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29</a:t>
            </a:fld>
            <a:endParaRPr lang="en-US"/>
          </a:p>
        </p:txBody>
      </p:sp>
      <p:graphicFrame>
        <p:nvGraphicFramePr>
          <p:cNvPr id="6" name="Content Placeholder 5"/>
          <p:cNvGraphicFramePr>
            <a:graphicFrameLocks noGrp="1"/>
          </p:cNvGraphicFramePr>
          <p:nvPr>
            <p:ph idx="1"/>
            <p:extLst/>
          </p:nvPr>
        </p:nvGraphicFramePr>
        <p:xfrm>
          <a:off x="2056507" y="1576857"/>
          <a:ext cx="6653992" cy="2812512"/>
        </p:xfrm>
        <a:graphic>
          <a:graphicData uri="http://schemas.openxmlformats.org/drawingml/2006/table">
            <a:tbl>
              <a:tblPr>
                <a:tableStyleId>{3C2FFA5D-87B4-456A-9821-1D502468CF0F}</a:tableStyleId>
              </a:tblPr>
              <a:tblGrid>
                <a:gridCol w="3386407">
                  <a:extLst>
                    <a:ext uri="{9D8B030D-6E8A-4147-A177-3AD203B41FA5}">
                      <a16:colId xmlns:a16="http://schemas.microsoft.com/office/drawing/2014/main" val="20000"/>
                    </a:ext>
                  </a:extLst>
                </a:gridCol>
                <a:gridCol w="3267585">
                  <a:extLst>
                    <a:ext uri="{9D8B030D-6E8A-4147-A177-3AD203B41FA5}">
                      <a16:colId xmlns:a16="http://schemas.microsoft.com/office/drawing/2014/main" val="20001"/>
                    </a:ext>
                  </a:extLst>
                </a:gridCol>
              </a:tblGrid>
              <a:tr h="399410">
                <a:tc>
                  <a:txBody>
                    <a:bodyPr/>
                    <a:lstStyle/>
                    <a:p>
                      <a:pPr algn="ctr" fontAlgn="ctr"/>
                      <a:r>
                        <a:rPr lang="en-US" sz="1600" b="1" u="none" strike="noStrike" dirty="0">
                          <a:effectLst/>
                        </a:rPr>
                        <a:t>City</a:t>
                      </a:r>
                      <a:endParaRPr lang="en-US" sz="1600" b="1" i="0" u="none" strike="noStrike" dirty="0">
                        <a:solidFill>
                          <a:srgbClr val="000000"/>
                        </a:solidFill>
                        <a:effectLst/>
                        <a:latin typeface="Calibri"/>
                      </a:endParaRPr>
                    </a:p>
                  </a:txBody>
                  <a:tcPr marL="6860" marR="6860" marT="6860" marB="0" anchor="ctr"/>
                </a:tc>
                <a:tc>
                  <a:txBody>
                    <a:bodyPr/>
                    <a:lstStyle/>
                    <a:p>
                      <a:pPr algn="ctr" fontAlgn="ctr"/>
                      <a:r>
                        <a:rPr lang="en-US" sz="1600" b="1" u="none" strike="noStrike" dirty="0">
                          <a:effectLst/>
                        </a:rPr>
                        <a:t>Total Team</a:t>
                      </a:r>
                      <a:endParaRPr lang="en-US" sz="1600" b="1" i="0" u="none" strike="noStrike" dirty="0">
                        <a:solidFill>
                          <a:srgbClr val="000000"/>
                        </a:solidFill>
                        <a:effectLst/>
                        <a:latin typeface="Calibri"/>
                      </a:endParaRPr>
                    </a:p>
                  </a:txBody>
                  <a:tcPr marL="6860" marR="6860" marT="6860" marB="0" anchor="ctr"/>
                </a:tc>
                <a:extLst>
                  <a:ext uri="{0D108BD9-81ED-4DB2-BD59-A6C34878D82A}">
                    <a16:rowId xmlns:a16="http://schemas.microsoft.com/office/drawing/2014/main" val="10000"/>
                  </a:ext>
                </a:extLst>
              </a:tr>
              <a:tr h="399410">
                <a:tc>
                  <a:txBody>
                    <a:bodyPr/>
                    <a:lstStyle/>
                    <a:p>
                      <a:pPr algn="ctr" fontAlgn="ctr"/>
                      <a:r>
                        <a:rPr lang="en-US" sz="1600" u="none" strike="noStrike" dirty="0">
                          <a:effectLst/>
                        </a:rPr>
                        <a:t>Karachi</a:t>
                      </a:r>
                      <a:endParaRPr lang="en-US" sz="1600" b="0" i="0" u="none" strike="noStrike" dirty="0">
                        <a:solidFill>
                          <a:srgbClr val="000000"/>
                        </a:solidFill>
                        <a:effectLst/>
                        <a:latin typeface="Calibri"/>
                      </a:endParaRPr>
                    </a:p>
                  </a:txBody>
                  <a:tcPr marL="6860" marR="6860" marT="6860" marB="0" anchor="ctr"/>
                </a:tc>
                <a:tc>
                  <a:txBody>
                    <a:bodyPr/>
                    <a:lstStyle/>
                    <a:p>
                      <a:pPr algn="ctr" fontAlgn="ctr"/>
                      <a:r>
                        <a:rPr lang="en-US" sz="1600" u="none" strike="noStrike" dirty="0">
                          <a:effectLst/>
                        </a:rPr>
                        <a:t>11</a:t>
                      </a:r>
                      <a:endParaRPr lang="en-US" sz="1600" b="0" i="0" u="none" strike="noStrike" dirty="0">
                        <a:solidFill>
                          <a:srgbClr val="000000"/>
                        </a:solidFill>
                        <a:effectLst/>
                        <a:latin typeface="Calibri"/>
                      </a:endParaRPr>
                    </a:p>
                  </a:txBody>
                  <a:tcPr marL="6860" marR="6860" marT="6860" marB="0" anchor="ctr"/>
                </a:tc>
                <a:extLst>
                  <a:ext uri="{0D108BD9-81ED-4DB2-BD59-A6C34878D82A}">
                    <a16:rowId xmlns:a16="http://schemas.microsoft.com/office/drawing/2014/main" val="10001"/>
                  </a:ext>
                </a:extLst>
              </a:tr>
              <a:tr h="399410">
                <a:tc>
                  <a:txBody>
                    <a:bodyPr/>
                    <a:lstStyle/>
                    <a:p>
                      <a:pPr algn="ctr" fontAlgn="ctr"/>
                      <a:r>
                        <a:rPr lang="en-US" sz="1600" u="none" strike="noStrike" dirty="0">
                          <a:effectLst/>
                        </a:rPr>
                        <a:t>Faisalabad</a:t>
                      </a:r>
                      <a:endParaRPr lang="en-US" sz="1600" b="0" i="0" u="none" strike="noStrike" dirty="0">
                        <a:solidFill>
                          <a:srgbClr val="000000"/>
                        </a:solidFill>
                        <a:effectLst/>
                        <a:latin typeface="Calibri"/>
                      </a:endParaRPr>
                    </a:p>
                  </a:txBody>
                  <a:tcPr marL="6860" marR="6860" marT="6860" marB="0" anchor="ctr"/>
                </a:tc>
                <a:tc>
                  <a:txBody>
                    <a:bodyPr/>
                    <a:lstStyle/>
                    <a:p>
                      <a:pPr algn="ctr" fontAlgn="ctr"/>
                      <a:r>
                        <a:rPr lang="en-US" sz="1600" u="none" strike="noStrike">
                          <a:effectLst/>
                        </a:rPr>
                        <a:t>1</a:t>
                      </a:r>
                      <a:endParaRPr lang="en-US" sz="1600" b="0" i="0" u="none" strike="noStrike">
                        <a:solidFill>
                          <a:srgbClr val="000000"/>
                        </a:solidFill>
                        <a:effectLst/>
                        <a:latin typeface="Calibri"/>
                      </a:endParaRPr>
                    </a:p>
                  </a:txBody>
                  <a:tcPr marL="6860" marR="6860" marT="6860" marB="0" anchor="ctr"/>
                </a:tc>
                <a:extLst>
                  <a:ext uri="{0D108BD9-81ED-4DB2-BD59-A6C34878D82A}">
                    <a16:rowId xmlns:a16="http://schemas.microsoft.com/office/drawing/2014/main" val="10002"/>
                  </a:ext>
                </a:extLst>
              </a:tr>
              <a:tr h="399410">
                <a:tc>
                  <a:txBody>
                    <a:bodyPr/>
                    <a:lstStyle/>
                    <a:p>
                      <a:pPr algn="ctr" fontAlgn="ctr"/>
                      <a:r>
                        <a:rPr lang="en-US" sz="1600" u="none" strike="noStrike">
                          <a:effectLst/>
                        </a:rPr>
                        <a:t>Islamabad</a:t>
                      </a:r>
                      <a:endParaRPr lang="en-US" sz="1600" b="0" i="0" u="none" strike="noStrike">
                        <a:solidFill>
                          <a:srgbClr val="000000"/>
                        </a:solidFill>
                        <a:effectLst/>
                        <a:latin typeface="Calibri"/>
                      </a:endParaRPr>
                    </a:p>
                  </a:txBody>
                  <a:tcPr marL="6860" marR="6860" marT="6860" marB="0" anchor="ctr"/>
                </a:tc>
                <a:tc>
                  <a:txBody>
                    <a:bodyPr/>
                    <a:lstStyle/>
                    <a:p>
                      <a:pPr algn="ctr" fontAlgn="ctr"/>
                      <a:r>
                        <a:rPr lang="en-US" sz="1600" u="none" strike="noStrike">
                          <a:effectLst/>
                        </a:rPr>
                        <a:t>2</a:t>
                      </a:r>
                      <a:endParaRPr lang="en-US" sz="1600" b="0" i="0" u="none" strike="noStrike">
                        <a:solidFill>
                          <a:srgbClr val="000000"/>
                        </a:solidFill>
                        <a:effectLst/>
                        <a:latin typeface="Calibri"/>
                      </a:endParaRPr>
                    </a:p>
                  </a:txBody>
                  <a:tcPr marL="6860" marR="6860" marT="6860" marB="0" anchor="ctr"/>
                </a:tc>
                <a:extLst>
                  <a:ext uri="{0D108BD9-81ED-4DB2-BD59-A6C34878D82A}">
                    <a16:rowId xmlns:a16="http://schemas.microsoft.com/office/drawing/2014/main" val="10003"/>
                  </a:ext>
                </a:extLst>
              </a:tr>
              <a:tr h="399410">
                <a:tc>
                  <a:txBody>
                    <a:bodyPr/>
                    <a:lstStyle/>
                    <a:p>
                      <a:pPr algn="ctr" fontAlgn="ctr"/>
                      <a:r>
                        <a:rPr lang="en-US" sz="1600" u="none" strike="noStrike">
                          <a:effectLst/>
                        </a:rPr>
                        <a:t>Lahore</a:t>
                      </a:r>
                      <a:endParaRPr lang="en-US" sz="1600" b="0" i="0" u="none" strike="noStrike">
                        <a:solidFill>
                          <a:srgbClr val="000000"/>
                        </a:solidFill>
                        <a:effectLst/>
                        <a:latin typeface="Calibri"/>
                      </a:endParaRPr>
                    </a:p>
                  </a:txBody>
                  <a:tcPr marL="6860" marR="6860" marT="6860" marB="0" anchor="ctr"/>
                </a:tc>
                <a:tc>
                  <a:txBody>
                    <a:bodyPr/>
                    <a:lstStyle/>
                    <a:p>
                      <a:pPr algn="ctr" fontAlgn="ctr"/>
                      <a:r>
                        <a:rPr lang="en-US" sz="1600" u="none" strike="noStrike">
                          <a:effectLst/>
                        </a:rPr>
                        <a:t>5</a:t>
                      </a:r>
                      <a:endParaRPr lang="en-US" sz="1600" b="0" i="0" u="none" strike="noStrike">
                        <a:solidFill>
                          <a:srgbClr val="000000"/>
                        </a:solidFill>
                        <a:effectLst/>
                        <a:latin typeface="Calibri"/>
                      </a:endParaRPr>
                    </a:p>
                  </a:txBody>
                  <a:tcPr marL="6860" marR="6860" marT="6860" marB="0" anchor="ctr"/>
                </a:tc>
                <a:extLst>
                  <a:ext uri="{0D108BD9-81ED-4DB2-BD59-A6C34878D82A}">
                    <a16:rowId xmlns:a16="http://schemas.microsoft.com/office/drawing/2014/main" val="10004"/>
                  </a:ext>
                </a:extLst>
              </a:tr>
              <a:tr h="399410">
                <a:tc>
                  <a:txBody>
                    <a:bodyPr/>
                    <a:lstStyle/>
                    <a:p>
                      <a:pPr algn="ctr" fontAlgn="ctr"/>
                      <a:r>
                        <a:rPr lang="en-US" sz="1600" u="none" strike="noStrike">
                          <a:effectLst/>
                        </a:rPr>
                        <a:t>Multan</a:t>
                      </a:r>
                      <a:endParaRPr lang="en-US" sz="1600" b="0" i="0" u="none" strike="noStrike">
                        <a:solidFill>
                          <a:srgbClr val="000000"/>
                        </a:solidFill>
                        <a:effectLst/>
                        <a:latin typeface="Calibri"/>
                      </a:endParaRPr>
                    </a:p>
                  </a:txBody>
                  <a:tcPr marL="6860" marR="6860" marT="6860" marB="0" anchor="ctr"/>
                </a:tc>
                <a:tc>
                  <a:txBody>
                    <a:bodyPr/>
                    <a:lstStyle/>
                    <a:p>
                      <a:pPr algn="ctr" fontAlgn="ctr"/>
                      <a:r>
                        <a:rPr lang="en-US" sz="1600" u="none" strike="noStrike">
                          <a:effectLst/>
                        </a:rPr>
                        <a:t>1</a:t>
                      </a:r>
                      <a:endParaRPr lang="en-US" sz="1600" b="0" i="0" u="none" strike="noStrike">
                        <a:solidFill>
                          <a:srgbClr val="000000"/>
                        </a:solidFill>
                        <a:effectLst/>
                        <a:latin typeface="Calibri"/>
                      </a:endParaRPr>
                    </a:p>
                  </a:txBody>
                  <a:tcPr marL="6860" marR="6860" marT="6860" marB="0" anchor="ctr"/>
                </a:tc>
                <a:extLst>
                  <a:ext uri="{0D108BD9-81ED-4DB2-BD59-A6C34878D82A}">
                    <a16:rowId xmlns:a16="http://schemas.microsoft.com/office/drawing/2014/main" val="10005"/>
                  </a:ext>
                </a:extLst>
              </a:tr>
              <a:tr h="416052">
                <a:tc>
                  <a:txBody>
                    <a:bodyPr/>
                    <a:lstStyle/>
                    <a:p>
                      <a:pPr algn="ctr" fontAlgn="ctr"/>
                      <a:r>
                        <a:rPr lang="en-US" sz="1600" u="none" strike="noStrike">
                          <a:effectLst/>
                        </a:rPr>
                        <a:t>Grand Total</a:t>
                      </a:r>
                      <a:endParaRPr lang="en-US" sz="1600" b="0" i="0" u="none" strike="noStrike">
                        <a:solidFill>
                          <a:srgbClr val="000000"/>
                        </a:solidFill>
                        <a:effectLst/>
                        <a:latin typeface="Calibri"/>
                      </a:endParaRPr>
                    </a:p>
                  </a:txBody>
                  <a:tcPr marL="6860" marR="6860" marT="6860" marB="0" anchor="ctr"/>
                </a:tc>
                <a:tc>
                  <a:txBody>
                    <a:bodyPr/>
                    <a:lstStyle/>
                    <a:p>
                      <a:pPr algn="ctr" fontAlgn="ctr"/>
                      <a:r>
                        <a:rPr lang="en-US" sz="1600" u="none" strike="noStrike" dirty="0">
                          <a:effectLst/>
                        </a:rPr>
                        <a:t>20</a:t>
                      </a:r>
                      <a:endParaRPr lang="en-US" sz="1600" b="0" i="0" u="none" strike="noStrike" dirty="0">
                        <a:solidFill>
                          <a:srgbClr val="000000"/>
                        </a:solidFill>
                        <a:effectLst/>
                        <a:latin typeface="Calibri"/>
                      </a:endParaRPr>
                    </a:p>
                  </a:txBody>
                  <a:tcPr marL="6860" marR="6860" marT="686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2868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380" y="999929"/>
            <a:ext cx="9464040" cy="1120775"/>
          </a:xfrm>
        </p:spPr>
        <p:txBody>
          <a:bodyPr>
            <a:normAutofit/>
          </a:bodyPr>
          <a:lstStyle/>
          <a:p>
            <a:pPr marL="0" indent="0" algn="ctr">
              <a:buNone/>
            </a:pPr>
            <a:r>
              <a:rPr lang="en-US" dirty="0">
                <a:latin typeface="Georgia" pitchFamily="18" charset="0"/>
              </a:rPr>
              <a:t>To review progress on issues discussed in previous Board meetings</a:t>
            </a:r>
          </a:p>
        </p:txBody>
      </p:sp>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6" name="Content Placeholder 2">
            <a:extLst>
              <a:ext uri="{FF2B5EF4-FFF2-40B4-BE49-F238E27FC236}">
                <a16:creationId xmlns:a16="http://schemas.microsoft.com/office/drawing/2014/main" id="{FD64171F-904E-4CBA-A681-B2C6C0CFE8A1}"/>
              </a:ext>
            </a:extLst>
          </p:cNvPr>
          <p:cNvSpPr txBox="1">
            <a:spLocks/>
          </p:cNvSpPr>
          <p:nvPr/>
        </p:nvSpPr>
        <p:spPr>
          <a:xfrm>
            <a:off x="891540" y="2614684"/>
            <a:ext cx="9464040" cy="28581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002060"/>
                </a:solidFill>
                <a:latin typeface="Georgia" pitchFamily="18" charset="0"/>
              </a:rPr>
              <a:t>Update on KPIs</a:t>
            </a:r>
          </a:p>
          <a:p>
            <a:pPr marL="514350" indent="-514350">
              <a:buFont typeface="+mj-lt"/>
              <a:buAutoNum type="arabicPeriod"/>
            </a:pPr>
            <a:r>
              <a:rPr lang="en-US" sz="2400" dirty="0" smtClean="0">
                <a:solidFill>
                  <a:srgbClr val="002060"/>
                </a:solidFill>
                <a:latin typeface="Georgia" pitchFamily="18" charset="0"/>
              </a:rPr>
              <a:t>Updates on Corporate / Retail / Digital Sales;</a:t>
            </a:r>
          </a:p>
          <a:p>
            <a:pPr marL="514350" indent="-514350">
              <a:buFont typeface="+mj-lt"/>
              <a:buAutoNum type="arabicPeriod"/>
            </a:pPr>
            <a:r>
              <a:rPr lang="en-US" sz="2400" dirty="0" smtClean="0">
                <a:solidFill>
                  <a:srgbClr val="002060"/>
                </a:solidFill>
                <a:latin typeface="Georgia" pitchFamily="18" charset="0"/>
              </a:rPr>
              <a:t>Management </a:t>
            </a:r>
            <a:r>
              <a:rPr lang="en-US" sz="2400" dirty="0">
                <a:solidFill>
                  <a:srgbClr val="002060"/>
                </a:solidFill>
                <a:latin typeface="Georgia" pitchFamily="18" charset="0"/>
              </a:rPr>
              <a:t>Analysis Report;</a:t>
            </a:r>
          </a:p>
          <a:p>
            <a:pPr marL="514350" indent="-514350">
              <a:buFont typeface="+mj-lt"/>
              <a:buAutoNum type="arabicPeriod"/>
            </a:pPr>
            <a:r>
              <a:rPr lang="en-US" sz="2400" dirty="0">
                <a:solidFill>
                  <a:srgbClr val="002060"/>
                </a:solidFill>
                <a:latin typeface="Georgia" pitchFamily="18" charset="0"/>
              </a:rPr>
              <a:t>Progress on business through MCB Bank;</a:t>
            </a:r>
          </a:p>
          <a:p>
            <a:pPr marL="514350" indent="-514350">
              <a:buFont typeface="+mj-lt"/>
              <a:buAutoNum type="arabicPeriod"/>
            </a:pPr>
            <a:r>
              <a:rPr lang="en-US" sz="2400" dirty="0">
                <a:solidFill>
                  <a:srgbClr val="002060"/>
                </a:solidFill>
                <a:latin typeface="Georgia" pitchFamily="18" charset="0"/>
              </a:rPr>
              <a:t>Regulatory Compliance Certificate;</a:t>
            </a:r>
          </a:p>
          <a:p>
            <a:pPr marL="514350" indent="-514350">
              <a:buFont typeface="+mj-lt"/>
              <a:buAutoNum type="arabicPeriod"/>
            </a:pPr>
            <a:r>
              <a:rPr lang="en-US" sz="2400" dirty="0">
                <a:solidFill>
                  <a:srgbClr val="002060"/>
                </a:solidFill>
                <a:latin typeface="Georgia" pitchFamily="18" charset="0"/>
              </a:rPr>
              <a:t>Summary of Credit Committee Decisions for the Quarter</a:t>
            </a:r>
            <a:r>
              <a:rPr lang="en-US" sz="2400" dirty="0" smtClean="0">
                <a:solidFill>
                  <a:srgbClr val="002060"/>
                </a:solidFill>
                <a:latin typeface="Georgia" pitchFamily="18" charset="0"/>
              </a:rPr>
              <a:t>;</a:t>
            </a:r>
          </a:p>
          <a:p>
            <a:pPr marL="514350" indent="-514350">
              <a:buFont typeface="+mj-lt"/>
              <a:buAutoNum type="arabicPeriod"/>
            </a:pPr>
            <a:r>
              <a:rPr lang="en-US" sz="2400" dirty="0" smtClean="0">
                <a:solidFill>
                  <a:srgbClr val="002060"/>
                </a:solidFill>
                <a:latin typeface="Georgia" pitchFamily="18" charset="0"/>
              </a:rPr>
              <a:t>Update on pending action items.</a:t>
            </a:r>
            <a:endParaRPr lang="en-US" sz="2400" dirty="0">
              <a:solidFill>
                <a:srgbClr val="002060"/>
              </a:solidFill>
              <a:latin typeface="Georgia" pitchFamily="18" charset="0"/>
            </a:endParaRPr>
          </a:p>
        </p:txBody>
      </p:sp>
    </p:spTree>
    <p:extLst>
      <p:ext uri="{BB962C8B-B14F-4D97-AF65-F5344CB8AC3E}">
        <p14:creationId xmlns:p14="http://schemas.microsoft.com/office/powerpoint/2010/main" val="30075632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D19E42-D625-4494-9B9E-7AAB6B2E67B3}" type="slidenum">
              <a:rPr lang="en-US" smtClean="0"/>
              <a:pPr>
                <a:defRPr/>
              </a:pPr>
              <a:t>30</a:t>
            </a:fld>
            <a:endParaRPr lang="en-US"/>
          </a:p>
        </p:txBody>
      </p:sp>
      <p:sp>
        <p:nvSpPr>
          <p:cNvPr id="5" name="Title 1"/>
          <p:cNvSpPr>
            <a:spLocks noGrp="1"/>
          </p:cNvSpPr>
          <p:nvPr>
            <p:ph type="title"/>
          </p:nvPr>
        </p:nvSpPr>
        <p:spPr>
          <a:xfrm>
            <a:off x="412802" y="190339"/>
            <a:ext cx="9804386" cy="646502"/>
          </a:xfrm>
        </p:spPr>
        <p:txBody>
          <a:bodyPr>
            <a:noAutofit/>
          </a:bodyPr>
          <a:lstStyle/>
          <a:p>
            <a:pPr algn="ctr"/>
            <a:r>
              <a:rPr lang="en-US" sz="2519" b="1" dirty="0">
                <a:solidFill>
                  <a:srgbClr val="002060"/>
                </a:solidFill>
                <a:latin typeface="+mn-lt"/>
              </a:rPr>
              <a:t>HNW Challenges</a:t>
            </a:r>
          </a:p>
        </p:txBody>
      </p:sp>
      <p:graphicFrame>
        <p:nvGraphicFramePr>
          <p:cNvPr id="6" name="Diagram 5"/>
          <p:cNvGraphicFramePr/>
          <p:nvPr>
            <p:extLst>
              <p:ext uri="{D42A27DB-BD31-4B8C-83A1-F6EECF244321}">
                <p14:modId xmlns:p14="http://schemas.microsoft.com/office/powerpoint/2010/main" val="2604600893"/>
              </p:ext>
            </p:extLst>
          </p:nvPr>
        </p:nvGraphicFramePr>
        <p:xfrm>
          <a:off x="37214" y="744280"/>
          <a:ext cx="10861158" cy="5612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298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97244" y="1524196"/>
            <a:ext cx="9464040" cy="1533324"/>
          </a:xfrm>
        </p:spPr>
        <p:txBody>
          <a:bodyPr>
            <a:normAutofit/>
          </a:bodyPr>
          <a:lstStyle/>
          <a:p>
            <a:pPr marL="0" indent="0" algn="ctr">
              <a:buNone/>
            </a:pPr>
            <a:r>
              <a:rPr lang="en-US" dirty="0" smtClean="0">
                <a:latin typeface="Georgia" pitchFamily="18" charset="0"/>
              </a:rPr>
              <a:t>Management Analysis Report</a:t>
            </a:r>
            <a:endParaRPr lang="en-US" dirty="0">
              <a:latin typeface="Georgia" pitchFamily="18" charset="0"/>
            </a:endParaRPr>
          </a:p>
        </p:txBody>
      </p:sp>
    </p:spTree>
    <p:extLst>
      <p:ext uri="{BB962C8B-B14F-4D97-AF65-F5344CB8AC3E}">
        <p14:creationId xmlns:p14="http://schemas.microsoft.com/office/powerpoint/2010/main" val="11364228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77800" y="228600"/>
            <a:ext cx="9144000" cy="544513"/>
          </a:xfrm>
          <a:prstGeom prst="rect">
            <a:avLst/>
          </a:prstGeom>
        </p:spPr>
        <p:txBody>
          <a:bodyPr anchor="ctr"/>
          <a:lstStyle/>
          <a:p>
            <a:pPr eaLnBrk="1" fontAlgn="auto" hangingPunct="1">
              <a:spcBef>
                <a:spcPts val="0"/>
              </a:spcBef>
              <a:spcAft>
                <a:spcPts val="0"/>
              </a:spcAft>
              <a:defRPr/>
            </a:pPr>
            <a:r>
              <a:rPr lang="en-US" sz="2500" b="1" dirty="0">
                <a:solidFill>
                  <a:schemeClr val="tx1">
                    <a:tint val="75000"/>
                  </a:schemeClr>
                </a:solidFill>
                <a:latin typeface="+mn-lt"/>
              </a:rPr>
              <a:t>Dashboard – </a:t>
            </a:r>
            <a:r>
              <a:rPr lang="en-US" sz="2500" b="1" dirty="0" smtClean="0">
                <a:solidFill>
                  <a:schemeClr val="tx1">
                    <a:tint val="75000"/>
                  </a:schemeClr>
                </a:solidFill>
                <a:latin typeface="+mn-lt"/>
              </a:rPr>
              <a:t>Sept 2021</a:t>
            </a:r>
            <a:endParaRPr lang="en-US" sz="2500" b="1" dirty="0">
              <a:solidFill>
                <a:schemeClr val="tx1">
                  <a:tint val="75000"/>
                </a:schemeClr>
              </a:solidFill>
              <a:latin typeface="+mn-lt"/>
            </a:endParaRPr>
          </a:p>
        </p:txBody>
      </p:sp>
      <p:sp>
        <p:nvSpPr>
          <p:cNvPr id="21507" name="TextBox 1"/>
          <p:cNvSpPr txBox="1">
            <a:spLocks noChangeArrowheads="1"/>
          </p:cNvSpPr>
          <p:nvPr/>
        </p:nvSpPr>
        <p:spPr bwMode="auto">
          <a:xfrm>
            <a:off x="153765" y="703263"/>
            <a:ext cx="10385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t> </a:t>
            </a:r>
            <a:r>
              <a:rPr lang="en-US" altLang="en-US" b="1" dirty="0" smtClean="0"/>
              <a:t>AUMs </a:t>
            </a:r>
            <a:r>
              <a:rPr lang="en-US" altLang="en-US" b="1" dirty="0" err="1" smtClean="0"/>
              <a:t>Rs</a:t>
            </a:r>
            <a:r>
              <a:rPr lang="en-US" altLang="en-US" b="1" dirty="0" smtClean="0"/>
              <a:t> 163b  |</a:t>
            </a:r>
            <a:r>
              <a:rPr lang="en-US" altLang="en-US" b="1" dirty="0"/>
              <a:t>Net Profit (YTD) </a:t>
            </a:r>
            <a:r>
              <a:rPr lang="en-US" altLang="en-US" b="1" dirty="0" err="1" smtClean="0"/>
              <a:t>Rs</a:t>
            </a:r>
            <a:r>
              <a:rPr lang="en-US" altLang="en-US" b="1" dirty="0" smtClean="0"/>
              <a:t> 65.02 m  |</a:t>
            </a:r>
            <a:r>
              <a:rPr lang="en-US" altLang="en-US" b="1" dirty="0">
                <a:solidFill>
                  <a:srgbClr val="FF0000"/>
                </a:solidFill>
              </a:rPr>
              <a:t>PSX </a:t>
            </a:r>
            <a:r>
              <a:rPr lang="en-US" altLang="en-US" b="1" dirty="0" smtClean="0">
                <a:solidFill>
                  <a:srgbClr val="FF0000"/>
                </a:solidFill>
              </a:rPr>
              <a:t>44,899 (YTD 5.31%</a:t>
            </a:r>
            <a:r>
              <a:rPr lang="en-US" altLang="en-US" b="1" dirty="0" smtClean="0"/>
              <a:t> </a:t>
            </a:r>
            <a:r>
              <a:rPr lang="en-US" altLang="en-US" b="1" dirty="0" smtClean="0">
                <a:solidFill>
                  <a:srgbClr val="FF0000"/>
                </a:solidFill>
              </a:rPr>
              <a:t> </a:t>
            </a:r>
            <a:r>
              <a:rPr lang="en-US" altLang="en-US" b="1" dirty="0" smtClean="0"/>
              <a:t>) |</a:t>
            </a:r>
            <a:r>
              <a:rPr lang="en-US" altLang="en-US" b="1" dirty="0"/>
              <a:t>3M KIBOR</a:t>
            </a:r>
            <a:r>
              <a:rPr lang="en-US" altLang="en-US" b="1" dirty="0">
                <a:solidFill>
                  <a:srgbClr val="FF0000"/>
                </a:solidFill>
              </a:rPr>
              <a:t> </a:t>
            </a:r>
            <a:r>
              <a:rPr lang="en-US" altLang="en-US" b="1" dirty="0" smtClean="0"/>
              <a:t>7.53% </a:t>
            </a:r>
            <a:r>
              <a:rPr lang="en-US" altLang="en-US" b="1" dirty="0"/>
              <a:t>(YTD </a:t>
            </a:r>
            <a:r>
              <a:rPr lang="en-US" altLang="en-US" b="1" dirty="0" smtClean="0"/>
              <a:t>0.16 bps)  </a:t>
            </a:r>
            <a:r>
              <a:rPr lang="en-US" altLang="en-US" b="1" dirty="0"/>
              <a:t>|</a:t>
            </a:r>
            <a:endParaRPr lang="en-US" altLang="en-US" b="1" dirty="0">
              <a:solidFill>
                <a:srgbClr val="FF0000"/>
              </a:solidFill>
            </a:endParaRPr>
          </a:p>
        </p:txBody>
      </p:sp>
      <p:sp>
        <p:nvSpPr>
          <p:cNvPr id="18" name="Up Arrow 17"/>
          <p:cNvSpPr/>
          <p:nvPr/>
        </p:nvSpPr>
        <p:spPr>
          <a:xfrm>
            <a:off x="4484168" y="797746"/>
            <a:ext cx="79375" cy="141287"/>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Up Arrow 13"/>
          <p:cNvSpPr/>
          <p:nvPr/>
        </p:nvSpPr>
        <p:spPr>
          <a:xfrm>
            <a:off x="1699415" y="797743"/>
            <a:ext cx="79375" cy="141287"/>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Up Arrow 16"/>
          <p:cNvSpPr/>
          <p:nvPr/>
        </p:nvSpPr>
        <p:spPr>
          <a:xfrm>
            <a:off x="10219963" y="797739"/>
            <a:ext cx="79375" cy="141287"/>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aphicFrame>
        <p:nvGraphicFramePr>
          <p:cNvPr id="19" name="Chart 18"/>
          <p:cNvGraphicFramePr>
            <a:graphicFrameLocks/>
          </p:cNvGraphicFramePr>
          <p:nvPr>
            <p:extLst/>
          </p:nvPr>
        </p:nvGraphicFramePr>
        <p:xfrm>
          <a:off x="273213" y="1167071"/>
          <a:ext cx="4972555" cy="24342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a:graphicFrameLocks/>
          </p:cNvGraphicFramePr>
          <p:nvPr>
            <p:extLst/>
          </p:nvPr>
        </p:nvGraphicFramePr>
        <p:xfrm>
          <a:off x="5486399" y="1142703"/>
          <a:ext cx="5052791" cy="2420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nvPr>
        </p:nvGraphicFramePr>
        <p:xfrm>
          <a:off x="273213" y="3695782"/>
          <a:ext cx="4972555" cy="266638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p:cNvPicPr>
            <a:picLocks noChangeAspect="1"/>
          </p:cNvPicPr>
          <p:nvPr/>
        </p:nvPicPr>
        <p:blipFill>
          <a:blip r:embed="rId5"/>
          <a:stretch>
            <a:fillRect/>
          </a:stretch>
        </p:blipFill>
        <p:spPr>
          <a:xfrm>
            <a:off x="5486398" y="3695782"/>
            <a:ext cx="5084339" cy="2666380"/>
          </a:xfrm>
          <a:prstGeom prst="rect">
            <a:avLst/>
          </a:prstGeom>
        </p:spPr>
      </p:pic>
      <p:sp>
        <p:nvSpPr>
          <p:cNvPr id="2" name="Down Arrow 1"/>
          <p:cNvSpPr/>
          <p:nvPr/>
        </p:nvSpPr>
        <p:spPr>
          <a:xfrm>
            <a:off x="6871854" y="797739"/>
            <a:ext cx="82296" cy="1463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891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77800" y="228600"/>
            <a:ext cx="10115550" cy="544513"/>
          </a:xfrm>
          <a:prstGeom prst="rect">
            <a:avLst/>
          </a:prstGeom>
        </p:spPr>
        <p:txBody>
          <a:bodyPr anchor="ctr"/>
          <a:lstStyle/>
          <a:p>
            <a:pPr eaLnBrk="1" fontAlgn="auto" hangingPunct="1">
              <a:spcBef>
                <a:spcPts val="0"/>
              </a:spcBef>
              <a:spcAft>
                <a:spcPts val="0"/>
              </a:spcAft>
              <a:defRPr/>
            </a:pPr>
            <a:r>
              <a:rPr lang="en-US" sz="2500" b="1" dirty="0">
                <a:solidFill>
                  <a:schemeClr val="tx1">
                    <a:tint val="75000"/>
                  </a:schemeClr>
                </a:solidFill>
                <a:latin typeface="+mn-lt"/>
              </a:rPr>
              <a:t>Dashboard – </a:t>
            </a:r>
            <a:r>
              <a:rPr lang="en-US" sz="2500" b="1" dirty="0" smtClean="0">
                <a:solidFill>
                  <a:schemeClr val="tx1">
                    <a:tint val="75000"/>
                  </a:schemeClr>
                </a:solidFill>
              </a:rPr>
              <a:t>Sept 2021</a:t>
            </a:r>
            <a:r>
              <a:rPr lang="en-US" sz="2500" b="1" dirty="0" smtClean="0">
                <a:solidFill>
                  <a:schemeClr val="tx1">
                    <a:tint val="75000"/>
                  </a:schemeClr>
                </a:solidFill>
                <a:latin typeface="+mn-lt"/>
              </a:rPr>
              <a:t>   </a:t>
            </a:r>
            <a:r>
              <a:rPr lang="en-US" sz="2500" b="1" dirty="0">
                <a:solidFill>
                  <a:schemeClr val="tx1">
                    <a:tint val="75000"/>
                  </a:schemeClr>
                </a:solidFill>
                <a:latin typeface="+mn-lt"/>
              </a:rPr>
              <a:t>… Cont’d</a:t>
            </a:r>
          </a:p>
        </p:txBody>
      </p:sp>
      <p:pic>
        <p:nvPicPr>
          <p:cNvPr id="3" name="Picture 2"/>
          <p:cNvPicPr>
            <a:picLocks noChangeAspect="1"/>
          </p:cNvPicPr>
          <p:nvPr/>
        </p:nvPicPr>
        <p:blipFill>
          <a:blip r:embed="rId3"/>
          <a:stretch>
            <a:fillRect/>
          </a:stretch>
        </p:blipFill>
        <p:spPr>
          <a:xfrm>
            <a:off x="276225" y="773112"/>
            <a:ext cx="5057775" cy="2789233"/>
          </a:xfrm>
          <a:prstGeom prst="rect">
            <a:avLst/>
          </a:prstGeom>
        </p:spPr>
      </p:pic>
      <p:pic>
        <p:nvPicPr>
          <p:cNvPr id="4" name="Picture 3"/>
          <p:cNvPicPr>
            <a:picLocks noChangeAspect="1"/>
          </p:cNvPicPr>
          <p:nvPr/>
        </p:nvPicPr>
        <p:blipFill>
          <a:blip r:embed="rId4"/>
          <a:stretch>
            <a:fillRect/>
          </a:stretch>
        </p:blipFill>
        <p:spPr>
          <a:xfrm>
            <a:off x="5452478" y="773112"/>
            <a:ext cx="5267658" cy="2789233"/>
          </a:xfrm>
          <a:prstGeom prst="rect">
            <a:avLst/>
          </a:prstGeom>
        </p:spPr>
      </p:pic>
      <p:pic>
        <p:nvPicPr>
          <p:cNvPr id="10" name="Picture 9"/>
          <p:cNvPicPr>
            <a:picLocks noChangeAspect="1"/>
          </p:cNvPicPr>
          <p:nvPr/>
        </p:nvPicPr>
        <p:blipFill>
          <a:blip r:embed="rId5"/>
          <a:stretch>
            <a:fillRect/>
          </a:stretch>
        </p:blipFill>
        <p:spPr>
          <a:xfrm>
            <a:off x="5452478" y="3639034"/>
            <a:ext cx="5267658" cy="2698862"/>
          </a:xfrm>
          <a:prstGeom prst="rect">
            <a:avLst/>
          </a:prstGeom>
        </p:spPr>
      </p:pic>
      <p:pic>
        <p:nvPicPr>
          <p:cNvPr id="2" name="Picture 1"/>
          <p:cNvPicPr>
            <a:picLocks noChangeAspect="1"/>
          </p:cNvPicPr>
          <p:nvPr/>
        </p:nvPicPr>
        <p:blipFill>
          <a:blip r:embed="rId6"/>
          <a:stretch>
            <a:fillRect/>
          </a:stretch>
        </p:blipFill>
        <p:spPr>
          <a:xfrm>
            <a:off x="276225" y="3639034"/>
            <a:ext cx="5057775" cy="2698862"/>
          </a:xfrm>
          <a:prstGeom prst="rect">
            <a:avLst/>
          </a:prstGeom>
        </p:spPr>
      </p:pic>
    </p:spTree>
    <p:extLst>
      <p:ext uri="{BB962C8B-B14F-4D97-AF65-F5344CB8AC3E}">
        <p14:creationId xmlns:p14="http://schemas.microsoft.com/office/powerpoint/2010/main" val="2851364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77800" y="228600"/>
            <a:ext cx="10115550" cy="544513"/>
          </a:xfrm>
          <a:prstGeom prst="rect">
            <a:avLst/>
          </a:prstGeom>
        </p:spPr>
        <p:txBody>
          <a:bodyPr anchor="ctr"/>
          <a:lstStyle/>
          <a:p>
            <a:pPr eaLnBrk="1" fontAlgn="auto" hangingPunct="1">
              <a:spcBef>
                <a:spcPts val="0"/>
              </a:spcBef>
              <a:spcAft>
                <a:spcPts val="0"/>
              </a:spcAft>
              <a:defRPr/>
            </a:pPr>
            <a:r>
              <a:rPr lang="en-US" sz="2500" b="1" dirty="0">
                <a:solidFill>
                  <a:prstClr val="black">
                    <a:tint val="75000"/>
                  </a:prstClr>
                </a:solidFill>
                <a:latin typeface="Calibri"/>
              </a:rPr>
              <a:t>Dashboard – </a:t>
            </a:r>
            <a:r>
              <a:rPr lang="en-US" sz="2500" b="1" dirty="0" smtClean="0">
                <a:solidFill>
                  <a:prstClr val="black">
                    <a:tint val="75000"/>
                  </a:prstClr>
                </a:solidFill>
                <a:latin typeface="Calibri"/>
              </a:rPr>
              <a:t>Sept 2021   </a:t>
            </a:r>
            <a:r>
              <a:rPr lang="en-US" sz="2500" b="1" dirty="0">
                <a:solidFill>
                  <a:prstClr val="black">
                    <a:tint val="75000"/>
                  </a:prstClr>
                </a:solidFill>
                <a:latin typeface="Calibri"/>
              </a:rPr>
              <a:t>… Cont’d</a:t>
            </a:r>
          </a:p>
        </p:txBody>
      </p:sp>
      <p:pic>
        <p:nvPicPr>
          <p:cNvPr id="2" name="Picture 1"/>
          <p:cNvPicPr>
            <a:picLocks noChangeAspect="1"/>
          </p:cNvPicPr>
          <p:nvPr/>
        </p:nvPicPr>
        <p:blipFill>
          <a:blip r:embed="rId3"/>
          <a:stretch>
            <a:fillRect/>
          </a:stretch>
        </p:blipFill>
        <p:spPr>
          <a:xfrm>
            <a:off x="177800" y="773113"/>
            <a:ext cx="10644875" cy="5532153"/>
          </a:xfrm>
          <a:prstGeom prst="rect">
            <a:avLst/>
          </a:prstGeom>
        </p:spPr>
      </p:pic>
    </p:spTree>
    <p:extLst>
      <p:ext uri="{BB962C8B-B14F-4D97-AF65-F5344CB8AC3E}">
        <p14:creationId xmlns:p14="http://schemas.microsoft.com/office/powerpoint/2010/main" val="1839384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76200" y="228600"/>
            <a:ext cx="9144000" cy="544513"/>
          </a:xfrm>
          <a:prstGeom prst="rect">
            <a:avLst/>
          </a:prstGeom>
        </p:spPr>
        <p:txBody>
          <a:bodyPr anchor="ctr"/>
          <a:lstStyle/>
          <a:p>
            <a:pPr eaLnBrk="1" fontAlgn="auto" hangingPunct="1">
              <a:spcBef>
                <a:spcPts val="0"/>
              </a:spcBef>
              <a:spcAft>
                <a:spcPts val="0"/>
              </a:spcAft>
              <a:defRPr/>
            </a:pPr>
            <a:r>
              <a:rPr lang="en-US" sz="2500" b="1" dirty="0">
                <a:solidFill>
                  <a:schemeClr val="tx1">
                    <a:tint val="75000"/>
                  </a:schemeClr>
                </a:solidFill>
                <a:latin typeface="+mn-lt"/>
              </a:rPr>
              <a:t>Profit / (Loss) Statement – YTD </a:t>
            </a:r>
            <a:r>
              <a:rPr lang="en-US" sz="2500" b="1" dirty="0" smtClean="0">
                <a:solidFill>
                  <a:schemeClr val="tx1">
                    <a:tint val="75000"/>
                  </a:schemeClr>
                </a:solidFill>
                <a:latin typeface="+mn-lt"/>
              </a:rPr>
              <a:t>Sept 2021 </a:t>
            </a:r>
            <a:r>
              <a:rPr lang="en-US" sz="2500" b="1" dirty="0">
                <a:solidFill>
                  <a:schemeClr val="tx1">
                    <a:tint val="75000"/>
                  </a:schemeClr>
                </a:solidFill>
                <a:latin typeface="+mn-lt"/>
              </a:rPr>
              <a:t>(Actual vs Budget)</a:t>
            </a:r>
          </a:p>
        </p:txBody>
      </p:sp>
      <p:sp>
        <p:nvSpPr>
          <p:cNvPr id="5" name="TextBox 4"/>
          <p:cNvSpPr txBox="1"/>
          <p:nvPr/>
        </p:nvSpPr>
        <p:spPr>
          <a:xfrm>
            <a:off x="310698" y="6425750"/>
            <a:ext cx="8966200" cy="215444"/>
          </a:xfrm>
          <a:prstGeom prst="rect">
            <a:avLst/>
          </a:prstGeom>
          <a:noFill/>
        </p:spPr>
        <p:txBody>
          <a:bodyPr>
            <a:spAutoFit/>
          </a:bodyPr>
          <a:lstStyle/>
          <a:p>
            <a:pPr eaLnBrk="1" fontAlgn="auto" hangingPunct="1">
              <a:spcBef>
                <a:spcPts val="0"/>
              </a:spcBef>
              <a:spcAft>
                <a:spcPts val="0"/>
              </a:spcAft>
              <a:defRPr/>
            </a:pPr>
            <a:r>
              <a:rPr lang="en-US" sz="800" b="1" dirty="0" smtClean="0">
                <a:latin typeface="+mn-lt"/>
              </a:rPr>
              <a:t>Budgeted AUM includes </a:t>
            </a:r>
            <a:r>
              <a:rPr lang="en-US" sz="800" b="1" dirty="0"/>
              <a:t>Actual AUM of Advisory Clients</a:t>
            </a:r>
            <a:r>
              <a:rPr lang="en-US" sz="800" b="1" dirty="0" smtClean="0">
                <a:latin typeface="+mn-lt"/>
              </a:rPr>
              <a:t> </a:t>
            </a:r>
            <a:endParaRPr lang="en-US" sz="800" b="1" dirty="0">
              <a:latin typeface="+mn-lt"/>
            </a:endParaRPr>
          </a:p>
        </p:txBody>
      </p:sp>
      <p:pic>
        <p:nvPicPr>
          <p:cNvPr id="4" name="Picture 3"/>
          <p:cNvPicPr>
            <a:picLocks noChangeAspect="1"/>
          </p:cNvPicPr>
          <p:nvPr/>
        </p:nvPicPr>
        <p:blipFill>
          <a:blip r:embed="rId2"/>
          <a:stretch>
            <a:fillRect/>
          </a:stretch>
        </p:blipFill>
        <p:spPr>
          <a:xfrm>
            <a:off x="310698" y="654627"/>
            <a:ext cx="10381547" cy="5771123"/>
          </a:xfrm>
          <a:prstGeom prst="rect">
            <a:avLst/>
          </a:prstGeom>
        </p:spPr>
      </p:pic>
    </p:spTree>
    <p:extLst>
      <p:ext uri="{BB962C8B-B14F-4D97-AF65-F5344CB8AC3E}">
        <p14:creationId xmlns:p14="http://schemas.microsoft.com/office/powerpoint/2010/main" val="1265890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76200" y="228600"/>
            <a:ext cx="9144000" cy="544513"/>
          </a:xfrm>
          <a:prstGeom prst="rect">
            <a:avLst/>
          </a:prstGeo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tint val="75000"/>
                  </a:prstClr>
                </a:solidFill>
                <a:effectLst/>
                <a:uLnTx/>
                <a:uFillTx/>
                <a:latin typeface="Calibri"/>
                <a:ea typeface="+mn-ea"/>
                <a:cs typeface="+mn-cs"/>
              </a:rPr>
              <a:t>Profit / (Loss) Statement – </a:t>
            </a:r>
            <a:r>
              <a:rPr kumimoji="0" lang="en-US" sz="2500" b="1" i="0" u="none" strike="noStrike" kern="1200" cap="none" spc="0" normalizeH="0" baseline="0" noProof="0" dirty="0" smtClean="0">
                <a:ln>
                  <a:noFill/>
                </a:ln>
                <a:solidFill>
                  <a:prstClr val="black">
                    <a:tint val="75000"/>
                  </a:prstClr>
                </a:solidFill>
                <a:effectLst/>
                <a:uLnTx/>
                <a:uFillTx/>
                <a:latin typeface="Calibri"/>
                <a:ea typeface="+mn-ea"/>
                <a:cs typeface="+mn-cs"/>
              </a:rPr>
              <a:t>YoY Sept 2021 </a:t>
            </a:r>
            <a:r>
              <a:rPr kumimoji="0" lang="en-US" sz="2500" b="1" i="0" u="none" strike="noStrike" kern="1200" cap="none" spc="0" normalizeH="0" baseline="0" noProof="0" dirty="0">
                <a:ln>
                  <a:noFill/>
                </a:ln>
                <a:solidFill>
                  <a:prstClr val="black">
                    <a:tint val="75000"/>
                  </a:prstClr>
                </a:solidFill>
                <a:effectLst/>
                <a:uLnTx/>
                <a:uFillTx/>
                <a:latin typeface="Calibri"/>
                <a:ea typeface="+mn-ea"/>
                <a:cs typeface="+mn-cs"/>
              </a:rPr>
              <a:t>(Actual vs </a:t>
            </a:r>
            <a:r>
              <a:rPr kumimoji="0" lang="en-US" sz="2500" b="1" i="0" u="none" strike="noStrike" kern="1200" cap="none" spc="0" normalizeH="0" baseline="0" noProof="0" dirty="0" smtClean="0">
                <a:ln>
                  <a:noFill/>
                </a:ln>
                <a:solidFill>
                  <a:prstClr val="black">
                    <a:tint val="75000"/>
                  </a:prstClr>
                </a:solidFill>
                <a:effectLst/>
                <a:uLnTx/>
                <a:uFillTx/>
                <a:latin typeface="Calibri"/>
                <a:ea typeface="+mn-ea"/>
                <a:cs typeface="+mn-cs"/>
              </a:rPr>
              <a:t>Actual)</a:t>
            </a:r>
            <a:endParaRPr kumimoji="0" lang="en-US" sz="25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p:cNvSpPr txBox="1"/>
          <p:nvPr/>
        </p:nvSpPr>
        <p:spPr>
          <a:xfrm>
            <a:off x="310698" y="6425750"/>
            <a:ext cx="8966200" cy="21544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Calibri"/>
                <a:ea typeface="+mn-ea"/>
                <a:cs typeface="+mn-cs"/>
              </a:rPr>
              <a:t>Budgeted AUM includes </a:t>
            </a: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Actual AUM of Advisory Clients</a:t>
            </a:r>
            <a:r>
              <a:rPr kumimoji="0" lang="en-US" sz="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310698" y="773112"/>
            <a:ext cx="10360766" cy="5604827"/>
          </a:xfrm>
          <a:prstGeom prst="rect">
            <a:avLst/>
          </a:prstGeom>
        </p:spPr>
      </p:pic>
    </p:spTree>
    <p:extLst>
      <p:ext uri="{BB962C8B-B14F-4D97-AF65-F5344CB8AC3E}">
        <p14:creationId xmlns:p14="http://schemas.microsoft.com/office/powerpoint/2010/main" val="4187292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54379" y="786159"/>
            <a:ext cx="9464040" cy="530605"/>
          </a:xfrm>
        </p:spPr>
        <p:txBody>
          <a:bodyPr>
            <a:noAutofit/>
          </a:bodyPr>
          <a:lstStyle/>
          <a:p>
            <a:pPr marL="0" indent="0" algn="ctr">
              <a:buNone/>
            </a:pPr>
            <a:r>
              <a:rPr lang="en-US" sz="2400" dirty="0" smtClean="0">
                <a:latin typeface="Georgia" pitchFamily="18" charset="0"/>
              </a:rPr>
              <a:t>Fixed Income Scheme AUMs</a:t>
            </a:r>
            <a:endParaRPr lang="en-US" sz="1800" dirty="0">
              <a:solidFill>
                <a:schemeClr val="accent5">
                  <a:lumMod val="50000"/>
                </a:schemeClr>
              </a:solidFill>
              <a:latin typeface="Georgia"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87797955"/>
              </p:ext>
            </p:extLst>
          </p:nvPr>
        </p:nvGraphicFramePr>
        <p:xfrm>
          <a:off x="1105470" y="1316766"/>
          <a:ext cx="8693623" cy="4825138"/>
        </p:xfrm>
        <a:graphic>
          <a:graphicData uri="http://schemas.openxmlformats.org/drawingml/2006/table">
            <a:tbl>
              <a:tblPr firstRow="1" bandRow="1">
                <a:tableStyleId>{5C22544A-7EE6-4342-B048-85BDC9FD1C3A}</a:tableStyleId>
              </a:tblPr>
              <a:tblGrid>
                <a:gridCol w="1593659">
                  <a:extLst>
                    <a:ext uri="{9D8B030D-6E8A-4147-A177-3AD203B41FA5}">
                      <a16:colId xmlns:a16="http://schemas.microsoft.com/office/drawing/2014/main" val="660408475"/>
                    </a:ext>
                  </a:extLst>
                </a:gridCol>
                <a:gridCol w="326676">
                  <a:extLst>
                    <a:ext uri="{9D8B030D-6E8A-4147-A177-3AD203B41FA5}">
                      <a16:colId xmlns:a16="http://schemas.microsoft.com/office/drawing/2014/main" val="3103653713"/>
                    </a:ext>
                  </a:extLst>
                </a:gridCol>
                <a:gridCol w="1936118">
                  <a:extLst>
                    <a:ext uri="{9D8B030D-6E8A-4147-A177-3AD203B41FA5}">
                      <a16:colId xmlns:a16="http://schemas.microsoft.com/office/drawing/2014/main" val="3851005902"/>
                    </a:ext>
                  </a:extLst>
                </a:gridCol>
                <a:gridCol w="303260">
                  <a:extLst>
                    <a:ext uri="{9D8B030D-6E8A-4147-A177-3AD203B41FA5}">
                      <a16:colId xmlns:a16="http://schemas.microsoft.com/office/drawing/2014/main" val="2573255540"/>
                    </a:ext>
                  </a:extLst>
                </a:gridCol>
                <a:gridCol w="1785238">
                  <a:extLst>
                    <a:ext uri="{9D8B030D-6E8A-4147-A177-3AD203B41FA5}">
                      <a16:colId xmlns:a16="http://schemas.microsoft.com/office/drawing/2014/main" val="4133166403"/>
                    </a:ext>
                  </a:extLst>
                </a:gridCol>
                <a:gridCol w="326080">
                  <a:extLst>
                    <a:ext uri="{9D8B030D-6E8A-4147-A177-3AD203B41FA5}">
                      <a16:colId xmlns:a16="http://schemas.microsoft.com/office/drawing/2014/main" val="1328191958"/>
                    </a:ext>
                  </a:extLst>
                </a:gridCol>
                <a:gridCol w="2422592">
                  <a:extLst>
                    <a:ext uri="{9D8B030D-6E8A-4147-A177-3AD203B41FA5}">
                      <a16:colId xmlns:a16="http://schemas.microsoft.com/office/drawing/2014/main" val="971556795"/>
                    </a:ext>
                  </a:extLst>
                </a:gridCol>
              </a:tblGrid>
              <a:tr h="544251">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Fund Schemes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Net Asset Sept 30, 2021</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Fees Earned </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Growth % In AUMs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641559"/>
                  </a:ext>
                </a:extLst>
              </a:tr>
              <a:tr h="329594">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gridSpan="3">
                  <a:txBody>
                    <a:bodyPr/>
                    <a:lstStyle/>
                    <a:p>
                      <a:pPr marL="0" algn="ctr" defTabSz="914400" rtl="0" eaLnBrk="1" fontAlgn="b" latinLnBrk="0" hangingPunct="1"/>
                      <a:r>
                        <a:rPr lang="en-US" sz="1600" u="sng" kern="1200" spc="600" dirty="0" smtClean="0">
                          <a:solidFill>
                            <a:srgbClr val="002060"/>
                          </a:solidFill>
                          <a:latin typeface="Georgia" panose="02040502050405020303" pitchFamily="18" charset="0"/>
                          <a:ea typeface="+mn-ea"/>
                          <a:cs typeface="+mn-cs"/>
                        </a:rPr>
                        <a:t>(</a:t>
                      </a:r>
                      <a:r>
                        <a:rPr lang="en-US" sz="1600" u="sng" kern="1200" spc="600" dirty="0" err="1" smtClean="0">
                          <a:solidFill>
                            <a:srgbClr val="002060"/>
                          </a:solidFill>
                          <a:latin typeface="Georgia" panose="02040502050405020303" pitchFamily="18" charset="0"/>
                          <a:ea typeface="+mn-ea"/>
                          <a:cs typeface="+mn-cs"/>
                        </a:rPr>
                        <a:t>Rs</a:t>
                      </a:r>
                      <a:r>
                        <a:rPr lang="en-US" sz="1600" u="sng" kern="1200" spc="600" dirty="0" smtClean="0">
                          <a:solidFill>
                            <a:srgbClr val="002060"/>
                          </a:solidFill>
                          <a:latin typeface="Georgia" panose="02040502050405020303" pitchFamily="18" charset="0"/>
                          <a:ea typeface="+mn-ea"/>
                          <a:cs typeface="+mn-cs"/>
                        </a:rPr>
                        <a:t>. In ‘000’)</a:t>
                      </a:r>
                      <a:endParaRPr lang="en-US" sz="1600" u="sng" kern="1200" spc="6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hMerge="1">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hMerge="1">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092889129"/>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PIF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8,363,685</a:t>
                      </a:r>
                    </a:p>
                  </a:txBody>
                  <a:tcPr marL="9525" marR="9525" marT="9525" marB="0" anchor="c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29,136</a:t>
                      </a:r>
                    </a:p>
                  </a:txBody>
                  <a:tcPr marL="9525" marR="9525" marT="9525" marB="0" anchor="b">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(12.84)</a:t>
                      </a:r>
                    </a:p>
                  </a:txBody>
                  <a:tcPr marL="9525" marR="9525" marT="9525" marB="0" anchor="b">
                    <a:solidFill>
                      <a:schemeClr val="bg1"/>
                    </a:solidFill>
                  </a:tcPr>
                </a:tc>
                <a:extLst>
                  <a:ext uri="{0D108BD9-81ED-4DB2-BD59-A6C34878D82A}">
                    <a16:rowId xmlns:a16="http://schemas.microsoft.com/office/drawing/2014/main" val="41718715"/>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ALHIIF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7,572,913</a:t>
                      </a:r>
                    </a:p>
                  </a:txBody>
                  <a:tcPr marL="9525" marR="9525" marT="9525" marB="0" anchor="c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14,663</a:t>
                      </a:r>
                    </a:p>
                  </a:txBody>
                  <a:tcPr marL="9525" marR="9525" marT="9525" marB="0" anchor="b">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35.83</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val="4193775403"/>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MCBDCFIF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4,245,513</a:t>
                      </a:r>
                    </a:p>
                  </a:txBody>
                  <a:tcPr marL="9525" marR="9525" marT="9525" marB="0" anchor="c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21,307</a:t>
                      </a:r>
                    </a:p>
                  </a:txBody>
                  <a:tcPr marL="9525" marR="9525" marT="9525" marB="0" anchor="b">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16.44</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val="3439833692"/>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ALHDDF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1,408,959</a:t>
                      </a:r>
                    </a:p>
                  </a:txBody>
                  <a:tcPr marL="9525" marR="9525" marT="9525" marB="0" anchor="c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1,702</a:t>
                      </a:r>
                    </a:p>
                  </a:txBody>
                  <a:tcPr marL="9525" marR="9525" marT="9525" marB="0" anchor="b">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(38.16)</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val="1894769905"/>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MCBPSF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737,150</a:t>
                      </a:r>
                    </a:p>
                  </a:txBody>
                  <a:tcPr marL="9525" marR="9525" marT="9525" marB="0" anchor="c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3,040</a:t>
                      </a:r>
                    </a:p>
                  </a:txBody>
                  <a:tcPr marL="9525" marR="9525" marT="9525" marB="0" anchor="b">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(0.11)</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val="2532922347"/>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PIEF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931,657</a:t>
                      </a:r>
                    </a:p>
                  </a:txBody>
                  <a:tcPr marL="9525" marR="9525" marT="9525" marB="0" anchor="c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2,348</a:t>
                      </a:r>
                    </a:p>
                  </a:txBody>
                  <a:tcPr marL="9525" marR="9525" marT="9525" marB="0" anchor="b">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47.98</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val="199999289"/>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PPFDT</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522,355</a:t>
                      </a:r>
                    </a:p>
                  </a:txBody>
                  <a:tcPr marL="9525" marR="9525" marT="9525" marB="0" anchor="c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B w="12700" cmpd="sng">
                      <a:noFill/>
                    </a:lnB>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1,949</a:t>
                      </a:r>
                    </a:p>
                  </a:txBody>
                  <a:tcPr marL="9525" marR="9525" marT="9525" marB="0" anchor="b">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5.52</a:t>
                      </a:r>
                      <a:endParaRPr lang="en-US" sz="1600" kern="1200" dirty="0">
                        <a:solidFill>
                          <a:srgbClr val="002060"/>
                        </a:solidFill>
                        <a:latin typeface="Georgia" panose="02040502050405020303" pitchFamily="18" charset="0"/>
                        <a:ea typeface="+mn-ea"/>
                        <a:cs typeface="+mn-cs"/>
                      </a:endParaRPr>
                    </a:p>
                  </a:txBody>
                  <a:tcPr marL="9525" marR="9525" marT="9525" marB="0" anchor="b">
                    <a:lnB w="12700" cmpd="sng">
                      <a:noFill/>
                    </a:lnB>
                    <a:solidFill>
                      <a:schemeClr val="bg1"/>
                    </a:solidFill>
                  </a:tcPr>
                </a:tc>
                <a:extLst>
                  <a:ext uri="{0D108BD9-81ED-4DB2-BD59-A6C34878D82A}">
                    <a16:rowId xmlns:a16="http://schemas.microsoft.com/office/drawing/2014/main" val="3465525174"/>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ALHIPFDT</a:t>
                      </a:r>
                    </a:p>
                  </a:txBody>
                  <a:tcPr marL="8573" marR="8573" marT="8573" marB="0" anchor="ctr">
                    <a:lnB w="1270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B w="1270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363,509</a:t>
                      </a:r>
                    </a:p>
                  </a:txBody>
                  <a:tcPr marL="9525" marR="9525" marT="9525" marB="0" anchor="ctr">
                    <a:lnR w="12700" cmpd="sng">
                      <a:noFill/>
                    </a:lnR>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1,336</a:t>
                      </a:r>
                    </a:p>
                  </a:txBody>
                  <a:tcPr marL="9525" marR="9525" marT="9525" marB="0" anchor="b">
                    <a:lnL w="12700" cmpd="sng">
                      <a:noFill/>
                    </a:lnL>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R w="12700" cmpd="sng">
                      <a:noFill/>
                    </a:ln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4.19</a:t>
                      </a:r>
                    </a:p>
                  </a:txBody>
                  <a:tcPr marL="9525" marR="9525" marT="9525" marB="0" anchor="b">
                    <a:lnL w="12700" cmpd="sng">
                      <a:noFill/>
                    </a:lnL>
                    <a:lnR w="12700" cmpd="sng">
                      <a:noFill/>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200762"/>
                  </a:ext>
                </a:extLst>
              </a:tr>
              <a:tr h="45915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smtClean="0">
                          <a:solidFill>
                            <a:srgbClr val="002060"/>
                          </a:solidFill>
                          <a:latin typeface="Georgia" panose="02040502050405020303" pitchFamily="18" charset="0"/>
                          <a:ea typeface="+mn-ea"/>
                          <a:cs typeface="+mn-cs"/>
                        </a:rPr>
                        <a:t>FI Schemes</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a:solidFill>
                            <a:srgbClr val="002060"/>
                          </a:solidFill>
                          <a:latin typeface="Georgia" panose="02040502050405020303" pitchFamily="18" charset="0"/>
                          <a:ea typeface="+mn-ea"/>
                          <a:cs typeface="+mn-cs"/>
                        </a:rPr>
                        <a:t>24,145,741</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chemeClr val="accent4">
                            <a:lumMod val="60000"/>
                            <a:lumOff val="40000"/>
                          </a:schemeClr>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a:solidFill>
                            <a:srgbClr val="002060"/>
                          </a:solidFill>
                          <a:latin typeface="Georgia" panose="02040502050405020303" pitchFamily="18" charset="0"/>
                          <a:ea typeface="+mn-ea"/>
                          <a:cs typeface="+mn-cs"/>
                        </a:rPr>
                        <a:t>75,481</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1213731"/>
                  </a:ext>
                </a:extLst>
              </a:tr>
              <a:tr h="6691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smtClean="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smtClean="0">
                          <a:solidFill>
                            <a:srgbClr val="002060"/>
                          </a:solidFill>
                          <a:latin typeface="Georgia" panose="02040502050405020303" pitchFamily="18" charset="0"/>
                          <a:ea typeface="+mn-ea"/>
                          <a:cs typeface="+mn-cs"/>
                        </a:rPr>
                        <a:t> 14.87%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smtClean="0">
                          <a:solidFill>
                            <a:srgbClr val="002060"/>
                          </a:solidFill>
                          <a:latin typeface="Georgia" panose="02040502050405020303" pitchFamily="18" charset="0"/>
                          <a:ea typeface="+mn-ea"/>
                          <a:cs typeface="+mn-cs"/>
                        </a:rPr>
                        <a:t>21.49%</a:t>
                      </a:r>
                      <a:endParaRPr lang="en-US" sz="1600" kern="1200" dirty="0">
                        <a:solidFill>
                          <a:srgbClr val="002060"/>
                        </a:solidFill>
                        <a:latin typeface="Georgia" panose="02040502050405020303" pitchFamily="18" charset="0"/>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327205"/>
                  </a:ext>
                </a:extLst>
              </a:tr>
            </a:tbl>
          </a:graphicData>
        </a:graphic>
      </p:graphicFrame>
    </p:spTree>
    <p:extLst>
      <p:ext uri="{BB962C8B-B14F-4D97-AF65-F5344CB8AC3E}">
        <p14:creationId xmlns:p14="http://schemas.microsoft.com/office/powerpoint/2010/main" val="558938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54379" y="786159"/>
            <a:ext cx="9464040" cy="530605"/>
          </a:xfrm>
        </p:spPr>
        <p:txBody>
          <a:bodyPr>
            <a:noAutofit/>
          </a:bodyPr>
          <a:lstStyle/>
          <a:p>
            <a:pPr marL="0" indent="0" algn="ctr">
              <a:buNone/>
            </a:pPr>
            <a:r>
              <a:rPr lang="en-US" sz="2400" dirty="0" smtClean="0">
                <a:latin typeface="Georgia" pitchFamily="18" charset="0"/>
              </a:rPr>
              <a:t>Money Market Scheme AUMs</a:t>
            </a:r>
            <a:endParaRPr lang="en-US" sz="1800" dirty="0">
              <a:solidFill>
                <a:schemeClr val="accent5">
                  <a:lumMod val="50000"/>
                </a:schemeClr>
              </a:solidFill>
              <a:latin typeface="Georgia"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64875204"/>
              </p:ext>
            </p:extLst>
          </p:nvPr>
        </p:nvGraphicFramePr>
        <p:xfrm>
          <a:off x="1105470" y="1316766"/>
          <a:ext cx="8693623" cy="3973831"/>
        </p:xfrm>
        <a:graphic>
          <a:graphicData uri="http://schemas.openxmlformats.org/drawingml/2006/table">
            <a:tbl>
              <a:tblPr firstRow="1" bandRow="1">
                <a:tableStyleId>{5C22544A-7EE6-4342-B048-85BDC9FD1C3A}</a:tableStyleId>
              </a:tblPr>
              <a:tblGrid>
                <a:gridCol w="1593659">
                  <a:extLst>
                    <a:ext uri="{9D8B030D-6E8A-4147-A177-3AD203B41FA5}">
                      <a16:colId xmlns:a16="http://schemas.microsoft.com/office/drawing/2014/main" val="660408475"/>
                    </a:ext>
                  </a:extLst>
                </a:gridCol>
                <a:gridCol w="326676">
                  <a:extLst>
                    <a:ext uri="{9D8B030D-6E8A-4147-A177-3AD203B41FA5}">
                      <a16:colId xmlns:a16="http://schemas.microsoft.com/office/drawing/2014/main" val="3103653713"/>
                    </a:ext>
                  </a:extLst>
                </a:gridCol>
                <a:gridCol w="1936118">
                  <a:extLst>
                    <a:ext uri="{9D8B030D-6E8A-4147-A177-3AD203B41FA5}">
                      <a16:colId xmlns:a16="http://schemas.microsoft.com/office/drawing/2014/main" val="3851005902"/>
                    </a:ext>
                  </a:extLst>
                </a:gridCol>
                <a:gridCol w="303260">
                  <a:extLst>
                    <a:ext uri="{9D8B030D-6E8A-4147-A177-3AD203B41FA5}">
                      <a16:colId xmlns:a16="http://schemas.microsoft.com/office/drawing/2014/main" val="2573255540"/>
                    </a:ext>
                  </a:extLst>
                </a:gridCol>
                <a:gridCol w="1785238">
                  <a:extLst>
                    <a:ext uri="{9D8B030D-6E8A-4147-A177-3AD203B41FA5}">
                      <a16:colId xmlns:a16="http://schemas.microsoft.com/office/drawing/2014/main" val="4133166403"/>
                    </a:ext>
                  </a:extLst>
                </a:gridCol>
                <a:gridCol w="326080">
                  <a:extLst>
                    <a:ext uri="{9D8B030D-6E8A-4147-A177-3AD203B41FA5}">
                      <a16:colId xmlns:a16="http://schemas.microsoft.com/office/drawing/2014/main" val="1328191958"/>
                    </a:ext>
                  </a:extLst>
                </a:gridCol>
                <a:gridCol w="2422592">
                  <a:extLst>
                    <a:ext uri="{9D8B030D-6E8A-4147-A177-3AD203B41FA5}">
                      <a16:colId xmlns:a16="http://schemas.microsoft.com/office/drawing/2014/main" val="971556795"/>
                    </a:ext>
                  </a:extLst>
                </a:gridCol>
              </a:tblGrid>
              <a:tr h="544251">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Fund Schemes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Net Asset Sept 30, 2021 </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Fees Earned </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Growth % In AUMs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641559"/>
                  </a:ext>
                </a:extLst>
              </a:tr>
              <a:tr h="329594">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gridSpan="3">
                  <a:txBody>
                    <a:bodyPr/>
                    <a:lstStyle/>
                    <a:p>
                      <a:pPr marL="0" algn="ctr" defTabSz="914400" rtl="0" eaLnBrk="1" fontAlgn="b" latinLnBrk="0" hangingPunct="1"/>
                      <a:r>
                        <a:rPr lang="en-US" sz="2000" u="sng" kern="1200" spc="600" dirty="0" smtClean="0">
                          <a:solidFill>
                            <a:srgbClr val="002060"/>
                          </a:solidFill>
                          <a:latin typeface="Georgia" panose="02040502050405020303" pitchFamily="18" charset="0"/>
                          <a:ea typeface="+mn-ea"/>
                          <a:cs typeface="+mn-cs"/>
                        </a:rPr>
                        <a:t>(</a:t>
                      </a:r>
                      <a:r>
                        <a:rPr lang="en-US" sz="2000" u="sng" kern="1200" spc="600" dirty="0" err="1" smtClean="0">
                          <a:solidFill>
                            <a:srgbClr val="002060"/>
                          </a:solidFill>
                          <a:latin typeface="Georgia" panose="02040502050405020303" pitchFamily="18" charset="0"/>
                          <a:ea typeface="+mn-ea"/>
                          <a:cs typeface="+mn-cs"/>
                        </a:rPr>
                        <a:t>Rs</a:t>
                      </a:r>
                      <a:r>
                        <a:rPr lang="en-US" sz="2000" u="sng" kern="1200" spc="600" dirty="0" smtClean="0">
                          <a:solidFill>
                            <a:srgbClr val="002060"/>
                          </a:solidFill>
                          <a:latin typeface="Georgia" panose="02040502050405020303" pitchFamily="18" charset="0"/>
                          <a:ea typeface="+mn-ea"/>
                          <a:cs typeface="+mn-cs"/>
                        </a:rPr>
                        <a:t>. In ‘000’)</a:t>
                      </a:r>
                      <a:endParaRPr lang="en-US" sz="2000" u="sng" kern="1200" spc="6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hMerge="1">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hMerge="1">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092889129"/>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MCBCMO</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34,248,488</a:t>
                      </a:r>
                      <a:endParaRPr lang="en-US" sz="1600" kern="1200" dirty="0">
                        <a:solidFill>
                          <a:srgbClr val="002060"/>
                        </a:solidFill>
                        <a:latin typeface="Georgia" panose="02040502050405020303" pitchFamily="18" charset="0"/>
                        <a:ea typeface="+mn-ea"/>
                        <a:cs typeface="+mn-cs"/>
                      </a:endParaRPr>
                    </a:p>
                  </a:txBody>
                  <a:tcPr marL="8573" marR="8573" marT="8573" marB="0" anchor="c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53,248</a:t>
                      </a:r>
                      <a:endParaRPr lang="en-US" sz="1600" kern="1200" dirty="0">
                        <a:solidFill>
                          <a:srgbClr val="002060"/>
                        </a:solidFill>
                        <a:latin typeface="Georgia" panose="02040502050405020303" pitchFamily="18" charset="0"/>
                        <a:ea typeface="+mn-ea"/>
                        <a:cs typeface="+mn-cs"/>
                      </a:endParaRPr>
                    </a:p>
                  </a:txBody>
                  <a:tcPr marL="8573" marR="8573" marT="8573" marB="0" anchor="c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0.64</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val="41718715"/>
                  </a:ext>
                </a:extLst>
              </a:tr>
              <a:tr h="296013">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ALHIMMF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13,779,627</a:t>
                      </a:r>
                      <a:endParaRPr lang="en-US" sz="1600" kern="1200" dirty="0">
                        <a:solidFill>
                          <a:srgbClr val="002060"/>
                        </a:solidFill>
                        <a:latin typeface="Georgia" panose="02040502050405020303" pitchFamily="18" charset="0"/>
                        <a:ea typeface="+mn-ea"/>
                        <a:cs typeface="+mn-cs"/>
                      </a:endParaRPr>
                    </a:p>
                  </a:txBody>
                  <a:tcPr marL="8573" marR="8573" marT="8573" marB="0" anchor="c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9,888</a:t>
                      </a:r>
                      <a:endParaRPr lang="en-US" sz="1600" kern="1200" dirty="0">
                        <a:solidFill>
                          <a:srgbClr val="002060"/>
                        </a:solidFill>
                        <a:latin typeface="Georgia" panose="02040502050405020303" pitchFamily="18" charset="0"/>
                        <a:ea typeface="+mn-ea"/>
                        <a:cs typeface="+mn-cs"/>
                      </a:endParaRPr>
                    </a:p>
                  </a:txBody>
                  <a:tcPr marL="8573" marR="8573" marT="8573" marB="0" anchor="c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(9.69</a:t>
                      </a:r>
                      <a:r>
                        <a:rPr lang="en-US" sz="1600" kern="1200" dirty="0">
                          <a:solidFill>
                            <a:srgbClr val="002060"/>
                          </a:solidFill>
                          <a:latin typeface="Georgia" panose="02040502050405020303" pitchFamily="18" charset="0"/>
                          <a:ea typeface="+mn-ea"/>
                          <a:cs typeface="+mn-cs"/>
                        </a:rPr>
                        <a:t>)</a:t>
                      </a:r>
                      <a:endParaRPr lang="en-US" sz="1600" kern="1200" dirty="0" smtClean="0">
                        <a:solidFill>
                          <a:srgbClr val="002060"/>
                        </a:solidFill>
                        <a:latin typeface="Georgia" panose="02040502050405020303" pitchFamily="18" charset="0"/>
                        <a:ea typeface="+mn-ea"/>
                        <a:cs typeface="+mn-cs"/>
                      </a:endParaRPr>
                    </a:p>
                  </a:txBody>
                  <a:tcPr marL="8573" marR="8573" marT="8573" marB="0" anchor="b">
                    <a:solidFill>
                      <a:schemeClr val="bg1"/>
                    </a:solidFill>
                  </a:tcPr>
                </a:tc>
                <a:extLst>
                  <a:ext uri="{0D108BD9-81ED-4DB2-BD59-A6C34878D82A}">
                    <a16:rowId xmlns:a16="http://schemas.microsoft.com/office/drawing/2014/main" val="4193775403"/>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PCF</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9,918,631</a:t>
                      </a:r>
                      <a:endParaRPr lang="en-US" sz="1600" kern="1200" dirty="0">
                        <a:solidFill>
                          <a:srgbClr val="002060"/>
                        </a:solidFill>
                        <a:latin typeface="Georgia" panose="02040502050405020303" pitchFamily="18" charset="0"/>
                        <a:ea typeface="+mn-ea"/>
                        <a:cs typeface="+mn-cs"/>
                      </a:endParaRPr>
                    </a:p>
                  </a:txBody>
                  <a:tcPr marL="8573" marR="8573" marT="8573" marB="0" anchor="c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3,619</a:t>
                      </a:r>
                      <a:endParaRPr lang="en-US" sz="1600" kern="1200" dirty="0">
                        <a:solidFill>
                          <a:srgbClr val="002060"/>
                        </a:solidFill>
                        <a:latin typeface="Georgia" panose="02040502050405020303" pitchFamily="18" charset="0"/>
                        <a:ea typeface="+mn-ea"/>
                        <a:cs typeface="+mn-cs"/>
                      </a:endParaRPr>
                    </a:p>
                  </a:txBody>
                  <a:tcPr marL="8573" marR="8573" marT="8573" marB="0" anchor="c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218.05</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val="3439833692"/>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PPFMM</a:t>
                      </a:r>
                    </a:p>
                  </a:txBody>
                  <a:tcPr marL="8573" marR="8573" marT="8573"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555,906</a:t>
                      </a:r>
                      <a:endParaRPr lang="en-US" sz="1600" kern="1200" dirty="0">
                        <a:solidFill>
                          <a:srgbClr val="002060"/>
                        </a:solidFill>
                        <a:latin typeface="Georgia" panose="02040502050405020303" pitchFamily="18" charset="0"/>
                        <a:ea typeface="+mn-ea"/>
                        <a:cs typeface="+mn-cs"/>
                      </a:endParaRPr>
                    </a:p>
                  </a:txBody>
                  <a:tcPr marL="8573" marR="8573" marT="8573" marB="0" anchor="c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B w="12700" cmpd="sng">
                      <a:noFill/>
                    </a:lnB>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2,064 </a:t>
                      </a:r>
                      <a:endParaRPr lang="en-US" sz="1600" kern="1200" dirty="0">
                        <a:solidFill>
                          <a:srgbClr val="002060"/>
                        </a:solidFill>
                        <a:latin typeface="Georgia" panose="02040502050405020303" pitchFamily="18" charset="0"/>
                        <a:ea typeface="+mn-ea"/>
                        <a:cs typeface="+mn-cs"/>
                      </a:endParaRPr>
                    </a:p>
                  </a:txBody>
                  <a:tcPr marL="8573" marR="8573" marT="8573" marB="0" anchor="c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4.23</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val="1894769905"/>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ALHIPFMM</a:t>
                      </a:r>
                    </a:p>
                  </a:txBody>
                  <a:tcPr marL="8573" marR="8573" marT="8573" marB="0" anchor="b">
                    <a:lnB w="1270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B w="1270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291,525</a:t>
                      </a:r>
                      <a:endParaRPr lang="en-US" sz="1600" kern="1200" dirty="0">
                        <a:solidFill>
                          <a:srgbClr val="002060"/>
                        </a:solidFill>
                        <a:latin typeface="Georgia" panose="02040502050405020303" pitchFamily="18" charset="0"/>
                        <a:ea typeface="+mn-ea"/>
                        <a:cs typeface="+mn-cs"/>
                      </a:endParaRPr>
                    </a:p>
                  </a:txBody>
                  <a:tcPr marL="8573" marR="8573" marT="8573" marB="0" anchor="ctr">
                    <a:lnR w="12700" cmpd="sng">
                      <a:noFill/>
                    </a:ln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1,091</a:t>
                      </a:r>
                      <a:endParaRPr lang="en-US" sz="1600" kern="1200" dirty="0">
                        <a:solidFill>
                          <a:srgbClr val="002060"/>
                        </a:solidFill>
                        <a:latin typeface="Georgia" panose="02040502050405020303" pitchFamily="18" charset="0"/>
                        <a:ea typeface="+mn-ea"/>
                        <a:cs typeface="+mn-cs"/>
                      </a:endParaRPr>
                    </a:p>
                  </a:txBody>
                  <a:tcPr marL="8573" marR="8573" marT="8573" marB="0" anchor="ctr">
                    <a:lnL w="12700" cmpd="sng">
                      <a:noFill/>
                    </a:lnL>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R w="12700" cmpd="sng">
                      <a:noFill/>
                    </a:ln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2.88</a:t>
                      </a:r>
                      <a:endParaRPr lang="en-US" sz="1600" kern="1200" dirty="0">
                        <a:solidFill>
                          <a:srgbClr val="002060"/>
                        </a:solidFill>
                        <a:latin typeface="Georgia" panose="02040502050405020303" pitchFamily="18" charset="0"/>
                        <a:ea typeface="+mn-ea"/>
                        <a:cs typeface="+mn-cs"/>
                      </a:endParaRPr>
                    </a:p>
                  </a:txBody>
                  <a:tcPr marL="9525" marR="9525" marT="9525" marB="0" anchor="b">
                    <a:lnL w="12700" cmpd="sng">
                      <a:noFill/>
                    </a:lnL>
                    <a:lnR w="12700" cmpd="sng">
                      <a:noFill/>
                    </a:lnR>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200762"/>
                  </a:ext>
                </a:extLst>
              </a:tr>
              <a:tr h="62026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smtClean="0">
                          <a:solidFill>
                            <a:srgbClr val="002060"/>
                          </a:solidFill>
                          <a:latin typeface="Georgia" panose="02040502050405020303" pitchFamily="18" charset="0"/>
                          <a:ea typeface="+mn-ea"/>
                          <a:cs typeface="+mn-cs"/>
                        </a:rPr>
                        <a:t>MM </a:t>
                      </a:r>
                      <a:r>
                        <a:rPr lang="en-US" sz="1600" kern="1200" dirty="0">
                          <a:solidFill>
                            <a:srgbClr val="002060"/>
                          </a:solidFill>
                          <a:latin typeface="Georgia" panose="02040502050405020303" pitchFamily="18" charset="0"/>
                          <a:ea typeface="+mn-ea"/>
                          <a:cs typeface="+mn-cs"/>
                        </a:rPr>
                        <a:t>Schemes</a:t>
                      </a:r>
                    </a:p>
                  </a:txBody>
                  <a:tcPr marL="8573" marR="8573" marT="8573"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002060"/>
                        </a:solidFill>
                        <a:latin typeface="Georgia" panose="02040502050405020303" pitchFamily="18" charset="0"/>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a:solidFill>
                            <a:srgbClr val="002060"/>
                          </a:solidFill>
                          <a:latin typeface="Georgia" panose="02040502050405020303" pitchFamily="18" charset="0"/>
                          <a:ea typeface="+mn-ea"/>
                          <a:cs typeface="+mn-cs"/>
                        </a:rPr>
                        <a:t>58,794,177</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chemeClr val="accent4">
                            <a:lumMod val="60000"/>
                            <a:lumOff val="40000"/>
                          </a:schemeClr>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a:solidFill>
                            <a:schemeClr val="accent4">
                              <a:lumMod val="60000"/>
                              <a:lumOff val="40000"/>
                            </a:schemeClr>
                          </a:solidFill>
                          <a:latin typeface="Georgia" panose="02040502050405020303" pitchFamily="18" charset="0"/>
                          <a:ea typeface="+mn-ea"/>
                          <a:cs typeface="+mn-cs"/>
                        </a:rPr>
                        <a:t>  </a:t>
                      </a:r>
                      <a:r>
                        <a:rPr lang="en-US" sz="1600" kern="1200" dirty="0" smtClean="0">
                          <a:solidFill>
                            <a:srgbClr val="002060"/>
                          </a:solidFill>
                          <a:latin typeface="Georgia" panose="02040502050405020303" pitchFamily="18" charset="0"/>
                          <a:ea typeface="+mn-ea"/>
                          <a:cs typeface="+mn-cs"/>
                        </a:rPr>
                        <a:t>69,910</a:t>
                      </a:r>
                      <a:endParaRPr lang="en-US" sz="1600" kern="1200" dirty="0">
                        <a:solidFill>
                          <a:srgbClr val="002060"/>
                        </a:solidFill>
                        <a:latin typeface="Georgia" panose="02040502050405020303" pitchFamily="18" charset="0"/>
                        <a:ea typeface="+mn-ea"/>
                        <a:cs typeface="+mn-cs"/>
                      </a:endParaRPr>
                    </a:p>
                  </a:txBody>
                  <a:tcPr marL="8573" marR="8573" marT="857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1213731"/>
                  </a:ext>
                </a:extLst>
              </a:tr>
              <a:tr h="6691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smtClean="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smtClean="0">
                          <a:solidFill>
                            <a:srgbClr val="002060"/>
                          </a:solidFill>
                          <a:latin typeface="Georgia" panose="02040502050405020303" pitchFamily="18" charset="0"/>
                          <a:ea typeface="+mn-ea"/>
                          <a:cs typeface="+mn-cs"/>
                        </a:rPr>
                        <a:t>36.21%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smtClean="0">
                          <a:solidFill>
                            <a:srgbClr val="002060"/>
                          </a:solidFill>
                          <a:latin typeface="Georgia" panose="02040502050405020303" pitchFamily="18" charset="0"/>
                          <a:ea typeface="+mn-ea"/>
                          <a:cs typeface="+mn-cs"/>
                        </a:rPr>
                        <a:t>19.90%</a:t>
                      </a:r>
                      <a:endParaRPr lang="en-US" sz="1600" kern="1200" dirty="0">
                        <a:solidFill>
                          <a:srgbClr val="002060"/>
                        </a:solidFill>
                        <a:latin typeface="Georgia" panose="02040502050405020303" pitchFamily="18" charset="0"/>
                        <a:ea typeface="+mn-ea"/>
                        <a:cs typeface="+mn-cs"/>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327205"/>
                  </a:ext>
                </a:extLst>
              </a:tr>
            </a:tbl>
          </a:graphicData>
        </a:graphic>
      </p:graphicFrame>
    </p:spTree>
    <p:extLst>
      <p:ext uri="{BB962C8B-B14F-4D97-AF65-F5344CB8AC3E}">
        <p14:creationId xmlns:p14="http://schemas.microsoft.com/office/powerpoint/2010/main" val="1158848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54379" y="786159"/>
            <a:ext cx="9464040" cy="530605"/>
          </a:xfrm>
        </p:spPr>
        <p:txBody>
          <a:bodyPr>
            <a:noAutofit/>
          </a:bodyPr>
          <a:lstStyle/>
          <a:p>
            <a:pPr marL="0" indent="0" algn="ctr">
              <a:buNone/>
            </a:pPr>
            <a:r>
              <a:rPr lang="en-US" sz="2400" dirty="0" smtClean="0">
                <a:latin typeface="Georgia" pitchFamily="18" charset="0"/>
              </a:rPr>
              <a:t>Equity Scheme AUMs</a:t>
            </a:r>
            <a:endParaRPr lang="en-US" sz="1800" dirty="0">
              <a:solidFill>
                <a:schemeClr val="accent5">
                  <a:lumMod val="50000"/>
                </a:schemeClr>
              </a:solidFill>
              <a:latin typeface="Georgia"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42834187"/>
              </p:ext>
            </p:extLst>
          </p:nvPr>
        </p:nvGraphicFramePr>
        <p:xfrm>
          <a:off x="1105470" y="1316766"/>
          <a:ext cx="8693623" cy="4945099"/>
        </p:xfrm>
        <a:graphic>
          <a:graphicData uri="http://schemas.openxmlformats.org/drawingml/2006/table">
            <a:tbl>
              <a:tblPr firstRow="1" bandRow="1">
                <a:tableStyleId>{5C22544A-7EE6-4342-B048-85BDC9FD1C3A}</a:tableStyleId>
              </a:tblPr>
              <a:tblGrid>
                <a:gridCol w="1569491">
                  <a:extLst>
                    <a:ext uri="{9D8B030D-6E8A-4147-A177-3AD203B41FA5}">
                      <a16:colId xmlns:a16="http://schemas.microsoft.com/office/drawing/2014/main" val="660408475"/>
                    </a:ext>
                  </a:extLst>
                </a:gridCol>
                <a:gridCol w="350844">
                  <a:extLst>
                    <a:ext uri="{9D8B030D-6E8A-4147-A177-3AD203B41FA5}">
                      <a16:colId xmlns:a16="http://schemas.microsoft.com/office/drawing/2014/main" val="3103653713"/>
                    </a:ext>
                  </a:extLst>
                </a:gridCol>
                <a:gridCol w="1936118">
                  <a:extLst>
                    <a:ext uri="{9D8B030D-6E8A-4147-A177-3AD203B41FA5}">
                      <a16:colId xmlns:a16="http://schemas.microsoft.com/office/drawing/2014/main" val="3851005902"/>
                    </a:ext>
                  </a:extLst>
                </a:gridCol>
                <a:gridCol w="303260">
                  <a:extLst>
                    <a:ext uri="{9D8B030D-6E8A-4147-A177-3AD203B41FA5}">
                      <a16:colId xmlns:a16="http://schemas.microsoft.com/office/drawing/2014/main" val="2573255540"/>
                    </a:ext>
                  </a:extLst>
                </a:gridCol>
                <a:gridCol w="1785238">
                  <a:extLst>
                    <a:ext uri="{9D8B030D-6E8A-4147-A177-3AD203B41FA5}">
                      <a16:colId xmlns:a16="http://schemas.microsoft.com/office/drawing/2014/main" val="4133166403"/>
                    </a:ext>
                  </a:extLst>
                </a:gridCol>
                <a:gridCol w="326080">
                  <a:extLst>
                    <a:ext uri="{9D8B030D-6E8A-4147-A177-3AD203B41FA5}">
                      <a16:colId xmlns:a16="http://schemas.microsoft.com/office/drawing/2014/main" val="1328191958"/>
                    </a:ext>
                  </a:extLst>
                </a:gridCol>
                <a:gridCol w="2422592">
                  <a:extLst>
                    <a:ext uri="{9D8B030D-6E8A-4147-A177-3AD203B41FA5}">
                      <a16:colId xmlns:a16="http://schemas.microsoft.com/office/drawing/2014/main" val="971556795"/>
                    </a:ext>
                  </a:extLst>
                </a:gridCol>
              </a:tblGrid>
              <a:tr h="544251">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Fund Schemes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Net Asset Sept 30, 2021</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Fees Earned </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Growth % In AUMs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641559"/>
                  </a:ext>
                </a:extLst>
              </a:tr>
              <a:tr h="329594">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gridSpan="3">
                  <a:txBody>
                    <a:bodyPr/>
                    <a:lstStyle/>
                    <a:p>
                      <a:pPr marL="0" algn="ctr" defTabSz="914400" rtl="0" eaLnBrk="1" fontAlgn="b" latinLnBrk="0" hangingPunct="1"/>
                      <a:r>
                        <a:rPr lang="en-US" sz="1600" u="sng" kern="1200" spc="600" dirty="0" smtClean="0">
                          <a:solidFill>
                            <a:srgbClr val="002060"/>
                          </a:solidFill>
                          <a:latin typeface="Georgia" panose="02040502050405020303" pitchFamily="18" charset="0"/>
                          <a:ea typeface="+mn-ea"/>
                          <a:cs typeface="+mn-cs"/>
                        </a:rPr>
                        <a:t>(</a:t>
                      </a:r>
                      <a:r>
                        <a:rPr lang="en-US" sz="1600" u="sng" kern="1200" spc="600" dirty="0" err="1" smtClean="0">
                          <a:solidFill>
                            <a:srgbClr val="002060"/>
                          </a:solidFill>
                          <a:latin typeface="Georgia" panose="02040502050405020303" pitchFamily="18" charset="0"/>
                          <a:ea typeface="+mn-ea"/>
                          <a:cs typeface="+mn-cs"/>
                        </a:rPr>
                        <a:t>Rs</a:t>
                      </a:r>
                      <a:r>
                        <a:rPr lang="en-US" sz="1600" u="sng" kern="1200" spc="600" dirty="0" smtClean="0">
                          <a:solidFill>
                            <a:srgbClr val="002060"/>
                          </a:solidFill>
                          <a:latin typeface="Georgia" panose="02040502050405020303" pitchFamily="18" charset="0"/>
                          <a:ea typeface="+mn-ea"/>
                          <a:cs typeface="+mn-cs"/>
                        </a:rPr>
                        <a:t>. In ‘000’)</a:t>
                      </a:r>
                      <a:endParaRPr lang="en-US" sz="1600" u="sng" kern="1200" spc="6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hMerge="1">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hMerge="1">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092889129"/>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MCBPSM</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11,812,275</a:t>
                      </a:r>
                    </a:p>
                  </a:txBody>
                  <a:tcPr marL="9525" marR="9525" marT="9525" marB="0" anchor="c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106,896</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(4.72)</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val="41718715"/>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ALHISF</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3,444,648</a:t>
                      </a:r>
                    </a:p>
                  </a:txBody>
                  <a:tcPr marL="9525" marR="9525" marT="9525" marB="0" anchor="c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32,544</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1.01</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val="4193775403"/>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ALHAA</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2,299,527</a:t>
                      </a:r>
                    </a:p>
                  </a:txBody>
                  <a:tcPr marL="9525" marR="9525" marT="9525" marB="0" anchor="c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20,153</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t>
                      </a:r>
                      <a:r>
                        <a:rPr lang="en-US" sz="1600" kern="1200" dirty="0" smtClean="0">
                          <a:solidFill>
                            <a:srgbClr val="002060"/>
                          </a:solidFill>
                          <a:latin typeface="Georgia" panose="02040502050405020303" pitchFamily="18" charset="0"/>
                          <a:ea typeface="+mn-ea"/>
                          <a:cs typeface="+mn-cs"/>
                        </a:rPr>
                        <a:t>1.51)</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val="3439833692"/>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MCBPAAF</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1,119,866</a:t>
                      </a:r>
                    </a:p>
                  </a:txBody>
                  <a:tcPr marL="9525" marR="9525" marT="9525" marB="0" anchor="c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8,426</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22.78</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val="1894769905"/>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PPFEQ</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937,123</a:t>
                      </a:r>
                    </a:p>
                  </a:txBody>
                  <a:tcPr marL="9525" marR="9525" marT="9525" marB="0" anchor="c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3,590</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3.57</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val="2532922347"/>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ALHIPFEQ</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680,241</a:t>
                      </a:r>
                    </a:p>
                  </a:txBody>
                  <a:tcPr marL="9525" marR="9525" marT="9525" marB="0" anchor="c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2,778</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t>
                      </a:r>
                      <a:r>
                        <a:rPr lang="en-US" sz="1600" kern="1200" dirty="0" smtClean="0">
                          <a:solidFill>
                            <a:srgbClr val="002060"/>
                          </a:solidFill>
                          <a:latin typeface="Georgia" panose="02040502050405020303" pitchFamily="18" charset="0"/>
                          <a:ea typeface="+mn-ea"/>
                          <a:cs typeface="+mn-cs"/>
                        </a:rPr>
                        <a:t>5.77)</a:t>
                      </a:r>
                      <a:endParaRPr lang="en-US" sz="1600" kern="1200" dirty="0">
                        <a:solidFill>
                          <a:srgbClr val="002060"/>
                        </a:solidFill>
                        <a:latin typeface="Georgia" panose="02040502050405020303" pitchFamily="18" charset="0"/>
                        <a:ea typeface="+mn-ea"/>
                        <a:cs typeface="+mn-cs"/>
                      </a:endParaRPr>
                    </a:p>
                  </a:txBody>
                  <a:tcPr marL="9525" marR="9525" marT="9525" marB="0" anchor="b">
                    <a:solidFill>
                      <a:schemeClr val="bg1"/>
                    </a:solidFill>
                  </a:tcPr>
                </a:tc>
                <a:extLst>
                  <a:ext uri="{0D108BD9-81ED-4DB2-BD59-A6C34878D82A}">
                    <a16:rowId xmlns:a16="http://schemas.microsoft.com/office/drawing/2014/main" val="199999289"/>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PCMF</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440,757</a:t>
                      </a:r>
                    </a:p>
                  </a:txBody>
                  <a:tcPr marL="9525" marR="9525" marT="9525" marB="0" anchor="c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B w="12700" cmpd="sng">
                      <a:noFill/>
                    </a:lnB>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4,024</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t>
                      </a:r>
                      <a:r>
                        <a:rPr lang="en-US" sz="1600" kern="1200" dirty="0" smtClean="0">
                          <a:solidFill>
                            <a:srgbClr val="002060"/>
                          </a:solidFill>
                          <a:latin typeface="Georgia" panose="02040502050405020303" pitchFamily="18" charset="0"/>
                          <a:ea typeface="+mn-ea"/>
                          <a:cs typeface="+mn-cs"/>
                        </a:rPr>
                        <a:t>5.55)</a:t>
                      </a:r>
                      <a:endParaRPr lang="en-US" sz="1600" kern="1200" dirty="0">
                        <a:solidFill>
                          <a:srgbClr val="002060"/>
                        </a:solidFill>
                        <a:latin typeface="Georgia" panose="02040502050405020303" pitchFamily="18" charset="0"/>
                        <a:ea typeface="+mn-ea"/>
                        <a:cs typeface="+mn-cs"/>
                      </a:endParaRPr>
                    </a:p>
                  </a:txBody>
                  <a:tcPr marL="9525" marR="9525" marT="9525" marB="0" anchor="b">
                    <a:lnB w="12700" cmpd="sng">
                      <a:noFill/>
                    </a:lnB>
                    <a:solidFill>
                      <a:schemeClr val="bg1"/>
                    </a:solidFill>
                  </a:tcPr>
                </a:tc>
                <a:extLst>
                  <a:ext uri="{0D108BD9-81ED-4DB2-BD59-A6C34878D82A}">
                    <a16:rowId xmlns:a16="http://schemas.microsoft.com/office/drawing/2014/main" val="3465525174"/>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AHIIAF</a:t>
                      </a:r>
                    </a:p>
                  </a:txBody>
                  <a:tcPr marL="9525" marR="9525" marT="9525" marB="0" anchor="b">
                    <a:lnB w="1270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B w="1270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181,579</a:t>
                      </a:r>
                    </a:p>
                  </a:txBody>
                  <a:tcPr marL="9525" marR="9525" marT="9525" marB="0" anchor="ctr">
                    <a:lnR w="12700" cmpd="sng">
                      <a:noFill/>
                    </a:lnR>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58</a:t>
                      </a:r>
                    </a:p>
                  </a:txBody>
                  <a:tcPr marL="9525" marR="9525" marT="9525" marB="0" anchor="b">
                    <a:lnL w="12700" cmpd="sng">
                      <a:noFill/>
                    </a:lnL>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R w="12700" cmpd="sng">
                      <a:noFill/>
                    </a:ln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(47.55)</a:t>
                      </a:r>
                      <a:endParaRPr lang="en-US" sz="1600" kern="1200" dirty="0">
                        <a:solidFill>
                          <a:srgbClr val="002060"/>
                        </a:solidFill>
                        <a:latin typeface="Georgia" panose="02040502050405020303" pitchFamily="18" charset="0"/>
                        <a:ea typeface="+mn-ea"/>
                        <a:cs typeface="+mn-cs"/>
                      </a:endParaRPr>
                    </a:p>
                  </a:txBody>
                  <a:tcPr marL="9525" marR="9525" marT="9525" marB="0" anchor="b">
                    <a:lnL w="12700" cmpd="sng">
                      <a:noFill/>
                    </a:lnL>
                    <a:lnR w="12700" cmpd="sng">
                      <a:noFill/>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200762"/>
                  </a:ext>
                </a:extLst>
              </a:tr>
              <a:tr h="45915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kern="1200" dirty="0" smtClean="0">
                          <a:solidFill>
                            <a:srgbClr val="002060"/>
                          </a:solidFill>
                          <a:latin typeface="Georgia" panose="02040502050405020303" pitchFamily="18" charset="0"/>
                          <a:ea typeface="+mn-ea"/>
                          <a:cs typeface="+mn-cs"/>
                        </a:rPr>
                        <a:t>Equity Schemes</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20,916,016</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chemeClr val="accent4">
                            <a:lumMod val="60000"/>
                            <a:lumOff val="40000"/>
                          </a:schemeClr>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178,469</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1213731"/>
                  </a:ext>
                </a:extLst>
              </a:tr>
              <a:tr h="6691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smtClean="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12.88% </a:t>
                      </a:r>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50.80%</a:t>
                      </a:r>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327205"/>
                  </a:ext>
                </a:extLst>
              </a:tr>
            </a:tbl>
          </a:graphicData>
        </a:graphic>
      </p:graphicFrame>
    </p:spTree>
    <p:extLst>
      <p:ext uri="{BB962C8B-B14F-4D97-AF65-F5344CB8AC3E}">
        <p14:creationId xmlns:p14="http://schemas.microsoft.com/office/powerpoint/2010/main" val="2702756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77800" y="228600"/>
            <a:ext cx="9144000" cy="544513"/>
          </a:xfrm>
          <a:prstGeom prst="rect">
            <a:avLst/>
          </a:prstGeom>
        </p:spPr>
        <p:txBody>
          <a:bodyPr anchor="ctr"/>
          <a:lstStyle/>
          <a:p>
            <a:pPr eaLnBrk="1" fontAlgn="auto" hangingPunct="1">
              <a:spcBef>
                <a:spcPts val="0"/>
              </a:spcBef>
              <a:spcAft>
                <a:spcPts val="0"/>
              </a:spcAft>
              <a:defRPr/>
            </a:pPr>
            <a:r>
              <a:rPr lang="en-US" sz="2500" b="1">
                <a:solidFill>
                  <a:schemeClr val="tx1">
                    <a:tint val="75000"/>
                  </a:schemeClr>
                </a:solidFill>
                <a:latin typeface="+mn-lt"/>
              </a:rPr>
              <a:t>Executive </a:t>
            </a:r>
            <a:r>
              <a:rPr lang="en-US" sz="2500" b="1" smtClean="0">
                <a:solidFill>
                  <a:schemeClr val="tx1">
                    <a:tint val="75000"/>
                  </a:schemeClr>
                </a:solidFill>
                <a:latin typeface="+mn-lt"/>
              </a:rPr>
              <a:t>Summary</a:t>
            </a:r>
            <a:endParaRPr lang="en-US" sz="2500" b="1" dirty="0">
              <a:solidFill>
                <a:schemeClr val="tx1">
                  <a:tint val="75000"/>
                </a:schemeClr>
              </a:solidFill>
              <a:latin typeface="+mn-lt"/>
            </a:endParaRPr>
          </a:p>
        </p:txBody>
      </p:sp>
      <p:sp>
        <p:nvSpPr>
          <p:cNvPr id="21" name="TextBox 20"/>
          <p:cNvSpPr txBox="1"/>
          <p:nvPr/>
        </p:nvSpPr>
        <p:spPr>
          <a:xfrm>
            <a:off x="296863" y="773113"/>
            <a:ext cx="10088562" cy="5355312"/>
          </a:xfrm>
          <a:prstGeom prst="rect">
            <a:avLst/>
          </a:prstGeom>
          <a:noFill/>
        </p:spPr>
        <p:txBody>
          <a:bodyPr>
            <a:spAutoFit/>
          </a:bodyPr>
          <a:lstStyle/>
          <a:p>
            <a:pPr marL="342900" indent="-342900" eaLnBrk="1" fontAlgn="auto" hangingPunct="1">
              <a:spcBef>
                <a:spcPts val="0"/>
              </a:spcBef>
              <a:spcAft>
                <a:spcPts val="0"/>
              </a:spcAft>
              <a:buFont typeface="Wingdings" panose="05000000000000000000" pitchFamily="2" charset="2"/>
              <a:buChar char="§"/>
              <a:defRPr/>
            </a:pPr>
            <a:r>
              <a:rPr lang="en-US" dirty="0" smtClean="0">
                <a:latin typeface="+mn-lt"/>
              </a:rPr>
              <a:t>As on Sept 30, 2021 </a:t>
            </a:r>
            <a:r>
              <a:rPr lang="en-US" dirty="0">
                <a:latin typeface="+mn-lt"/>
              </a:rPr>
              <a:t>MCBAH AUMs </a:t>
            </a:r>
            <a:r>
              <a:rPr lang="en-US" dirty="0" smtClean="0">
                <a:latin typeface="+mn-lt"/>
              </a:rPr>
              <a:t>YTD </a:t>
            </a:r>
            <a:r>
              <a:rPr lang="en-US" b="1" dirty="0" smtClean="0">
                <a:latin typeface="+mn-lt"/>
              </a:rPr>
              <a:t>grew </a:t>
            </a:r>
            <a:r>
              <a:rPr lang="en-US" b="1" dirty="0">
                <a:latin typeface="+mn-lt"/>
              </a:rPr>
              <a:t>by </a:t>
            </a:r>
            <a:r>
              <a:rPr lang="en-US" b="1" dirty="0" smtClean="0">
                <a:latin typeface="+mn-lt"/>
              </a:rPr>
              <a:t>5%</a:t>
            </a:r>
            <a:r>
              <a:rPr lang="en-US" dirty="0" smtClean="0">
                <a:latin typeface="+mn-lt"/>
              </a:rPr>
              <a:t> </a:t>
            </a:r>
            <a:r>
              <a:rPr lang="en-US" dirty="0">
                <a:latin typeface="+mn-lt"/>
              </a:rPr>
              <a:t>from </a:t>
            </a:r>
            <a:r>
              <a:rPr lang="en-US" b="1" dirty="0" smtClean="0">
                <a:latin typeface="+mn-lt"/>
              </a:rPr>
              <a:t>Rs. 155 </a:t>
            </a:r>
            <a:r>
              <a:rPr lang="en-US" b="1" dirty="0">
                <a:latin typeface="+mn-lt"/>
              </a:rPr>
              <a:t>to </a:t>
            </a:r>
            <a:r>
              <a:rPr lang="en-US" b="1" dirty="0" smtClean="0">
                <a:latin typeface="+mn-lt"/>
              </a:rPr>
              <a:t>Rs. 163 billion;</a:t>
            </a:r>
          </a:p>
          <a:p>
            <a:pPr eaLnBrk="1" fontAlgn="auto" hangingPunct="1">
              <a:spcBef>
                <a:spcPts val="0"/>
              </a:spcBef>
              <a:spcAft>
                <a:spcPts val="0"/>
              </a:spcAft>
              <a:defRPr/>
            </a:pPr>
            <a:endParaRPr lang="en-US" dirty="0">
              <a:latin typeface="+mn-lt"/>
            </a:endParaRPr>
          </a:p>
          <a:p>
            <a:pPr marL="342900" indent="-342900" eaLnBrk="1" fontAlgn="auto" hangingPunct="1">
              <a:spcBef>
                <a:spcPts val="0"/>
              </a:spcBef>
              <a:spcAft>
                <a:spcPts val="0"/>
              </a:spcAft>
              <a:buFont typeface="Wingdings" panose="05000000000000000000" pitchFamily="2" charset="2"/>
              <a:buChar char="§"/>
              <a:defRPr/>
            </a:pPr>
            <a:r>
              <a:rPr lang="en-US" b="1" dirty="0" smtClean="0">
                <a:latin typeface="+mn-lt"/>
              </a:rPr>
              <a:t>Market </a:t>
            </a:r>
            <a:r>
              <a:rPr lang="en-US" b="1" dirty="0">
                <a:latin typeface="+mn-lt"/>
              </a:rPr>
              <a:t>share of MCBAH </a:t>
            </a:r>
            <a:r>
              <a:rPr lang="en-US" dirty="0">
                <a:latin typeface="+mn-lt"/>
              </a:rPr>
              <a:t>as on </a:t>
            </a:r>
            <a:r>
              <a:rPr lang="en-US" dirty="0" smtClean="0">
                <a:latin typeface="+mn-lt"/>
              </a:rPr>
              <a:t>30 Sept 2021 </a:t>
            </a:r>
            <a:r>
              <a:rPr lang="en-US" dirty="0">
                <a:latin typeface="+mn-lt"/>
              </a:rPr>
              <a:t>stands at about </a:t>
            </a:r>
            <a:r>
              <a:rPr lang="en-US" dirty="0" smtClean="0">
                <a:latin typeface="+mn-lt"/>
              </a:rPr>
              <a:t>~</a:t>
            </a:r>
            <a:r>
              <a:rPr lang="en-US" b="1" dirty="0" smtClean="0">
                <a:latin typeface="+mn-lt"/>
              </a:rPr>
              <a:t>12.90%*</a:t>
            </a:r>
            <a:r>
              <a:rPr lang="en-US" dirty="0" smtClean="0">
                <a:latin typeface="+mn-lt"/>
              </a:rPr>
              <a:t>;</a:t>
            </a:r>
          </a:p>
          <a:p>
            <a:pPr marL="342900" indent="-342900" eaLnBrk="1" fontAlgn="auto" hangingPunct="1">
              <a:spcBef>
                <a:spcPts val="0"/>
              </a:spcBef>
              <a:spcAft>
                <a:spcPts val="0"/>
              </a:spcAft>
              <a:buFont typeface="Wingdings" panose="05000000000000000000" pitchFamily="2" charset="2"/>
              <a:buChar char="§"/>
              <a:defRPr/>
            </a:pPr>
            <a:endParaRPr lang="en-US" dirty="0">
              <a:latin typeface="+mn-lt"/>
            </a:endParaRPr>
          </a:p>
          <a:p>
            <a:pPr marL="285750" indent="-285750" eaLnBrk="1" fontAlgn="auto" hangingPunct="1">
              <a:spcBef>
                <a:spcPts val="0"/>
              </a:spcBef>
              <a:spcAft>
                <a:spcPts val="0"/>
              </a:spcAft>
              <a:buFont typeface="Wingdings" panose="05000000000000000000" pitchFamily="2" charset="2"/>
              <a:buChar char="§"/>
              <a:defRPr/>
            </a:pPr>
            <a:r>
              <a:rPr lang="en-US" dirty="0"/>
              <a:t>On </a:t>
            </a:r>
            <a:r>
              <a:rPr lang="en-US" dirty="0" smtClean="0"/>
              <a:t>Aug </a:t>
            </a:r>
            <a:r>
              <a:rPr lang="en-US" dirty="0"/>
              <a:t>13, 2021 </a:t>
            </a:r>
            <a:r>
              <a:rPr lang="en-US" b="1" dirty="0"/>
              <a:t>Sindh Worker Welfare Fund </a:t>
            </a:r>
            <a:r>
              <a:rPr lang="en-US" dirty="0"/>
              <a:t>charged to funds till </a:t>
            </a:r>
            <a:r>
              <a:rPr lang="en-US" dirty="0" smtClean="0"/>
              <a:t>Aug </a:t>
            </a:r>
            <a:r>
              <a:rPr lang="en-US" dirty="0"/>
              <a:t>12, 2021 was </a:t>
            </a:r>
            <a:r>
              <a:rPr lang="en-US" dirty="0" smtClean="0"/>
              <a:t>reversed. The AMC recorded additional Reimbursements </a:t>
            </a:r>
            <a:r>
              <a:rPr lang="en-US" dirty="0"/>
              <a:t>&amp; Management </a:t>
            </a:r>
            <a:r>
              <a:rPr lang="en-US" dirty="0" smtClean="0"/>
              <a:t>fee of Rs. 44.6 million;</a:t>
            </a:r>
            <a:endParaRPr lang="en-US" b="1" dirty="0"/>
          </a:p>
          <a:p>
            <a:pPr eaLnBrk="1" fontAlgn="auto" hangingPunct="1">
              <a:spcBef>
                <a:spcPts val="0"/>
              </a:spcBef>
              <a:spcAft>
                <a:spcPts val="0"/>
              </a:spcAft>
              <a:defRPr/>
            </a:pPr>
            <a:endParaRPr lang="en-US" b="1" dirty="0">
              <a:latin typeface="+mn-lt"/>
            </a:endParaRPr>
          </a:p>
          <a:p>
            <a:pPr marL="285750" indent="-285750">
              <a:buFont typeface="Wingdings" panose="05000000000000000000" pitchFamily="2" charset="2"/>
              <a:buChar char="§"/>
              <a:defRPr/>
            </a:pPr>
            <a:r>
              <a:rPr lang="en-US" b="1" dirty="0" smtClean="0">
                <a:latin typeface="+mn-lt"/>
              </a:rPr>
              <a:t>Operating </a:t>
            </a:r>
            <a:r>
              <a:rPr lang="en-US" b="1" dirty="0">
                <a:latin typeface="+mn-lt"/>
              </a:rPr>
              <a:t>profit YTD </a:t>
            </a:r>
            <a:r>
              <a:rPr lang="en-US" dirty="0">
                <a:latin typeface="+mn-lt"/>
              </a:rPr>
              <a:t>– </a:t>
            </a:r>
            <a:r>
              <a:rPr lang="en-US" dirty="0" smtClean="0">
                <a:latin typeface="+mn-lt"/>
              </a:rPr>
              <a:t>Sept’21 </a:t>
            </a:r>
            <a:r>
              <a:rPr lang="en-US" dirty="0">
                <a:latin typeface="+mn-lt"/>
              </a:rPr>
              <a:t>is </a:t>
            </a:r>
            <a:r>
              <a:rPr lang="en-US" b="1" dirty="0" smtClean="0">
                <a:latin typeface="+mn-lt"/>
              </a:rPr>
              <a:t>Rs. 115.64 million</a:t>
            </a:r>
            <a:r>
              <a:rPr lang="en-US" dirty="0" smtClean="0">
                <a:latin typeface="+mn-lt"/>
              </a:rPr>
              <a:t> </a:t>
            </a:r>
            <a:r>
              <a:rPr lang="en-US" dirty="0">
                <a:latin typeface="+mn-lt"/>
              </a:rPr>
              <a:t>vs </a:t>
            </a:r>
            <a:r>
              <a:rPr lang="en-US" dirty="0"/>
              <a:t>operating profit of Rs. 61.67 million in corresponding period last </a:t>
            </a:r>
            <a:r>
              <a:rPr lang="en-US" dirty="0" smtClean="0"/>
              <a:t>year and </a:t>
            </a:r>
            <a:r>
              <a:rPr lang="en-US" dirty="0"/>
              <a:t>budgeted operating profit of Rs. 35.24 </a:t>
            </a:r>
            <a:r>
              <a:rPr lang="en-US" dirty="0" smtClean="0"/>
              <a:t>million</a:t>
            </a:r>
            <a:r>
              <a:rPr lang="en-US" dirty="0"/>
              <a:t>;</a:t>
            </a:r>
          </a:p>
          <a:p>
            <a:pPr marL="285750" indent="-285750" eaLnBrk="1" fontAlgn="auto" hangingPunct="1">
              <a:spcBef>
                <a:spcPts val="0"/>
              </a:spcBef>
              <a:spcAft>
                <a:spcPts val="0"/>
              </a:spcAft>
              <a:buFont typeface="Wingdings" panose="05000000000000000000" pitchFamily="2" charset="2"/>
              <a:buChar char="§"/>
              <a:defRPr/>
            </a:pPr>
            <a:endParaRPr lang="en-US" b="1" dirty="0" smtClean="0">
              <a:latin typeface="+mn-lt"/>
            </a:endParaRPr>
          </a:p>
          <a:p>
            <a:pPr marL="285750" indent="-285750" eaLnBrk="1" fontAlgn="auto" hangingPunct="1">
              <a:spcBef>
                <a:spcPts val="0"/>
              </a:spcBef>
              <a:spcAft>
                <a:spcPts val="0"/>
              </a:spcAft>
              <a:buFont typeface="Wingdings" panose="05000000000000000000" pitchFamily="2" charset="2"/>
              <a:buChar char="§"/>
              <a:defRPr/>
            </a:pPr>
            <a:r>
              <a:rPr lang="en-US" b="1" dirty="0" smtClean="0">
                <a:latin typeface="+mn-lt"/>
              </a:rPr>
              <a:t>YTD PSX </a:t>
            </a:r>
            <a:r>
              <a:rPr lang="en-US" dirty="0"/>
              <a:t>was down by </a:t>
            </a:r>
            <a:r>
              <a:rPr lang="en-US" b="1" dirty="0" smtClean="0">
                <a:latin typeface="+mn-lt"/>
              </a:rPr>
              <a:t>~5.31%</a:t>
            </a:r>
            <a:r>
              <a:rPr lang="en-US" dirty="0" smtClean="0">
                <a:latin typeface="+mn-lt"/>
              </a:rPr>
              <a:t>; YTD </a:t>
            </a:r>
            <a:r>
              <a:rPr lang="en-US" dirty="0">
                <a:latin typeface="+mn-lt"/>
              </a:rPr>
              <a:t>Investment </a:t>
            </a:r>
            <a:r>
              <a:rPr lang="en-US" dirty="0" smtClean="0">
                <a:latin typeface="+mn-lt"/>
              </a:rPr>
              <a:t>loss is Rs. 18.9 million, </a:t>
            </a:r>
            <a:r>
              <a:rPr lang="en-US" dirty="0">
                <a:latin typeface="+mn-lt"/>
              </a:rPr>
              <a:t>out of which </a:t>
            </a:r>
            <a:r>
              <a:rPr lang="en-US" dirty="0" smtClean="0">
                <a:latin typeface="+mn-lt"/>
              </a:rPr>
              <a:t>Rs. 23.7 million </a:t>
            </a:r>
            <a:r>
              <a:rPr lang="en-US" dirty="0">
                <a:latin typeface="+mn-lt"/>
              </a:rPr>
              <a:t>is </a:t>
            </a:r>
            <a:r>
              <a:rPr lang="en-US" dirty="0" smtClean="0">
                <a:latin typeface="+mn-lt"/>
              </a:rPr>
              <a:t>unrealized loss </a:t>
            </a:r>
            <a:r>
              <a:rPr lang="en-US" dirty="0">
                <a:latin typeface="+mn-lt"/>
              </a:rPr>
              <a:t>while </a:t>
            </a:r>
            <a:r>
              <a:rPr lang="en-US" dirty="0" smtClean="0">
                <a:latin typeface="+mn-lt"/>
              </a:rPr>
              <a:t>Rs. 5.6 </a:t>
            </a:r>
            <a:r>
              <a:rPr lang="en-US" dirty="0">
                <a:latin typeface="+mn-lt"/>
              </a:rPr>
              <a:t>million is </a:t>
            </a:r>
            <a:r>
              <a:rPr lang="en-US" dirty="0" smtClean="0">
                <a:latin typeface="+mn-lt"/>
              </a:rPr>
              <a:t>realized </a:t>
            </a:r>
            <a:r>
              <a:rPr lang="en-US" dirty="0">
                <a:latin typeface="+mn-lt"/>
              </a:rPr>
              <a:t>gain</a:t>
            </a:r>
            <a:r>
              <a:rPr lang="en-US" dirty="0" smtClean="0">
                <a:latin typeface="+mn-lt"/>
              </a:rPr>
              <a:t>; and</a:t>
            </a:r>
            <a:endParaRPr lang="en-US" dirty="0">
              <a:latin typeface="+mn-lt"/>
            </a:endParaRPr>
          </a:p>
          <a:p>
            <a:pPr marL="285750" indent="-285750" eaLnBrk="1" fontAlgn="auto" hangingPunct="1">
              <a:spcBef>
                <a:spcPts val="0"/>
              </a:spcBef>
              <a:spcAft>
                <a:spcPts val="0"/>
              </a:spcAft>
              <a:buFont typeface="Wingdings" panose="05000000000000000000" pitchFamily="2" charset="2"/>
              <a:buChar char="§"/>
              <a:defRPr/>
            </a:pPr>
            <a:endParaRPr lang="en-US" dirty="0">
              <a:latin typeface="+mn-lt"/>
            </a:endParaRPr>
          </a:p>
          <a:p>
            <a:pPr marL="285750" indent="-285750">
              <a:buFont typeface="Wingdings" panose="05000000000000000000" pitchFamily="2" charset="2"/>
              <a:buChar char="§"/>
              <a:defRPr/>
            </a:pPr>
            <a:r>
              <a:rPr lang="en-US" b="1" dirty="0">
                <a:latin typeface="+mn-lt"/>
              </a:rPr>
              <a:t>Net profit after tax </a:t>
            </a:r>
            <a:r>
              <a:rPr lang="en-US" dirty="0">
                <a:latin typeface="+mn-lt"/>
              </a:rPr>
              <a:t>YTD – </a:t>
            </a:r>
            <a:r>
              <a:rPr lang="en-US" dirty="0" smtClean="0">
                <a:latin typeface="+mn-lt"/>
              </a:rPr>
              <a:t>Sept’21 </a:t>
            </a:r>
            <a:r>
              <a:rPr lang="en-US" dirty="0">
                <a:latin typeface="+mn-lt"/>
              </a:rPr>
              <a:t>is </a:t>
            </a:r>
            <a:r>
              <a:rPr lang="en-US" b="1" dirty="0"/>
              <a:t>Rs. </a:t>
            </a:r>
            <a:r>
              <a:rPr lang="en-US" b="1" dirty="0" smtClean="0"/>
              <a:t>65.02 </a:t>
            </a:r>
            <a:r>
              <a:rPr lang="en-US" b="1" dirty="0"/>
              <a:t>million </a:t>
            </a:r>
            <a:r>
              <a:rPr lang="en-US" dirty="0">
                <a:latin typeface="+mn-lt"/>
              </a:rPr>
              <a:t>against </a:t>
            </a:r>
            <a:r>
              <a:rPr lang="en-US" dirty="0"/>
              <a:t>Rs. 114.08 million in corresponding period last year and budgeted </a:t>
            </a:r>
            <a:r>
              <a:rPr lang="en-US" dirty="0" smtClean="0"/>
              <a:t>profit </a:t>
            </a:r>
            <a:r>
              <a:rPr lang="en-US" dirty="0"/>
              <a:t>of Rs. </a:t>
            </a:r>
            <a:r>
              <a:rPr lang="en-US" dirty="0" smtClean="0"/>
              <a:t>44.51 </a:t>
            </a:r>
            <a:r>
              <a:rPr lang="en-US" dirty="0"/>
              <a:t>million.</a:t>
            </a:r>
          </a:p>
          <a:p>
            <a:pPr marL="285750" indent="-285750" eaLnBrk="1" fontAlgn="auto" hangingPunct="1">
              <a:spcBef>
                <a:spcPts val="0"/>
              </a:spcBef>
              <a:spcAft>
                <a:spcPts val="0"/>
              </a:spcAft>
              <a:buFont typeface="Wingdings" panose="05000000000000000000" pitchFamily="2" charset="2"/>
              <a:buChar char="§"/>
              <a:defRPr/>
            </a:pPr>
            <a:endParaRPr lang="en-US" dirty="0">
              <a:latin typeface="+mn-lt"/>
            </a:endParaRPr>
          </a:p>
          <a:p>
            <a:pPr marL="285750" indent="-285750" eaLnBrk="1" fontAlgn="auto" hangingPunct="1">
              <a:spcBef>
                <a:spcPts val="0"/>
              </a:spcBef>
              <a:spcAft>
                <a:spcPts val="0"/>
              </a:spcAft>
              <a:buFont typeface="Wingdings" panose="05000000000000000000" pitchFamily="2" charset="2"/>
              <a:buChar char="§"/>
              <a:defRPr/>
            </a:pPr>
            <a:endParaRPr lang="en-US" dirty="0">
              <a:latin typeface="+mn-lt"/>
            </a:endParaRP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endParaRPr lang="en-US" dirty="0">
              <a:latin typeface="+mn-lt"/>
            </a:endParaRPr>
          </a:p>
        </p:txBody>
      </p:sp>
      <p:sp>
        <p:nvSpPr>
          <p:cNvPr id="4" name="TextBox 3"/>
          <p:cNvSpPr txBox="1"/>
          <p:nvPr/>
        </p:nvSpPr>
        <p:spPr>
          <a:xfrm>
            <a:off x="326516" y="6509602"/>
            <a:ext cx="8995284" cy="230832"/>
          </a:xfrm>
          <a:prstGeom prst="rect">
            <a:avLst/>
          </a:prstGeom>
          <a:noFill/>
        </p:spPr>
        <p:txBody>
          <a:bodyPr wrap="square">
            <a:spAutoFit/>
          </a:bodyPr>
          <a:lstStyle/>
          <a:p>
            <a:pPr eaLnBrk="1" fontAlgn="auto" hangingPunct="1">
              <a:spcBef>
                <a:spcPts val="0"/>
              </a:spcBef>
              <a:spcAft>
                <a:spcPts val="0"/>
              </a:spcAft>
              <a:defRPr/>
            </a:pPr>
            <a:r>
              <a:rPr lang="en-US" sz="900" b="1" dirty="0" smtClean="0">
                <a:latin typeface="+mn-lt"/>
              </a:rPr>
              <a:t>* SMA </a:t>
            </a:r>
            <a:r>
              <a:rPr lang="en-US" sz="900" b="1" dirty="0">
                <a:latin typeface="+mn-lt"/>
              </a:rPr>
              <a:t>Industry AUM are available as </a:t>
            </a:r>
            <a:r>
              <a:rPr lang="en-US" sz="900" b="1" dirty="0" smtClean="0">
                <a:latin typeface="+mn-lt"/>
              </a:rPr>
              <a:t>of June 2021.  MUFAP </a:t>
            </a:r>
            <a:r>
              <a:rPr lang="en-US" sz="900" b="1" dirty="0">
                <a:latin typeface="+mn-lt"/>
              </a:rPr>
              <a:t>&amp; SECP data is used for Industry </a:t>
            </a:r>
            <a:r>
              <a:rPr lang="en-US" sz="900" b="1" dirty="0" smtClean="0">
                <a:latin typeface="+mn-lt"/>
              </a:rPr>
              <a:t>AUM.</a:t>
            </a:r>
            <a:endParaRPr lang="en-US" sz="900" b="1" dirty="0">
              <a:latin typeface="+mn-lt"/>
            </a:endParaRPr>
          </a:p>
        </p:txBody>
      </p:sp>
    </p:spTree>
    <p:extLst>
      <p:ext uri="{BB962C8B-B14F-4D97-AF65-F5344CB8AC3E}">
        <p14:creationId xmlns:p14="http://schemas.microsoft.com/office/powerpoint/2010/main" val="912596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54379" y="786159"/>
            <a:ext cx="9464040" cy="530605"/>
          </a:xfrm>
          <a:solidFill>
            <a:schemeClr val="bg1"/>
          </a:solidFill>
        </p:spPr>
        <p:txBody>
          <a:bodyPr>
            <a:noAutofit/>
          </a:bodyPr>
          <a:lstStyle/>
          <a:p>
            <a:pPr marL="0" indent="0" algn="ctr">
              <a:buNone/>
            </a:pPr>
            <a:r>
              <a:rPr lang="en-US" sz="2400" dirty="0" smtClean="0">
                <a:latin typeface="Georgia" pitchFamily="18" charset="0"/>
              </a:rPr>
              <a:t>Discretionary Portfolio</a:t>
            </a:r>
            <a:endParaRPr lang="en-US" sz="1800" dirty="0">
              <a:solidFill>
                <a:schemeClr val="accent5">
                  <a:lumMod val="50000"/>
                </a:schemeClr>
              </a:solidFill>
              <a:latin typeface="Georgia"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05186999"/>
              </p:ext>
            </p:extLst>
          </p:nvPr>
        </p:nvGraphicFramePr>
        <p:xfrm>
          <a:off x="1105470" y="1316766"/>
          <a:ext cx="8693623" cy="2895255"/>
        </p:xfrm>
        <a:graphic>
          <a:graphicData uri="http://schemas.openxmlformats.org/drawingml/2006/table">
            <a:tbl>
              <a:tblPr firstRow="1" bandRow="1">
                <a:tableStyleId>{5C22544A-7EE6-4342-B048-85BDC9FD1C3A}</a:tableStyleId>
              </a:tblPr>
              <a:tblGrid>
                <a:gridCol w="1593659">
                  <a:extLst>
                    <a:ext uri="{9D8B030D-6E8A-4147-A177-3AD203B41FA5}">
                      <a16:colId xmlns:a16="http://schemas.microsoft.com/office/drawing/2014/main" val="660408475"/>
                    </a:ext>
                  </a:extLst>
                </a:gridCol>
                <a:gridCol w="326676">
                  <a:extLst>
                    <a:ext uri="{9D8B030D-6E8A-4147-A177-3AD203B41FA5}">
                      <a16:colId xmlns:a16="http://schemas.microsoft.com/office/drawing/2014/main" val="3103653713"/>
                    </a:ext>
                  </a:extLst>
                </a:gridCol>
                <a:gridCol w="1936118">
                  <a:extLst>
                    <a:ext uri="{9D8B030D-6E8A-4147-A177-3AD203B41FA5}">
                      <a16:colId xmlns:a16="http://schemas.microsoft.com/office/drawing/2014/main" val="3851005902"/>
                    </a:ext>
                  </a:extLst>
                </a:gridCol>
                <a:gridCol w="303260">
                  <a:extLst>
                    <a:ext uri="{9D8B030D-6E8A-4147-A177-3AD203B41FA5}">
                      <a16:colId xmlns:a16="http://schemas.microsoft.com/office/drawing/2014/main" val="2573255540"/>
                    </a:ext>
                  </a:extLst>
                </a:gridCol>
                <a:gridCol w="1785238">
                  <a:extLst>
                    <a:ext uri="{9D8B030D-6E8A-4147-A177-3AD203B41FA5}">
                      <a16:colId xmlns:a16="http://schemas.microsoft.com/office/drawing/2014/main" val="4133166403"/>
                    </a:ext>
                  </a:extLst>
                </a:gridCol>
                <a:gridCol w="326080">
                  <a:extLst>
                    <a:ext uri="{9D8B030D-6E8A-4147-A177-3AD203B41FA5}">
                      <a16:colId xmlns:a16="http://schemas.microsoft.com/office/drawing/2014/main" val="1328191958"/>
                    </a:ext>
                  </a:extLst>
                </a:gridCol>
                <a:gridCol w="2422592">
                  <a:extLst>
                    <a:ext uri="{9D8B030D-6E8A-4147-A177-3AD203B41FA5}">
                      <a16:colId xmlns:a16="http://schemas.microsoft.com/office/drawing/2014/main" val="971556795"/>
                    </a:ext>
                  </a:extLst>
                </a:gridCol>
              </a:tblGrid>
              <a:tr h="544251">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Fund Schemes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Net Asset Sept 30, 2021</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Fees Earned </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b="1" kern="1200" dirty="0" smtClean="0">
                          <a:solidFill>
                            <a:srgbClr val="002060"/>
                          </a:solidFill>
                          <a:latin typeface="Georgia" panose="02040502050405020303" pitchFamily="18" charset="0"/>
                          <a:ea typeface="+mn-ea"/>
                          <a:cs typeface="+mn-cs"/>
                        </a:rPr>
                        <a:t>Growth % In AUMs</a:t>
                      </a:r>
                      <a:endParaRPr lang="en-US" sz="1600" b="1" kern="1200" dirty="0">
                        <a:solidFill>
                          <a:srgbClr val="002060"/>
                        </a:solidFill>
                        <a:latin typeface="Georgia" panose="02040502050405020303" pitchFamily="18"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641559"/>
                  </a:ext>
                </a:extLst>
              </a:tr>
              <a:tr h="329594">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B w="12700" cmpd="sng">
                      <a:noFill/>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092889129"/>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Adamjee Life Assurance Funds</a:t>
                      </a:r>
                    </a:p>
                  </a:txBody>
                  <a:tcPr marL="9525" marR="9525" marT="9525" marB="0" anchor="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51,934,192</a:t>
                      </a:r>
                    </a:p>
                  </a:txBody>
                  <a:tcPr marL="9525" marR="9525" marT="9525" marB="0" anchor="ctr">
                    <a:lnR w="12700" cmpd="sng">
                      <a:noFill/>
                    </a:ln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7,525 </a:t>
                      </a:r>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3.25</a:t>
                      </a:r>
                      <a:endParaRPr lang="en-US" sz="1600" kern="1200" dirty="0">
                        <a:solidFill>
                          <a:srgbClr val="002060"/>
                        </a:solidFill>
                        <a:latin typeface="Georgia" panose="02040502050405020303" pitchFamily="18" charset="0"/>
                        <a:ea typeface="+mn-ea"/>
                        <a:cs typeface="+mn-cs"/>
                      </a:endParaRPr>
                    </a:p>
                  </a:txBody>
                  <a:tcPr marL="8573" marR="8573" marT="8573" marB="0" anchor="b">
                    <a:solidFill>
                      <a:schemeClr val="bg1"/>
                    </a:solidFill>
                  </a:tcPr>
                </a:tc>
                <a:extLst>
                  <a:ext uri="{0D108BD9-81ED-4DB2-BD59-A6C34878D82A}">
                    <a16:rowId xmlns:a16="http://schemas.microsoft.com/office/drawing/2014/main" val="41718715"/>
                  </a:ext>
                </a:extLst>
              </a:tr>
              <a:tr h="352162">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Others</a:t>
                      </a:r>
                    </a:p>
                  </a:txBody>
                  <a:tcPr marL="9525" marR="9525" marT="9525" marB="0" anchor="b">
                    <a:lnB w="1270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B w="12700" cap="flat" cmpd="sng" algn="ctr">
                      <a:no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6,586,013</a:t>
                      </a:r>
                    </a:p>
                  </a:txBody>
                  <a:tcPr marL="9525" marR="9525" marT="9525" marB="0" anchor="ctr">
                    <a:lnR w="12700" cmpd="sng">
                      <a:noFill/>
                    </a:lnR>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19,907 </a:t>
                      </a:r>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R w="12700" cmpd="sng">
                      <a:noFill/>
                    </a:ln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(0.90)</a:t>
                      </a:r>
                      <a:endParaRPr lang="en-US" sz="1600" kern="1200" dirty="0">
                        <a:solidFill>
                          <a:srgbClr val="002060"/>
                        </a:solidFill>
                        <a:latin typeface="Georgia" panose="02040502050405020303" pitchFamily="18" charset="0"/>
                        <a:ea typeface="+mn-ea"/>
                        <a:cs typeface="+mn-cs"/>
                      </a:endParaRPr>
                    </a:p>
                  </a:txBody>
                  <a:tcPr marL="8573" marR="8573" marT="8573" marB="0" anchor="b">
                    <a:lnL w="12700" cmpd="sng">
                      <a:noFill/>
                    </a:lnL>
                    <a:lnR w="12700" cmpd="sng">
                      <a:noFill/>
                    </a:lnR>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200762"/>
                  </a:ext>
                </a:extLst>
              </a:tr>
              <a:tr h="459159">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Discretionary Portfolios</a:t>
                      </a: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002060"/>
                        </a:solidFill>
                        <a:latin typeface="Georgia" panose="02040502050405020303" pitchFamily="18" charset="0"/>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58,520,205</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chemeClr val="accent4">
                            <a:lumMod val="60000"/>
                            <a:lumOff val="40000"/>
                          </a:schemeClr>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27,432 </a:t>
                      </a:r>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1213731"/>
                  </a:ext>
                </a:extLst>
              </a:tr>
              <a:tr h="6691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smtClean="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36.83% </a:t>
                      </a:r>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7.81 %</a:t>
                      </a:r>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mpd="sng">
                      <a:noFill/>
                    </a:lnR>
                    <a:lnT w="12700" cap="flat" cmpd="sng" algn="ctr">
                      <a:noFill/>
                      <a:prstDash val="sys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3272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58099057"/>
              </p:ext>
            </p:extLst>
          </p:nvPr>
        </p:nvGraphicFramePr>
        <p:xfrm>
          <a:off x="1105469" y="4362491"/>
          <a:ext cx="8693623" cy="832485"/>
        </p:xfrm>
        <a:graphic>
          <a:graphicData uri="http://schemas.openxmlformats.org/drawingml/2006/table">
            <a:tbl>
              <a:tblPr firstRow="1" bandRow="1">
                <a:tableStyleId>{5C22544A-7EE6-4342-B048-85BDC9FD1C3A}</a:tableStyleId>
              </a:tblPr>
              <a:tblGrid>
                <a:gridCol w="1593659">
                  <a:extLst>
                    <a:ext uri="{9D8B030D-6E8A-4147-A177-3AD203B41FA5}">
                      <a16:colId xmlns:a16="http://schemas.microsoft.com/office/drawing/2014/main" val="660408475"/>
                    </a:ext>
                  </a:extLst>
                </a:gridCol>
                <a:gridCol w="326676">
                  <a:extLst>
                    <a:ext uri="{9D8B030D-6E8A-4147-A177-3AD203B41FA5}">
                      <a16:colId xmlns:a16="http://schemas.microsoft.com/office/drawing/2014/main" val="3103653713"/>
                    </a:ext>
                  </a:extLst>
                </a:gridCol>
                <a:gridCol w="1936118">
                  <a:extLst>
                    <a:ext uri="{9D8B030D-6E8A-4147-A177-3AD203B41FA5}">
                      <a16:colId xmlns:a16="http://schemas.microsoft.com/office/drawing/2014/main" val="3851005902"/>
                    </a:ext>
                  </a:extLst>
                </a:gridCol>
                <a:gridCol w="303260">
                  <a:extLst>
                    <a:ext uri="{9D8B030D-6E8A-4147-A177-3AD203B41FA5}">
                      <a16:colId xmlns:a16="http://schemas.microsoft.com/office/drawing/2014/main" val="2573255540"/>
                    </a:ext>
                  </a:extLst>
                </a:gridCol>
                <a:gridCol w="1785238">
                  <a:extLst>
                    <a:ext uri="{9D8B030D-6E8A-4147-A177-3AD203B41FA5}">
                      <a16:colId xmlns:a16="http://schemas.microsoft.com/office/drawing/2014/main" val="4133166403"/>
                    </a:ext>
                  </a:extLst>
                </a:gridCol>
                <a:gridCol w="326080">
                  <a:extLst>
                    <a:ext uri="{9D8B030D-6E8A-4147-A177-3AD203B41FA5}">
                      <a16:colId xmlns:a16="http://schemas.microsoft.com/office/drawing/2014/main" val="1328191958"/>
                    </a:ext>
                  </a:extLst>
                </a:gridCol>
                <a:gridCol w="2422592">
                  <a:extLst>
                    <a:ext uri="{9D8B030D-6E8A-4147-A177-3AD203B41FA5}">
                      <a16:colId xmlns:a16="http://schemas.microsoft.com/office/drawing/2014/main" val="971556795"/>
                    </a:ext>
                  </a:extLst>
                </a:gridCol>
              </a:tblGrid>
              <a:tr h="329594">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no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38100" cmpd="sng">
                      <a:noFill/>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no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38100" cmpd="sng">
                      <a:noFill/>
                    </a:lnT>
                    <a:lnB w="38100" cmpd="sng">
                      <a:noFill/>
                    </a:lnB>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noFill/>
                      <a:prstDash val="solid"/>
                      <a:round/>
                      <a:headEnd type="none" w="med" len="med"/>
                      <a:tailEnd type="none" w="med" len="med"/>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38100" cmpd="sng">
                      <a:noFill/>
                    </a:lnT>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2092889129"/>
                  </a:ext>
                </a:extLst>
              </a:tr>
              <a:tr h="459159">
                <a:tc>
                  <a:txBody>
                    <a:bodyPr/>
                    <a:lstStyle/>
                    <a:p>
                      <a:pPr marL="0" algn="ctr" defTabSz="914400" rtl="0" eaLnBrk="1" fontAlgn="b" latinLnBrk="0" hangingPunct="1"/>
                      <a:r>
                        <a:rPr lang="en-US" sz="1600" kern="1200" dirty="0" smtClean="0">
                          <a:solidFill>
                            <a:srgbClr val="002060"/>
                          </a:solidFill>
                          <a:latin typeface="Georgia" panose="02040502050405020303" pitchFamily="18" charset="0"/>
                          <a:ea typeface="+mn-ea"/>
                          <a:cs typeface="+mn-cs"/>
                        </a:rPr>
                        <a:t>Grand Total of Schemes</a:t>
                      </a:r>
                      <a:endParaRPr lang="en-US" sz="1600" kern="1200" dirty="0">
                        <a:solidFill>
                          <a:srgbClr val="002060"/>
                        </a:solidFill>
                        <a:latin typeface="Georgia" panose="02040502050405020303" pitchFamily="18" charset="0"/>
                        <a:ea typeface="+mn-ea"/>
                        <a:cs typeface="+mn-cs"/>
                      </a:endParaRPr>
                    </a:p>
                  </a:txBody>
                  <a:tcPr marL="9525" marR="9525" marT="9525" marB="0" anchor="ctr">
                    <a:lnL w="12700" cap="flat" cmpd="sng" algn="ctr">
                      <a:noFill/>
                      <a:prstDash val="solid"/>
                      <a:round/>
                      <a:headEnd type="none" w="med" len="med"/>
                      <a:tailEnd type="none" w="med" len="med"/>
                    </a:lnL>
                    <a:lnR w="12700" cmpd="sng">
                      <a:noFill/>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002060"/>
                        </a:solidFill>
                        <a:latin typeface="Georgia" panose="02040502050405020303" pitchFamily="18" charset="0"/>
                        <a:ea typeface="+mn-ea"/>
                        <a:cs typeface="+mn-cs"/>
                      </a:endParaRPr>
                    </a:p>
                  </a:txBody>
                  <a:tcPr anchor="ct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162,376,139</a:t>
                      </a:r>
                    </a:p>
                  </a:txBody>
                  <a:tcPr marL="9525" marR="9525" marT="9525" marB="0" anchor="ctr">
                    <a:lnL w="12700" cap="flat" cmpd="sng" algn="ctr">
                      <a:no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kern="1200" dirty="0">
                        <a:solidFill>
                          <a:srgbClr val="002060"/>
                        </a:solidFill>
                        <a:latin typeface="Georgia" panose="02040502050405020303" pitchFamily="18" charset="0"/>
                        <a:ea typeface="+mn-ea"/>
                        <a:cs typeface="+mn-cs"/>
                      </a:endParaRP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600" kern="1200" dirty="0">
                          <a:solidFill>
                            <a:srgbClr val="002060"/>
                          </a:solidFill>
                          <a:latin typeface="Georgia" panose="02040502050405020303" pitchFamily="18" charset="0"/>
                          <a:ea typeface="+mn-ea"/>
                          <a:cs typeface="+mn-cs"/>
                        </a:rPr>
                        <a:t>  </a:t>
                      </a:r>
                      <a:r>
                        <a:rPr lang="en-US" sz="1600" kern="1200" dirty="0" smtClean="0">
                          <a:solidFill>
                            <a:srgbClr val="002060"/>
                          </a:solidFill>
                          <a:latin typeface="Georgia" panose="02040502050405020303" pitchFamily="18" charset="0"/>
                          <a:ea typeface="+mn-ea"/>
                          <a:cs typeface="+mn-cs"/>
                        </a:rPr>
                        <a:t>351,292</a:t>
                      </a:r>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anchor="ctr">
                    <a:lnL w="12700" cap="flat" cmpd="sng" algn="ctr">
                      <a:noFill/>
                      <a:prstDash val="solid"/>
                      <a:round/>
                      <a:headEnd type="none" w="med" len="med"/>
                      <a:tailEnd type="none" w="med" len="med"/>
                    </a:lnL>
                    <a:lnR w="12700" cmpd="sng">
                      <a:noFill/>
                    </a:lnR>
                    <a:solidFill>
                      <a:schemeClr val="bg1"/>
                    </a:solidFill>
                  </a:tcPr>
                </a:tc>
                <a:tc>
                  <a:txBody>
                    <a:bodyPr/>
                    <a:lstStyle/>
                    <a:p>
                      <a:pPr marL="0" algn="ctr" defTabSz="914400" rtl="0" eaLnBrk="1" fontAlgn="b" latinLnBrk="0" hangingPunct="1"/>
                      <a:endParaRPr lang="en-US" sz="1600" kern="1200" dirty="0">
                        <a:solidFill>
                          <a:srgbClr val="002060"/>
                        </a:solidFill>
                        <a:latin typeface="Georgia" panose="02040502050405020303" pitchFamily="18" charset="0"/>
                        <a:ea typeface="+mn-ea"/>
                        <a:cs typeface="+mn-cs"/>
                      </a:endParaRPr>
                    </a:p>
                  </a:txBody>
                  <a:tcPr marL="9525" marR="9525" marT="9525" marB="0" anchor="ctr">
                    <a:lnL w="12700" cmpd="sng">
                      <a:noFill/>
                    </a:lnL>
                    <a:lnR w="12700" cmpd="sng">
                      <a:noFill/>
                    </a:lnR>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1213731"/>
                  </a:ext>
                </a:extLst>
              </a:tr>
            </a:tbl>
          </a:graphicData>
        </a:graphic>
      </p:graphicFrame>
    </p:spTree>
    <p:extLst>
      <p:ext uri="{BB962C8B-B14F-4D97-AF65-F5344CB8AC3E}">
        <p14:creationId xmlns:p14="http://schemas.microsoft.com/office/powerpoint/2010/main" val="30769913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97244" y="1524196"/>
            <a:ext cx="9464040" cy="1533324"/>
          </a:xfrm>
        </p:spPr>
        <p:txBody>
          <a:bodyPr>
            <a:normAutofit/>
          </a:bodyPr>
          <a:lstStyle/>
          <a:p>
            <a:pPr marL="0" indent="0" algn="ctr">
              <a:buNone/>
            </a:pPr>
            <a:r>
              <a:rPr lang="en-US" dirty="0">
                <a:latin typeface="Georgia" pitchFamily="18" charset="0"/>
              </a:rPr>
              <a:t>Business through MCB Bank Limited</a:t>
            </a:r>
          </a:p>
        </p:txBody>
      </p:sp>
    </p:spTree>
    <p:extLst>
      <p:ext uri="{BB962C8B-B14F-4D97-AF65-F5344CB8AC3E}">
        <p14:creationId xmlns:p14="http://schemas.microsoft.com/office/powerpoint/2010/main" val="35560929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
        <p:nvSpPr>
          <p:cNvPr id="6" name="Content Placeholder 2"/>
          <p:cNvSpPr>
            <a:spLocks noGrp="1"/>
          </p:cNvSpPr>
          <p:nvPr>
            <p:ph idx="1"/>
          </p:nvPr>
        </p:nvSpPr>
        <p:spPr>
          <a:xfrm>
            <a:off x="2698462" y="731151"/>
            <a:ext cx="5867684" cy="818984"/>
          </a:xfrm>
        </p:spPr>
        <p:txBody>
          <a:bodyPr>
            <a:noAutofit/>
          </a:bodyPr>
          <a:lstStyle/>
          <a:p>
            <a:pPr marL="0" indent="0" algn="ctr">
              <a:buNone/>
            </a:pPr>
            <a:r>
              <a:rPr lang="en-US" sz="2000" dirty="0">
                <a:latin typeface="Georgia" pitchFamily="18" charset="0"/>
              </a:rPr>
              <a:t>Business through MCB Bank Limited</a:t>
            </a:r>
          </a:p>
        </p:txBody>
      </p:sp>
      <p:graphicFrame>
        <p:nvGraphicFramePr>
          <p:cNvPr id="5" name="Table 4">
            <a:extLst>
              <a:ext uri="{FF2B5EF4-FFF2-40B4-BE49-F238E27FC236}">
                <a16:creationId xmlns:a16="http://schemas.microsoft.com/office/drawing/2014/main" id="{F53BCA9E-00D5-44CE-9D06-BA6FA660FDF2}"/>
              </a:ext>
            </a:extLst>
          </p:cNvPr>
          <p:cNvGraphicFramePr>
            <a:graphicFrameLocks noGrp="1"/>
          </p:cNvGraphicFramePr>
          <p:nvPr>
            <p:extLst>
              <p:ext uri="{D42A27DB-BD31-4B8C-83A1-F6EECF244321}">
                <p14:modId xmlns:p14="http://schemas.microsoft.com/office/powerpoint/2010/main" val="2523142927"/>
              </p:ext>
            </p:extLst>
          </p:nvPr>
        </p:nvGraphicFramePr>
        <p:xfrm>
          <a:off x="693172" y="1712963"/>
          <a:ext cx="9636060" cy="3729041"/>
        </p:xfrm>
        <a:graphic>
          <a:graphicData uri="http://schemas.openxmlformats.org/drawingml/2006/table">
            <a:tbl>
              <a:tblPr firstRow="1" bandRow="1">
                <a:tableStyleId>{5C22544A-7EE6-4342-B048-85BDC9FD1C3A}</a:tableStyleId>
              </a:tblPr>
              <a:tblGrid>
                <a:gridCol w="2265260">
                  <a:extLst>
                    <a:ext uri="{9D8B030D-6E8A-4147-A177-3AD203B41FA5}">
                      <a16:colId xmlns:a16="http://schemas.microsoft.com/office/drawing/2014/main" val="20000"/>
                    </a:ext>
                  </a:extLst>
                </a:gridCol>
                <a:gridCol w="700884">
                  <a:extLst>
                    <a:ext uri="{9D8B030D-6E8A-4147-A177-3AD203B41FA5}">
                      <a16:colId xmlns:a16="http://schemas.microsoft.com/office/drawing/2014/main" val="20002"/>
                    </a:ext>
                  </a:extLst>
                </a:gridCol>
                <a:gridCol w="572239">
                  <a:extLst>
                    <a:ext uri="{9D8B030D-6E8A-4147-A177-3AD203B41FA5}">
                      <a16:colId xmlns:a16="http://schemas.microsoft.com/office/drawing/2014/main" val="20003"/>
                    </a:ext>
                  </a:extLst>
                </a:gridCol>
                <a:gridCol w="653988">
                  <a:extLst>
                    <a:ext uri="{9D8B030D-6E8A-4147-A177-3AD203B41FA5}">
                      <a16:colId xmlns:a16="http://schemas.microsoft.com/office/drawing/2014/main" val="20004"/>
                    </a:ext>
                  </a:extLst>
                </a:gridCol>
                <a:gridCol w="572239">
                  <a:extLst>
                    <a:ext uri="{9D8B030D-6E8A-4147-A177-3AD203B41FA5}">
                      <a16:colId xmlns:a16="http://schemas.microsoft.com/office/drawing/2014/main" val="20005"/>
                    </a:ext>
                  </a:extLst>
                </a:gridCol>
                <a:gridCol w="572239">
                  <a:extLst>
                    <a:ext uri="{9D8B030D-6E8A-4147-A177-3AD203B41FA5}">
                      <a16:colId xmlns:a16="http://schemas.microsoft.com/office/drawing/2014/main" val="20006"/>
                    </a:ext>
                  </a:extLst>
                </a:gridCol>
                <a:gridCol w="572239">
                  <a:extLst>
                    <a:ext uri="{9D8B030D-6E8A-4147-A177-3AD203B41FA5}">
                      <a16:colId xmlns:a16="http://schemas.microsoft.com/office/drawing/2014/main" val="20007"/>
                    </a:ext>
                  </a:extLst>
                </a:gridCol>
                <a:gridCol w="572239">
                  <a:extLst>
                    <a:ext uri="{9D8B030D-6E8A-4147-A177-3AD203B41FA5}">
                      <a16:colId xmlns:a16="http://schemas.microsoft.com/office/drawing/2014/main" val="20008"/>
                    </a:ext>
                  </a:extLst>
                </a:gridCol>
                <a:gridCol w="572239">
                  <a:extLst>
                    <a:ext uri="{9D8B030D-6E8A-4147-A177-3AD203B41FA5}">
                      <a16:colId xmlns:a16="http://schemas.microsoft.com/office/drawing/2014/main" val="20009"/>
                    </a:ext>
                  </a:extLst>
                </a:gridCol>
                <a:gridCol w="669542">
                  <a:extLst>
                    <a:ext uri="{9D8B030D-6E8A-4147-A177-3AD203B41FA5}">
                      <a16:colId xmlns:a16="http://schemas.microsoft.com/office/drawing/2014/main" val="20010"/>
                    </a:ext>
                  </a:extLst>
                </a:gridCol>
                <a:gridCol w="648115">
                  <a:extLst>
                    <a:ext uri="{9D8B030D-6E8A-4147-A177-3AD203B41FA5}">
                      <a16:colId xmlns:a16="http://schemas.microsoft.com/office/drawing/2014/main" val="20011"/>
                    </a:ext>
                  </a:extLst>
                </a:gridCol>
                <a:gridCol w="643098">
                  <a:extLst>
                    <a:ext uri="{9D8B030D-6E8A-4147-A177-3AD203B41FA5}">
                      <a16:colId xmlns:a16="http://schemas.microsoft.com/office/drawing/2014/main" val="20012"/>
                    </a:ext>
                  </a:extLst>
                </a:gridCol>
                <a:gridCol w="621739">
                  <a:extLst>
                    <a:ext uri="{9D8B030D-6E8A-4147-A177-3AD203B41FA5}">
                      <a16:colId xmlns:a16="http://schemas.microsoft.com/office/drawing/2014/main" val="20013"/>
                    </a:ext>
                  </a:extLst>
                </a:gridCol>
              </a:tblGrid>
              <a:tr h="804614">
                <a:tc rowSpan="3">
                  <a:txBody>
                    <a:bodyPr/>
                    <a:lstStyle/>
                    <a:p>
                      <a:pPr algn="ctr"/>
                      <a:r>
                        <a:rPr lang="en-US" sz="1200" dirty="0">
                          <a:solidFill>
                            <a:srgbClr val="002060"/>
                          </a:solidFill>
                          <a:latin typeface="Georgia" pitchFamily="18" charset="0"/>
                        </a:rPr>
                        <a:t>Assets</a:t>
                      </a:r>
                      <a:r>
                        <a:rPr lang="en-US" sz="1200" baseline="0" dirty="0">
                          <a:solidFill>
                            <a:srgbClr val="002060"/>
                          </a:solidFill>
                          <a:latin typeface="Georgia" pitchFamily="18" charset="0"/>
                        </a:rPr>
                        <a:t> Under Management </a:t>
                      </a:r>
                      <a:endParaRPr lang="en-US" sz="1200" dirty="0">
                        <a:solidFill>
                          <a:srgbClr val="002060"/>
                        </a:solidFill>
                        <a:latin typeface="Georgia" pitchFamily="18" charset="0"/>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gridSpan="12">
                  <a:txBody>
                    <a:bodyPr/>
                    <a:lstStyle/>
                    <a:p>
                      <a:pPr algn="ctr"/>
                      <a:r>
                        <a:rPr lang="en-US" sz="1200" dirty="0">
                          <a:solidFill>
                            <a:srgbClr val="002060"/>
                          </a:solidFill>
                          <a:latin typeface="Georgia" pitchFamily="18" charset="0"/>
                        </a:rPr>
                        <a:t>Quarter Ended</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12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ctr"/>
                      <a:endParaRPr lang="en-US" sz="1200" dirty="0">
                        <a:solidFill>
                          <a:srgbClr val="002060"/>
                        </a:solidFill>
                        <a:latin typeface="Georgia" pitchFamily="18" charset="0"/>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859725">
                <a:tc v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1000" b="1" dirty="0">
                          <a:solidFill>
                            <a:srgbClr val="002060"/>
                          </a:solidFill>
                          <a:latin typeface="Georgia" pitchFamily="18" charset="0"/>
                        </a:rPr>
                        <a:t>Dec 2018</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a:solidFill>
                            <a:srgbClr val="002060"/>
                          </a:solidFill>
                          <a:latin typeface="Georgia" pitchFamily="18" charset="0"/>
                          <a:ea typeface="+mn-ea"/>
                          <a:cs typeface="+mn-cs"/>
                        </a:rPr>
                        <a:t>Mar</a:t>
                      </a:r>
                    </a:p>
                    <a:p>
                      <a:pPr marL="0" algn="ctr" defTabSz="914400" rtl="0" eaLnBrk="1" latinLnBrk="0" hangingPunct="1"/>
                      <a:r>
                        <a:rPr lang="en-US" sz="1000" b="1" kern="1200" dirty="0">
                          <a:solidFill>
                            <a:srgbClr val="002060"/>
                          </a:solidFill>
                          <a:latin typeface="Georgia" pitchFamily="18" charset="0"/>
                          <a:ea typeface="+mn-ea"/>
                          <a:cs typeface="+mn-cs"/>
                        </a:rPr>
                        <a:t>2019</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a:solidFill>
                            <a:srgbClr val="002060"/>
                          </a:solidFill>
                          <a:latin typeface="Georgia" pitchFamily="18" charset="0"/>
                          <a:ea typeface="+mn-ea"/>
                          <a:cs typeface="+mn-cs"/>
                        </a:rPr>
                        <a:t>Jun</a:t>
                      </a:r>
                    </a:p>
                    <a:p>
                      <a:pPr marL="0" algn="ctr" defTabSz="914400" rtl="0" eaLnBrk="1" latinLnBrk="0" hangingPunct="1"/>
                      <a:r>
                        <a:rPr lang="en-US" sz="1000" b="1" kern="1200" dirty="0">
                          <a:solidFill>
                            <a:srgbClr val="002060"/>
                          </a:solidFill>
                          <a:latin typeface="Georgia" pitchFamily="18" charset="0"/>
                          <a:ea typeface="+mn-ea"/>
                          <a:cs typeface="+mn-cs"/>
                        </a:rPr>
                        <a:t>2019</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rgbClr val="002060"/>
                          </a:solidFill>
                          <a:latin typeface="Georgia" pitchFamily="18" charset="0"/>
                          <a:ea typeface="+mn-ea"/>
                          <a:cs typeface="+mn-cs"/>
                        </a:rPr>
                        <a:t>Sep 2019</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1000" b="1" dirty="0" smtClean="0">
                          <a:solidFill>
                            <a:srgbClr val="002060"/>
                          </a:solidFill>
                          <a:latin typeface="Georgia" pitchFamily="18" charset="0"/>
                        </a:rPr>
                        <a:t>Dec </a:t>
                      </a:r>
                      <a:r>
                        <a:rPr lang="en-US" sz="1000" b="1" kern="1200" dirty="0" smtClean="0">
                          <a:solidFill>
                            <a:srgbClr val="002060"/>
                          </a:solidFill>
                          <a:latin typeface="Georgia" pitchFamily="18" charset="0"/>
                          <a:ea typeface="+mn-ea"/>
                          <a:cs typeface="+mn-cs"/>
                        </a:rPr>
                        <a:t>2019</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a:solidFill>
                            <a:srgbClr val="002060"/>
                          </a:solidFill>
                          <a:latin typeface="Georgia" pitchFamily="18" charset="0"/>
                          <a:ea typeface="+mn-ea"/>
                          <a:cs typeface="+mn-cs"/>
                        </a:rPr>
                        <a:t>Mar</a:t>
                      </a:r>
                    </a:p>
                    <a:p>
                      <a:pPr marL="0" algn="ctr" defTabSz="914400" rtl="0" eaLnBrk="1" latinLnBrk="0" hangingPunct="1"/>
                      <a:r>
                        <a:rPr lang="en-US" sz="1000" b="1" kern="1200" dirty="0" smtClean="0">
                          <a:solidFill>
                            <a:srgbClr val="002060"/>
                          </a:solidFill>
                          <a:latin typeface="Georgia" pitchFamily="18" charset="0"/>
                          <a:ea typeface="+mn-ea"/>
                          <a:cs typeface="+mn-cs"/>
                        </a:rPr>
                        <a:t>2020</a:t>
                      </a:r>
                      <a:endParaRPr lang="en-US" sz="1000" b="1"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a:solidFill>
                            <a:srgbClr val="002060"/>
                          </a:solidFill>
                          <a:latin typeface="Georgia" pitchFamily="18" charset="0"/>
                          <a:ea typeface="+mn-ea"/>
                          <a:cs typeface="+mn-cs"/>
                        </a:rPr>
                        <a:t>Jun</a:t>
                      </a:r>
                    </a:p>
                    <a:p>
                      <a:pPr marL="0" algn="ctr" defTabSz="914400" rtl="0" eaLnBrk="1" latinLnBrk="0" hangingPunct="1"/>
                      <a:r>
                        <a:rPr lang="en-US" sz="1000" b="1" kern="1200" dirty="0" smtClean="0">
                          <a:solidFill>
                            <a:srgbClr val="002060"/>
                          </a:solidFill>
                          <a:latin typeface="Georgia" pitchFamily="18" charset="0"/>
                          <a:ea typeface="+mn-ea"/>
                          <a:cs typeface="+mn-cs"/>
                        </a:rPr>
                        <a:t>2020</a:t>
                      </a:r>
                      <a:endParaRPr lang="en-US" sz="1000" b="1"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smtClean="0">
                          <a:solidFill>
                            <a:srgbClr val="002060"/>
                          </a:solidFill>
                          <a:latin typeface="Georgia" pitchFamily="18" charset="0"/>
                          <a:ea typeface="+mn-ea"/>
                          <a:cs typeface="+mn-cs"/>
                        </a:rPr>
                        <a:t>Sep</a:t>
                      </a:r>
                      <a:endParaRPr lang="en-US" sz="1000" b="1" kern="1200" dirty="0">
                        <a:solidFill>
                          <a:srgbClr val="002060"/>
                        </a:solidFill>
                        <a:latin typeface="Georgia" pitchFamily="18" charset="0"/>
                        <a:ea typeface="+mn-ea"/>
                        <a:cs typeface="+mn-cs"/>
                      </a:endParaRPr>
                    </a:p>
                    <a:p>
                      <a:pPr marL="0" algn="ctr" defTabSz="914400" rtl="0" eaLnBrk="1" latinLnBrk="0" hangingPunct="1"/>
                      <a:r>
                        <a:rPr lang="en-US" sz="1000" b="1" kern="1200" dirty="0" smtClean="0">
                          <a:solidFill>
                            <a:srgbClr val="002060"/>
                          </a:solidFill>
                          <a:latin typeface="Georgia" pitchFamily="18" charset="0"/>
                          <a:ea typeface="+mn-ea"/>
                          <a:cs typeface="+mn-cs"/>
                        </a:rPr>
                        <a:t>2020</a:t>
                      </a:r>
                      <a:endParaRPr lang="en-US" sz="1000" b="1"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smtClean="0">
                          <a:solidFill>
                            <a:srgbClr val="002060"/>
                          </a:solidFill>
                          <a:latin typeface="Georgia" pitchFamily="18" charset="0"/>
                          <a:ea typeface="+mn-ea"/>
                          <a:cs typeface="+mn-cs"/>
                        </a:rPr>
                        <a:t>Dec</a:t>
                      </a:r>
                    </a:p>
                    <a:p>
                      <a:pPr marL="0" algn="ctr" defTabSz="914400" rtl="0" eaLnBrk="1" latinLnBrk="0" hangingPunct="1"/>
                      <a:r>
                        <a:rPr lang="en-US" sz="1000" b="1" kern="1200" dirty="0" smtClean="0">
                          <a:solidFill>
                            <a:srgbClr val="002060"/>
                          </a:solidFill>
                          <a:latin typeface="Georgia" pitchFamily="18" charset="0"/>
                          <a:ea typeface="+mn-ea"/>
                          <a:cs typeface="+mn-cs"/>
                        </a:rPr>
                        <a:t>2020</a:t>
                      </a:r>
                      <a:endParaRPr lang="en-US" sz="1000" b="1"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smtClean="0">
                          <a:solidFill>
                            <a:srgbClr val="002060"/>
                          </a:solidFill>
                          <a:latin typeface="Georgia" pitchFamily="18" charset="0"/>
                          <a:ea typeface="+mn-ea"/>
                          <a:cs typeface="+mn-cs"/>
                        </a:rPr>
                        <a:t>Mar 2021</a:t>
                      </a:r>
                      <a:endParaRPr lang="en-US" sz="1000" b="1"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smtClean="0">
                          <a:solidFill>
                            <a:srgbClr val="002060"/>
                          </a:solidFill>
                          <a:latin typeface="Georgia" pitchFamily="18" charset="0"/>
                          <a:ea typeface="+mn-ea"/>
                          <a:cs typeface="+mn-cs"/>
                        </a:rPr>
                        <a:t>Jun</a:t>
                      </a:r>
                    </a:p>
                    <a:p>
                      <a:pPr marL="0" algn="ctr" defTabSz="914400" rtl="0" eaLnBrk="1" latinLnBrk="0" hangingPunct="1"/>
                      <a:r>
                        <a:rPr lang="en-US" sz="1000" b="1" kern="1200" dirty="0" smtClean="0">
                          <a:solidFill>
                            <a:srgbClr val="002060"/>
                          </a:solidFill>
                          <a:latin typeface="Georgia" pitchFamily="18" charset="0"/>
                          <a:ea typeface="+mn-ea"/>
                          <a:cs typeface="+mn-cs"/>
                        </a:rPr>
                        <a:t>2021</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b="1" kern="1200" dirty="0" smtClean="0">
                          <a:solidFill>
                            <a:srgbClr val="002060"/>
                          </a:solidFill>
                          <a:latin typeface="Georgia" pitchFamily="18" charset="0"/>
                          <a:ea typeface="+mn-ea"/>
                          <a:cs typeface="+mn-cs"/>
                        </a:rPr>
                        <a:t>Sep</a:t>
                      </a:r>
                    </a:p>
                    <a:p>
                      <a:pPr marL="0" algn="ctr" defTabSz="914400" rtl="0" eaLnBrk="1" latinLnBrk="0" hangingPunct="1"/>
                      <a:r>
                        <a:rPr lang="en-US" sz="1000" b="1" kern="1200" dirty="0" smtClean="0">
                          <a:solidFill>
                            <a:srgbClr val="002060"/>
                          </a:solidFill>
                          <a:latin typeface="Georgia" pitchFamily="18" charset="0"/>
                          <a:ea typeface="+mn-ea"/>
                          <a:cs typeface="+mn-cs"/>
                        </a:rPr>
                        <a:t>2021</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345252">
                <a:tc vMerge="1">
                  <a:txBody>
                    <a:bodyPr/>
                    <a:lstStyle/>
                    <a:p>
                      <a:endParaRPr lang="en-US" sz="1000" dirty="0">
                        <a:solidFill>
                          <a:schemeClr val="accent1">
                            <a:lumMod val="50000"/>
                          </a:schemeClr>
                        </a:solidFill>
                        <a:latin typeface="Georgia"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gridSpan="11">
                  <a:txBody>
                    <a:bodyPr/>
                    <a:lstStyle/>
                    <a:p>
                      <a:pPr algn="ctr"/>
                      <a:r>
                        <a:rPr lang="en-US" sz="900" dirty="0">
                          <a:solidFill>
                            <a:srgbClr val="002060"/>
                          </a:solidFill>
                          <a:latin typeface="Georgia" pitchFamily="18" charset="0"/>
                        </a:rPr>
                        <a:t>------------------------------------------------------------------ Rs. In million -------------------------------------------------------------------</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pPr algn="r"/>
                      <a:endParaRPr lang="en-US" sz="10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800" dirty="0">
                        <a:solidFill>
                          <a:schemeClr val="accent1">
                            <a:lumMod val="50000"/>
                          </a:schemeClr>
                        </a:solidFill>
                        <a:latin typeface="Georgia" pitchFamily="18"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endParaRPr lang="en-US" sz="900" dirty="0">
                        <a:solidFill>
                          <a:srgbClr val="002060"/>
                        </a:solidFill>
                        <a:latin typeface="Georgia" pitchFamily="18" charset="0"/>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859725">
                <a:tc>
                  <a:txBody>
                    <a:bodyPr/>
                    <a:lstStyle/>
                    <a:p>
                      <a:r>
                        <a:rPr lang="en-US" sz="1100" baseline="0" dirty="0">
                          <a:solidFill>
                            <a:srgbClr val="002060"/>
                          </a:solidFill>
                          <a:latin typeface="Georgia" pitchFamily="18" charset="0"/>
                        </a:rPr>
                        <a:t>As at reporting date</a:t>
                      </a:r>
                      <a:endParaRPr lang="en-US" sz="1100" dirty="0">
                        <a:solidFill>
                          <a:srgbClr val="002060"/>
                        </a:solidFill>
                        <a:latin typeface="Georgia" pitchFamily="18" charset="0"/>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kern="1200" dirty="0">
                          <a:solidFill>
                            <a:srgbClr val="002060"/>
                          </a:solidFill>
                          <a:latin typeface="Georgia" pitchFamily="18" charset="0"/>
                          <a:ea typeface="+mn-ea"/>
                          <a:cs typeface="+mn-cs"/>
                        </a:rPr>
                        <a:t>6,350</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2060"/>
                          </a:solidFill>
                          <a:latin typeface="Georgia" pitchFamily="18" charset="0"/>
                          <a:ea typeface="+mn-ea"/>
                          <a:cs typeface="+mn-cs"/>
                        </a:rPr>
                        <a:t>5,451</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2060"/>
                          </a:solidFill>
                          <a:latin typeface="Georgia" pitchFamily="18" charset="0"/>
                          <a:ea typeface="+mn-ea"/>
                          <a:cs typeface="+mn-cs"/>
                        </a:rPr>
                        <a:t>4,970</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002060"/>
                          </a:solidFill>
                          <a:latin typeface="Georgia" pitchFamily="18" charset="0"/>
                          <a:ea typeface="+mn-ea"/>
                          <a:cs typeface="+mn-cs"/>
                        </a:rPr>
                        <a:t>5,025</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002060"/>
                          </a:solidFill>
                          <a:latin typeface="Georgia" pitchFamily="18" charset="0"/>
                          <a:ea typeface="+mn-ea"/>
                          <a:cs typeface="+mn-cs"/>
                        </a:rPr>
                        <a:t>5,018</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002060"/>
                          </a:solidFill>
                          <a:latin typeface="Georgia" pitchFamily="18" charset="0"/>
                          <a:ea typeface="+mn-ea"/>
                          <a:cs typeface="+mn-cs"/>
                        </a:rPr>
                        <a:t>4,324</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1000" kern="1200" dirty="0" smtClean="0">
                          <a:solidFill>
                            <a:srgbClr val="002060"/>
                          </a:solidFill>
                          <a:latin typeface="Georgia" pitchFamily="18" charset="0"/>
                          <a:ea typeface="+mn-ea"/>
                          <a:cs typeface="+mn-cs"/>
                        </a:rPr>
                        <a:t>4,319</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1000" kern="1200" dirty="0" smtClean="0">
                          <a:solidFill>
                            <a:srgbClr val="002060"/>
                          </a:solidFill>
                          <a:latin typeface="Georgia" pitchFamily="18" charset="0"/>
                          <a:ea typeface="+mn-ea"/>
                          <a:cs typeface="+mn-cs"/>
                        </a:rPr>
                        <a:t>4,049</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822960" rtl="0" eaLnBrk="1" latinLnBrk="0" hangingPunct="1"/>
                      <a:r>
                        <a:rPr lang="en-US" sz="1000" kern="1200" dirty="0" smtClean="0">
                          <a:solidFill>
                            <a:srgbClr val="002060"/>
                          </a:solidFill>
                          <a:latin typeface="Georgia" pitchFamily="18" charset="0"/>
                          <a:ea typeface="+mn-ea"/>
                          <a:cs typeface="+mn-cs"/>
                        </a:rPr>
                        <a:t>4,227</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822960" rtl="0" eaLnBrk="1" latinLnBrk="0" hangingPunct="1"/>
                      <a:r>
                        <a:rPr lang="en-US" sz="1000" kern="1200" dirty="0" smtClean="0">
                          <a:solidFill>
                            <a:srgbClr val="002060"/>
                          </a:solidFill>
                          <a:latin typeface="Georgia" pitchFamily="18" charset="0"/>
                          <a:ea typeface="+mn-ea"/>
                          <a:cs typeface="+mn-cs"/>
                        </a:rPr>
                        <a:t>3,964</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822960" rtl="0" eaLnBrk="1" latinLnBrk="0" hangingPunct="1"/>
                      <a:r>
                        <a:rPr lang="en-US" sz="1000" kern="1200" dirty="0" smtClean="0">
                          <a:solidFill>
                            <a:srgbClr val="002060"/>
                          </a:solidFill>
                          <a:latin typeface="Georgia" pitchFamily="18" charset="0"/>
                          <a:ea typeface="+mn-ea"/>
                          <a:cs typeface="+mn-cs"/>
                        </a:rPr>
                        <a:t>3,690</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rgbClr val="002060"/>
                          </a:solidFill>
                          <a:latin typeface="Georgia" pitchFamily="18" charset="0"/>
                          <a:ea typeface="+mn-ea"/>
                          <a:cs typeface="+mn-cs"/>
                        </a:rPr>
                        <a:t>3,817</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859725">
                <a:tc>
                  <a:txBody>
                    <a:bodyPr/>
                    <a:lstStyle/>
                    <a:p>
                      <a:r>
                        <a:rPr lang="en-US" sz="1100" baseline="0" dirty="0">
                          <a:solidFill>
                            <a:srgbClr val="002060"/>
                          </a:solidFill>
                          <a:latin typeface="Georgia" pitchFamily="18" charset="0"/>
                        </a:rPr>
                        <a:t>Average during the quarter</a:t>
                      </a:r>
                      <a:endParaRPr lang="en-US" sz="1100" dirty="0">
                        <a:solidFill>
                          <a:srgbClr val="002060"/>
                        </a:solidFill>
                        <a:latin typeface="Georgia" pitchFamily="18" charset="0"/>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2060"/>
                          </a:solidFill>
                          <a:latin typeface="Georgia" pitchFamily="18" charset="0"/>
                          <a:ea typeface="+mn-ea"/>
                          <a:cs typeface="+mn-cs"/>
                        </a:rPr>
                        <a:t>6,150</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2060"/>
                          </a:solidFill>
                          <a:latin typeface="Georgia" pitchFamily="18" charset="0"/>
                          <a:ea typeface="+mn-ea"/>
                          <a:cs typeface="+mn-cs"/>
                        </a:rPr>
                        <a:t>5,909</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2060"/>
                          </a:solidFill>
                          <a:latin typeface="Georgia" pitchFamily="18" charset="0"/>
                          <a:ea typeface="+mn-ea"/>
                          <a:cs typeface="+mn-cs"/>
                        </a:rPr>
                        <a:t>5,924</a:t>
                      </a: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002060"/>
                          </a:solidFill>
                          <a:latin typeface="Georgia" pitchFamily="18" charset="0"/>
                          <a:ea typeface="+mn-ea"/>
                          <a:cs typeface="+mn-cs"/>
                        </a:rPr>
                        <a:t>4,811</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002060"/>
                          </a:solidFill>
                          <a:latin typeface="Georgia" pitchFamily="18" charset="0"/>
                          <a:ea typeface="+mn-ea"/>
                          <a:cs typeface="+mn-cs"/>
                        </a:rPr>
                        <a:t>4,870</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002060"/>
                          </a:solidFill>
                          <a:latin typeface="Georgia" pitchFamily="18" charset="0"/>
                          <a:ea typeface="+mn-ea"/>
                          <a:cs typeface="+mn-cs"/>
                        </a:rPr>
                        <a:t>4,617</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1000" kern="1200" dirty="0" smtClean="0">
                          <a:solidFill>
                            <a:srgbClr val="002060"/>
                          </a:solidFill>
                          <a:latin typeface="Georgia" pitchFamily="18" charset="0"/>
                          <a:ea typeface="+mn-ea"/>
                          <a:cs typeface="+mn-cs"/>
                        </a:rPr>
                        <a:t>4,438</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1000" kern="1200" dirty="0" smtClean="0">
                          <a:solidFill>
                            <a:srgbClr val="002060"/>
                          </a:solidFill>
                          <a:latin typeface="Georgia" pitchFamily="18" charset="0"/>
                          <a:ea typeface="+mn-ea"/>
                          <a:cs typeface="+mn-cs"/>
                        </a:rPr>
                        <a:t>4,128</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822960" rtl="0" eaLnBrk="1" latinLnBrk="0" hangingPunct="1"/>
                      <a:r>
                        <a:rPr lang="en-US" sz="1000" kern="1200" dirty="0" smtClean="0">
                          <a:solidFill>
                            <a:srgbClr val="002060"/>
                          </a:solidFill>
                          <a:latin typeface="Georgia" pitchFamily="18" charset="0"/>
                          <a:ea typeface="+mn-ea"/>
                          <a:cs typeface="+mn-cs"/>
                        </a:rPr>
                        <a:t>4,125</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822960" rtl="0" eaLnBrk="1" latinLnBrk="0" hangingPunct="1"/>
                      <a:r>
                        <a:rPr lang="en-US" sz="1000" kern="1200" dirty="0" smtClean="0">
                          <a:solidFill>
                            <a:srgbClr val="002060"/>
                          </a:solidFill>
                          <a:latin typeface="Georgia" pitchFamily="18" charset="0"/>
                          <a:ea typeface="+mn-ea"/>
                          <a:cs typeface="+mn-cs"/>
                        </a:rPr>
                        <a:t>4,051</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1000" kern="1200" dirty="0" smtClean="0">
                          <a:solidFill>
                            <a:srgbClr val="002060"/>
                          </a:solidFill>
                          <a:latin typeface="Georgia" pitchFamily="18" charset="0"/>
                          <a:ea typeface="+mn-ea"/>
                          <a:cs typeface="+mn-cs"/>
                        </a:rPr>
                        <a:t>3,873</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rgbClr val="002060"/>
                          </a:solidFill>
                          <a:latin typeface="Georgia" pitchFamily="18" charset="0"/>
                          <a:ea typeface="+mn-ea"/>
                          <a:cs typeface="+mn-cs"/>
                        </a:rPr>
                        <a:t>3,835</a:t>
                      </a:r>
                      <a:endParaRPr lang="en-US" sz="1000" kern="1200" dirty="0">
                        <a:solidFill>
                          <a:srgbClr val="002060"/>
                        </a:solidFill>
                        <a:latin typeface="Georgia" pitchFamily="18" charset="0"/>
                        <a:ea typeface="+mn-ea"/>
                        <a:cs typeface="+mn-cs"/>
                      </a:endParaRPr>
                    </a:p>
                  </a:txBody>
                  <a:tcPr marL="82296" marR="82296"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573250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161" y="433168"/>
            <a:ext cx="2612291" cy="507207"/>
          </a:xfrm>
        </p:spPr>
        <p:txBody>
          <a:bodyPr rtlCol="0">
            <a:normAutofit/>
          </a:bodyPr>
          <a:lstStyle/>
          <a:p>
            <a:pPr>
              <a:defRPr/>
            </a:pPr>
            <a:r>
              <a:rPr lang="en-US" sz="2250" dirty="0">
                <a:solidFill>
                  <a:schemeClr val="tx1">
                    <a:tint val="75000"/>
                  </a:schemeClr>
                </a:solidFill>
                <a:latin typeface="Georgia" pitchFamily="18" charset="0"/>
                <a:ea typeface="+mn-ea"/>
                <a:cs typeface="+mn-cs"/>
              </a:rPr>
              <a:t>Agenda Item No. 2</a:t>
            </a:r>
          </a:p>
        </p:txBody>
      </p:sp>
      <p:sp>
        <p:nvSpPr>
          <p:cNvPr id="6" name="Content Placeholder 2"/>
          <p:cNvSpPr txBox="1">
            <a:spLocks/>
          </p:cNvSpPr>
          <p:nvPr/>
        </p:nvSpPr>
        <p:spPr>
          <a:xfrm>
            <a:off x="2728452" y="1163776"/>
            <a:ext cx="5515897" cy="574358"/>
          </a:xfrm>
          <a:prstGeom prst="rect">
            <a:avLst/>
          </a:prstGeom>
          <a:solidFill>
            <a:schemeClr val="bg1"/>
          </a:solidFill>
        </p:spPr>
        <p:txBody>
          <a:bodyPr vert="horz" lIns="82296" tIns="41148" rIns="82296" bIns="41148" rtlCol="0">
            <a:no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lgn="ctr">
              <a:buNone/>
            </a:pPr>
            <a:r>
              <a:rPr lang="en-US" sz="1800" dirty="0">
                <a:solidFill>
                  <a:schemeClr val="accent1">
                    <a:lumMod val="50000"/>
                  </a:schemeClr>
                </a:solidFill>
                <a:latin typeface="Georgia" pitchFamily="18" charset="0"/>
              </a:rPr>
              <a:t>Business through MCB Bank Limited (Fund-wise)</a:t>
            </a:r>
          </a:p>
        </p:txBody>
      </p:sp>
      <p:pic>
        <p:nvPicPr>
          <p:cNvPr id="4" name="Picture 3"/>
          <p:cNvPicPr>
            <a:picLocks noChangeAspect="1"/>
          </p:cNvPicPr>
          <p:nvPr/>
        </p:nvPicPr>
        <p:blipFill rotWithShape="1">
          <a:blip r:embed="rId3"/>
          <a:srcRect l="2167" t="34576" r="38325" b="12198"/>
          <a:stretch/>
        </p:blipFill>
        <p:spPr>
          <a:xfrm>
            <a:off x="914400" y="1738134"/>
            <a:ext cx="9158748" cy="4268100"/>
          </a:xfrm>
          <a:prstGeom prst="rect">
            <a:avLst/>
          </a:prstGeom>
        </p:spPr>
      </p:pic>
    </p:spTree>
    <p:extLst>
      <p:ext uri="{BB962C8B-B14F-4D97-AF65-F5344CB8AC3E}">
        <p14:creationId xmlns:p14="http://schemas.microsoft.com/office/powerpoint/2010/main" val="9425720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161" y="433168"/>
            <a:ext cx="2612291" cy="507207"/>
          </a:xfrm>
        </p:spPr>
        <p:txBody>
          <a:bodyPr rtlCol="0">
            <a:normAutofit/>
          </a:bodyPr>
          <a:lstStyle/>
          <a:p>
            <a:pPr>
              <a:defRPr/>
            </a:pPr>
            <a:r>
              <a:rPr lang="en-US" sz="2250" dirty="0">
                <a:solidFill>
                  <a:schemeClr val="tx1">
                    <a:tint val="75000"/>
                  </a:schemeClr>
                </a:solidFill>
                <a:latin typeface="Georgia" pitchFamily="18" charset="0"/>
                <a:ea typeface="+mn-ea"/>
                <a:cs typeface="+mn-cs"/>
              </a:rPr>
              <a:t>Agenda Item No. 2</a:t>
            </a:r>
          </a:p>
        </p:txBody>
      </p:sp>
      <p:sp>
        <p:nvSpPr>
          <p:cNvPr id="6" name="Content Placeholder 2"/>
          <p:cNvSpPr txBox="1">
            <a:spLocks/>
          </p:cNvSpPr>
          <p:nvPr/>
        </p:nvSpPr>
        <p:spPr>
          <a:xfrm>
            <a:off x="2728452" y="1163776"/>
            <a:ext cx="5515897" cy="574358"/>
          </a:xfrm>
          <a:prstGeom prst="rect">
            <a:avLst/>
          </a:prstGeom>
          <a:solidFill>
            <a:schemeClr val="bg1"/>
          </a:solidFill>
        </p:spPr>
        <p:txBody>
          <a:bodyPr vert="horz" lIns="82296" tIns="41148" rIns="82296" bIns="41148" rtlCol="0">
            <a:no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lgn="ctr">
              <a:buNone/>
            </a:pPr>
            <a:r>
              <a:rPr lang="en-US" sz="1800" dirty="0">
                <a:solidFill>
                  <a:schemeClr val="accent1">
                    <a:lumMod val="50000"/>
                  </a:schemeClr>
                </a:solidFill>
                <a:latin typeface="Georgia" pitchFamily="18" charset="0"/>
              </a:rPr>
              <a:t>Business through MCB Bank Limited (Fund-wise)</a:t>
            </a:r>
          </a:p>
        </p:txBody>
      </p:sp>
      <p:pic>
        <p:nvPicPr>
          <p:cNvPr id="2" name="Picture 1"/>
          <p:cNvPicPr>
            <a:picLocks noChangeAspect="1"/>
          </p:cNvPicPr>
          <p:nvPr/>
        </p:nvPicPr>
        <p:blipFill rotWithShape="1">
          <a:blip r:embed="rId3"/>
          <a:srcRect l="1937" t="34980" r="43200" b="12399"/>
          <a:stretch/>
        </p:blipFill>
        <p:spPr>
          <a:xfrm>
            <a:off x="929148" y="1738134"/>
            <a:ext cx="9129252" cy="3849329"/>
          </a:xfrm>
          <a:prstGeom prst="rect">
            <a:avLst/>
          </a:prstGeom>
        </p:spPr>
      </p:pic>
    </p:spTree>
    <p:extLst>
      <p:ext uri="{BB962C8B-B14F-4D97-AF65-F5344CB8AC3E}">
        <p14:creationId xmlns:p14="http://schemas.microsoft.com/office/powerpoint/2010/main" val="3997577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97244" y="1524196"/>
            <a:ext cx="9464040" cy="1533324"/>
          </a:xfrm>
        </p:spPr>
        <p:txBody>
          <a:bodyPr>
            <a:normAutofit/>
          </a:bodyPr>
          <a:lstStyle/>
          <a:p>
            <a:pPr marL="0" indent="0" algn="ctr">
              <a:buNone/>
            </a:pPr>
            <a:r>
              <a:rPr lang="en-US" dirty="0">
                <a:latin typeface="Georgia" pitchFamily="18" charset="0"/>
              </a:rPr>
              <a:t>Regulatory Compliance Certificate</a:t>
            </a:r>
            <a:endParaRPr lang="en-US" dirty="0"/>
          </a:p>
        </p:txBody>
      </p:sp>
    </p:spTree>
    <p:extLst>
      <p:ext uri="{BB962C8B-B14F-4D97-AF65-F5344CB8AC3E}">
        <p14:creationId xmlns:p14="http://schemas.microsoft.com/office/powerpoint/2010/main" val="20098204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2</a:t>
            </a:r>
            <a:endParaRPr lang="en-US" sz="2500" dirty="0">
              <a:solidFill>
                <a:schemeClr val="tx1">
                  <a:tint val="75000"/>
                </a:schemeClr>
              </a:solidFill>
              <a:latin typeface="Georgia" pitchFamily="18" charset="0"/>
              <a:ea typeface="+mn-ea"/>
              <a:cs typeface="+mn-cs"/>
            </a:endParaRPr>
          </a:p>
        </p:txBody>
      </p:sp>
      <p:sp>
        <p:nvSpPr>
          <p:cNvPr id="8" name="Content Placeholder 2"/>
          <p:cNvSpPr txBox="1">
            <a:spLocks/>
          </p:cNvSpPr>
          <p:nvPr/>
        </p:nvSpPr>
        <p:spPr>
          <a:xfrm>
            <a:off x="754380" y="668328"/>
            <a:ext cx="9464040" cy="673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latin typeface="Georgia" pitchFamily="18" charset="0"/>
              </a:rPr>
              <a:t>Regulatory Compliance Certificate</a:t>
            </a:r>
            <a:endParaRPr lang="en-US" sz="3200" dirty="0"/>
          </a:p>
        </p:txBody>
      </p:sp>
      <p:sp>
        <p:nvSpPr>
          <p:cNvPr id="9" name="TextBox 15">
            <a:extLst>
              <a:ext uri="{FF2B5EF4-FFF2-40B4-BE49-F238E27FC236}">
                <a16:creationId xmlns:a16="http://schemas.microsoft.com/office/drawing/2014/main" id="{6ABAE148-00F3-45D0-82BB-AA2D294D4103}"/>
              </a:ext>
            </a:extLst>
          </p:cNvPr>
          <p:cNvSpPr txBox="1">
            <a:spLocks noChangeArrowheads="1"/>
          </p:cNvSpPr>
          <p:nvPr/>
        </p:nvSpPr>
        <p:spPr bwMode="auto">
          <a:xfrm>
            <a:off x="1490476" y="1832405"/>
            <a:ext cx="8311896" cy="3200876"/>
          </a:xfrm>
          <a:prstGeom prst="rect">
            <a:avLst/>
          </a:prstGeom>
          <a:noFill/>
          <a:ln w="9525">
            <a:noFill/>
            <a:miter lim="800000"/>
            <a:headEnd/>
            <a:tailEnd/>
          </a:ln>
        </p:spPr>
        <p:txBody>
          <a:bodyPr wrap="square">
            <a:spAutoFit/>
          </a:bodyPr>
          <a:lstStyle/>
          <a:p>
            <a:pPr marL="457200" indent="-457200" algn="just"/>
            <a:r>
              <a:rPr lang="en-US" b="1" dirty="0">
                <a:solidFill>
                  <a:srgbClr val="002060"/>
                </a:solidFill>
                <a:latin typeface="Georgia" pitchFamily="18" charset="0"/>
              </a:rPr>
              <a:t>	</a:t>
            </a:r>
            <a:r>
              <a:rPr lang="en-US" b="1" u="sng" dirty="0">
                <a:solidFill>
                  <a:srgbClr val="002060"/>
                </a:solidFill>
                <a:latin typeface="Georgia" pitchFamily="18" charset="0"/>
              </a:rPr>
              <a:t>Regulatory Non-Compliances</a:t>
            </a:r>
          </a:p>
          <a:p>
            <a:pPr marL="457200" indent="-457200" algn="just"/>
            <a:endParaRPr lang="en-US" b="1" dirty="0">
              <a:solidFill>
                <a:srgbClr val="002060"/>
              </a:solidFill>
              <a:latin typeface="Georgia" pitchFamily="18" charset="0"/>
            </a:endParaRPr>
          </a:p>
          <a:p>
            <a:pPr marL="457200" indent="-457200" algn="just"/>
            <a:r>
              <a:rPr lang="en-US" sz="2000" dirty="0">
                <a:solidFill>
                  <a:srgbClr val="002060"/>
                </a:solidFill>
                <a:latin typeface="Georgia" pitchFamily="18" charset="0"/>
              </a:rPr>
              <a:t>	</a:t>
            </a:r>
            <a:r>
              <a:rPr lang="en-US" dirty="0">
                <a:solidFill>
                  <a:srgbClr val="002060"/>
                </a:solidFill>
                <a:latin typeface="Georgia" pitchFamily="18" charset="0"/>
              </a:rPr>
              <a:t>Compliance certificate signed by the CFO and CEO has been circulated with the </a:t>
            </a:r>
            <a:r>
              <a:rPr lang="en-US" dirty="0" smtClean="0">
                <a:solidFill>
                  <a:srgbClr val="002060"/>
                </a:solidFill>
                <a:latin typeface="Georgia" pitchFamily="18" charset="0"/>
              </a:rPr>
              <a:t>working </a:t>
            </a:r>
            <a:r>
              <a:rPr lang="en-US" dirty="0">
                <a:solidFill>
                  <a:srgbClr val="002060"/>
                </a:solidFill>
                <a:latin typeface="Georgia" pitchFamily="18" charset="0"/>
              </a:rPr>
              <a:t>papers.</a:t>
            </a:r>
            <a:r>
              <a:rPr lang="en-US" b="1" dirty="0">
                <a:solidFill>
                  <a:srgbClr val="002060"/>
                </a:solidFill>
                <a:latin typeface="Georgia" pitchFamily="18" charset="0"/>
              </a:rPr>
              <a:t> </a:t>
            </a:r>
            <a:endParaRPr lang="en-US" b="1" dirty="0" smtClean="0">
              <a:solidFill>
                <a:srgbClr val="002060"/>
              </a:solidFill>
              <a:latin typeface="Georgia" pitchFamily="18" charset="0"/>
            </a:endParaRPr>
          </a:p>
          <a:p>
            <a:pPr marL="457200" indent="-457200" algn="just"/>
            <a:endParaRPr lang="en-US" b="1" dirty="0" smtClean="0">
              <a:solidFill>
                <a:srgbClr val="002060"/>
              </a:solidFill>
              <a:latin typeface="Georgia" pitchFamily="18" charset="0"/>
            </a:endParaRPr>
          </a:p>
          <a:p>
            <a:pPr marL="457200" indent="-457200" algn="just"/>
            <a:endParaRPr lang="en-US" b="1" dirty="0">
              <a:solidFill>
                <a:srgbClr val="002060"/>
              </a:solidFill>
              <a:latin typeface="Georgia" pitchFamily="18" charset="0"/>
            </a:endParaRPr>
          </a:p>
          <a:p>
            <a:pPr marL="457200" indent="-457200" algn="just"/>
            <a:r>
              <a:rPr lang="en-US" b="1" dirty="0">
                <a:solidFill>
                  <a:srgbClr val="002060"/>
                </a:solidFill>
                <a:latin typeface="Georgia" pitchFamily="18" charset="0"/>
              </a:rPr>
              <a:t>	</a:t>
            </a:r>
            <a:r>
              <a:rPr lang="en-US" b="1" u="sng" dirty="0" smtClean="0">
                <a:solidFill>
                  <a:srgbClr val="002060"/>
                </a:solidFill>
                <a:latin typeface="Georgia" pitchFamily="18" charset="0"/>
              </a:rPr>
              <a:t>Financial Institution Risk Limit Breaches</a:t>
            </a:r>
            <a:endParaRPr lang="en-US" b="1" u="sng" dirty="0">
              <a:solidFill>
                <a:srgbClr val="002060"/>
              </a:solidFill>
              <a:latin typeface="Georgia" pitchFamily="18" charset="0"/>
            </a:endParaRPr>
          </a:p>
          <a:p>
            <a:pPr marL="457200" indent="-457200" algn="just"/>
            <a:endParaRPr lang="en-US" b="1" dirty="0">
              <a:solidFill>
                <a:srgbClr val="002060"/>
              </a:solidFill>
              <a:latin typeface="Georgia" pitchFamily="18" charset="0"/>
            </a:endParaRPr>
          </a:p>
          <a:p>
            <a:pPr marL="457200" indent="-457200" algn="just"/>
            <a:r>
              <a:rPr lang="en-US" sz="2000" dirty="0">
                <a:solidFill>
                  <a:srgbClr val="002060"/>
                </a:solidFill>
                <a:latin typeface="Georgia" pitchFamily="18" charset="0"/>
              </a:rPr>
              <a:t>	</a:t>
            </a:r>
            <a:r>
              <a:rPr lang="en-US" dirty="0" smtClean="0">
                <a:solidFill>
                  <a:srgbClr val="002060"/>
                </a:solidFill>
                <a:latin typeface="Georgia" pitchFamily="18" charset="0"/>
              </a:rPr>
              <a:t>List of breaches signed by the Head of Risk has been circulated with the working papers.</a:t>
            </a:r>
            <a:endParaRPr lang="en-US" b="1" dirty="0" smtClean="0">
              <a:solidFill>
                <a:srgbClr val="002060"/>
              </a:solidFill>
              <a:latin typeface="Georgia" pitchFamily="18" charset="0"/>
            </a:endParaRPr>
          </a:p>
          <a:p>
            <a:pPr marL="457200" indent="-457200" algn="just"/>
            <a:endParaRPr lang="en-US" b="1" dirty="0" smtClean="0">
              <a:solidFill>
                <a:srgbClr val="002060"/>
              </a:solidFill>
              <a:latin typeface="Georgia" pitchFamily="18" charset="0"/>
            </a:endParaRPr>
          </a:p>
        </p:txBody>
      </p:sp>
    </p:spTree>
    <p:extLst>
      <p:ext uri="{BB962C8B-B14F-4D97-AF65-F5344CB8AC3E}">
        <p14:creationId xmlns:p14="http://schemas.microsoft.com/office/powerpoint/2010/main" val="25296282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22438" y="368985"/>
            <a:ext cx="4904968" cy="456486"/>
          </a:xfrm>
        </p:spPr>
        <p:txBody>
          <a:bodyPr rtlCol="0">
            <a:normAutofit/>
          </a:bodyPr>
          <a:lstStyle/>
          <a:p>
            <a:pPr>
              <a:defRPr/>
            </a:pPr>
            <a:r>
              <a:rPr lang="en-US" sz="225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1668213" y="825471"/>
            <a:ext cx="7665872" cy="545726"/>
          </a:xfrm>
        </p:spPr>
        <p:txBody>
          <a:bodyPr>
            <a:normAutofit/>
          </a:bodyPr>
          <a:lstStyle/>
          <a:p>
            <a:pPr marL="0" indent="0" algn="ctr">
              <a:buNone/>
            </a:pPr>
            <a:r>
              <a:rPr lang="en-US" sz="2592" dirty="0">
                <a:latin typeface="Georgia" pitchFamily="18" charset="0"/>
              </a:rPr>
              <a:t>Decisions of </a:t>
            </a:r>
            <a:r>
              <a:rPr lang="en-US" sz="2592" dirty="0" smtClean="0">
                <a:latin typeface="Georgia" pitchFamily="18" charset="0"/>
              </a:rPr>
              <a:t>Credit Committee</a:t>
            </a:r>
            <a:endParaRPr lang="en-US" sz="2592" dirty="0"/>
          </a:p>
        </p:txBody>
      </p:sp>
      <p:graphicFrame>
        <p:nvGraphicFramePr>
          <p:cNvPr id="6" name="Table 5"/>
          <p:cNvGraphicFramePr>
            <a:graphicFrameLocks noGrp="1"/>
          </p:cNvGraphicFramePr>
          <p:nvPr>
            <p:extLst>
              <p:ext uri="{D42A27DB-BD31-4B8C-83A1-F6EECF244321}">
                <p14:modId xmlns:p14="http://schemas.microsoft.com/office/powerpoint/2010/main" val="440850174"/>
              </p:ext>
            </p:extLst>
          </p:nvPr>
        </p:nvGraphicFramePr>
        <p:xfrm>
          <a:off x="899652" y="1371197"/>
          <a:ext cx="9232491" cy="4365924"/>
        </p:xfrm>
        <a:graphic>
          <a:graphicData uri="http://schemas.openxmlformats.org/drawingml/2006/table">
            <a:tbl>
              <a:tblPr/>
              <a:tblGrid>
                <a:gridCol w="1537825">
                  <a:extLst>
                    <a:ext uri="{9D8B030D-6E8A-4147-A177-3AD203B41FA5}">
                      <a16:colId xmlns:a16="http://schemas.microsoft.com/office/drawing/2014/main" val="20000"/>
                    </a:ext>
                  </a:extLst>
                </a:gridCol>
                <a:gridCol w="1230228">
                  <a:extLst>
                    <a:ext uri="{9D8B030D-6E8A-4147-A177-3AD203B41FA5}">
                      <a16:colId xmlns:a16="http://schemas.microsoft.com/office/drawing/2014/main" val="20002"/>
                    </a:ext>
                  </a:extLst>
                </a:gridCol>
                <a:gridCol w="1937520">
                  <a:extLst>
                    <a:ext uri="{9D8B030D-6E8A-4147-A177-3AD203B41FA5}">
                      <a16:colId xmlns:a16="http://schemas.microsoft.com/office/drawing/2014/main" val="20007"/>
                    </a:ext>
                  </a:extLst>
                </a:gridCol>
                <a:gridCol w="1309357">
                  <a:extLst>
                    <a:ext uri="{9D8B030D-6E8A-4147-A177-3AD203B41FA5}">
                      <a16:colId xmlns:a16="http://schemas.microsoft.com/office/drawing/2014/main" val="20004"/>
                    </a:ext>
                  </a:extLst>
                </a:gridCol>
                <a:gridCol w="880565">
                  <a:extLst>
                    <a:ext uri="{9D8B030D-6E8A-4147-A177-3AD203B41FA5}">
                      <a16:colId xmlns:a16="http://schemas.microsoft.com/office/drawing/2014/main" val="20009"/>
                    </a:ext>
                  </a:extLst>
                </a:gridCol>
                <a:gridCol w="49684">
                  <a:extLst>
                    <a:ext uri="{9D8B030D-6E8A-4147-A177-3AD203B41FA5}">
                      <a16:colId xmlns:a16="http://schemas.microsoft.com/office/drawing/2014/main" val="20006"/>
                    </a:ext>
                  </a:extLst>
                </a:gridCol>
                <a:gridCol w="1000088">
                  <a:extLst>
                    <a:ext uri="{9D8B030D-6E8A-4147-A177-3AD203B41FA5}">
                      <a16:colId xmlns:a16="http://schemas.microsoft.com/office/drawing/2014/main" val="20010"/>
                    </a:ext>
                  </a:extLst>
                </a:gridCol>
                <a:gridCol w="1287224">
                  <a:extLst>
                    <a:ext uri="{9D8B030D-6E8A-4147-A177-3AD203B41FA5}">
                      <a16:colId xmlns:a16="http://schemas.microsoft.com/office/drawing/2014/main" val="20008"/>
                    </a:ext>
                  </a:extLst>
                </a:gridCol>
              </a:tblGrid>
              <a:tr h="905479">
                <a:tc>
                  <a:txBody>
                    <a:bodyPr/>
                    <a:lstStyle/>
                    <a:p>
                      <a:pPr marL="0" algn="ctr" rtl="0" eaLnBrk="1" fontAlgn="ctr" latinLnBrk="0" hangingPunct="1"/>
                      <a:r>
                        <a:rPr lang="en-US" sz="1300" b="1" i="0" u="none" strike="noStrike" kern="1200" dirty="0" smtClean="0">
                          <a:solidFill>
                            <a:srgbClr val="002060"/>
                          </a:solidFill>
                          <a:latin typeface="Georgia" pitchFamily="18" charset="0"/>
                          <a:ea typeface="+mn-ea"/>
                          <a:cs typeface="+mn-cs"/>
                        </a:rPr>
                        <a:t>Date of Approval</a:t>
                      </a:r>
                      <a:endParaRPr lang="en-US" sz="1300" b="1" i="0" u="none" strike="noStrike" kern="1200" dirty="0">
                        <a:solidFill>
                          <a:srgbClr val="002060"/>
                        </a:solidFill>
                        <a:latin typeface="Georgia" pitchFamily="18" charset="0"/>
                        <a:ea typeface="+mn-ea"/>
                        <a:cs typeface="+mn-cs"/>
                      </a:endParaRPr>
                    </a:p>
                  </a:txBody>
                  <a:tcPr marL="6653" marR="6653" marT="5821" marB="0" anchor="ctr">
                    <a:lnL>
                      <a:noFill/>
                    </a:lnL>
                    <a:lnR>
                      <a:noFill/>
                    </a:lnR>
                    <a:lnT>
                      <a:noFill/>
                    </a:lnT>
                    <a:lnB w="12700" cap="flat" cmpd="sng" algn="ctr">
                      <a:noFill/>
                      <a:prstDash val="solid"/>
                      <a:round/>
                      <a:headEnd type="none" w="med" len="med"/>
                      <a:tailEnd type="none" w="med" len="med"/>
                    </a:lnB>
                  </a:tcPr>
                </a:tc>
                <a:tc>
                  <a:txBody>
                    <a:bodyPr/>
                    <a:lstStyle/>
                    <a:p>
                      <a:pPr marL="0" algn="ctr" rtl="0" eaLnBrk="1" fontAlgn="ctr" latinLnBrk="0" hangingPunct="1"/>
                      <a:r>
                        <a:rPr lang="en-US" sz="1300" b="1" i="0" u="none" strike="noStrike" kern="1200" dirty="0">
                          <a:solidFill>
                            <a:srgbClr val="002060"/>
                          </a:solidFill>
                          <a:latin typeface="Georgia" pitchFamily="18" charset="0"/>
                          <a:ea typeface="+mn-ea"/>
                          <a:cs typeface="+mn-cs"/>
                        </a:rPr>
                        <a:t>Investee Company</a:t>
                      </a:r>
                    </a:p>
                  </a:txBody>
                  <a:tcPr marL="6653" marR="6653" marT="5821" marB="0" anchor="ctr">
                    <a:lnL>
                      <a:noFill/>
                    </a:lnL>
                    <a:lnR>
                      <a:noFill/>
                    </a:lnR>
                    <a:lnT>
                      <a:noFill/>
                    </a:lnT>
                    <a:lnB w="12700" cap="flat" cmpd="sng" algn="ctr">
                      <a:noFill/>
                      <a:prstDash val="solid"/>
                      <a:round/>
                      <a:headEnd type="none" w="med" len="med"/>
                      <a:tailEnd type="none" w="med" len="med"/>
                    </a:lnB>
                  </a:tcPr>
                </a:tc>
                <a:tc>
                  <a:txBody>
                    <a:bodyPr/>
                    <a:lstStyle/>
                    <a:p>
                      <a:pPr marL="0" algn="ctr" defTabSz="822960" rtl="0" eaLnBrk="1" fontAlgn="ctr" latinLnBrk="0" hangingPunct="1"/>
                      <a:r>
                        <a:rPr lang="en-US" sz="1300" b="1" i="0" u="none" strike="noStrike" kern="1200" dirty="0" smtClean="0">
                          <a:solidFill>
                            <a:srgbClr val="002060"/>
                          </a:solidFill>
                          <a:latin typeface="Georgia" pitchFamily="18" charset="0"/>
                          <a:ea typeface="+mn-ea"/>
                          <a:cs typeface="+mn-cs"/>
                        </a:rPr>
                        <a:t>Name of Fund(s)</a:t>
                      </a:r>
                      <a:endParaRPr lang="en-US" sz="1300" b="1" i="0" u="none" strike="noStrike" kern="1200" dirty="0">
                        <a:solidFill>
                          <a:srgbClr val="002060"/>
                        </a:solidFill>
                        <a:latin typeface="Georgia" pitchFamily="18" charset="0"/>
                        <a:ea typeface="+mn-ea"/>
                        <a:cs typeface="+mn-cs"/>
                      </a:endParaRPr>
                    </a:p>
                  </a:txBody>
                  <a:tcPr marL="6653" marR="6653" marT="5821" marB="0" anchor="ctr">
                    <a:lnL>
                      <a:noFill/>
                    </a:lnL>
                    <a:lnR>
                      <a:noFill/>
                    </a:lnR>
                    <a:lnT>
                      <a:noFill/>
                    </a:lnT>
                    <a:lnB w="12700" cap="flat" cmpd="sng" algn="ctr">
                      <a:noFill/>
                      <a:prstDash val="solid"/>
                      <a:round/>
                      <a:headEnd type="none" w="med" len="med"/>
                      <a:tailEnd type="none" w="med" len="med"/>
                    </a:lnB>
                  </a:tcPr>
                </a:tc>
                <a:tc>
                  <a:txBody>
                    <a:bodyPr/>
                    <a:lstStyle/>
                    <a:p>
                      <a:pPr marL="0" algn="ctr" rtl="0" eaLnBrk="1" fontAlgn="ctr" latinLnBrk="0" hangingPunct="1"/>
                      <a:r>
                        <a:rPr lang="en-US" sz="1300" b="1" i="0" u="none" strike="noStrike" kern="1200" dirty="0" smtClean="0">
                          <a:solidFill>
                            <a:srgbClr val="002060"/>
                          </a:solidFill>
                          <a:latin typeface="Georgia" pitchFamily="18" charset="0"/>
                          <a:ea typeface="+mn-ea"/>
                          <a:cs typeface="+mn-cs"/>
                        </a:rPr>
                        <a:t>Nature of Securities</a:t>
                      </a:r>
                      <a:endParaRPr lang="en-US" sz="1300" b="1" i="0" u="none" strike="noStrike" kern="1200" dirty="0">
                        <a:solidFill>
                          <a:srgbClr val="002060"/>
                        </a:solidFill>
                        <a:latin typeface="Georgia" pitchFamily="18" charset="0"/>
                        <a:ea typeface="+mn-ea"/>
                        <a:cs typeface="+mn-cs"/>
                      </a:endParaRPr>
                    </a:p>
                  </a:txBody>
                  <a:tcPr marL="6653" marR="6653" marT="5821" marB="0" anchor="ctr">
                    <a:lnL>
                      <a:noFill/>
                    </a:lnL>
                    <a:lnR>
                      <a:noFill/>
                    </a:lnR>
                    <a:lnT>
                      <a:noFill/>
                    </a:lnT>
                    <a:lnB w="12700" cap="flat" cmpd="sng" algn="ctr">
                      <a:noFill/>
                      <a:prstDash val="solid"/>
                      <a:round/>
                      <a:headEnd type="none" w="med" len="med"/>
                      <a:tailEnd type="none" w="med" len="med"/>
                    </a:lnB>
                  </a:tcPr>
                </a:tc>
                <a:tc>
                  <a:txBody>
                    <a:bodyPr/>
                    <a:lstStyle/>
                    <a:p>
                      <a:pPr marL="0" algn="ctr" rtl="0" eaLnBrk="1" fontAlgn="ctr" latinLnBrk="0" hangingPunct="1"/>
                      <a:r>
                        <a:rPr lang="en-US" sz="1300" b="1" i="0" u="none" strike="noStrike" kern="1200" dirty="0" smtClean="0">
                          <a:solidFill>
                            <a:srgbClr val="002060"/>
                          </a:solidFill>
                          <a:latin typeface="Georgia" pitchFamily="18" charset="0"/>
                          <a:ea typeface="+mn-ea"/>
                          <a:cs typeface="+mn-cs"/>
                        </a:rPr>
                        <a:t>Date of Issue</a:t>
                      </a:r>
                      <a:endParaRPr lang="en-US" sz="1300" b="1" i="0" u="none" strike="noStrike" kern="1200" dirty="0">
                        <a:solidFill>
                          <a:srgbClr val="002060"/>
                        </a:solidFill>
                        <a:latin typeface="Georgia" pitchFamily="18" charset="0"/>
                        <a:ea typeface="+mn-ea"/>
                        <a:cs typeface="+mn-cs"/>
                      </a:endParaRPr>
                    </a:p>
                  </a:txBody>
                  <a:tcPr marL="6653" marR="6653" marT="5821" marB="0" anchor="ctr">
                    <a:lnL>
                      <a:noFill/>
                    </a:lnL>
                    <a:lnR>
                      <a:noFill/>
                    </a:lnR>
                    <a:lnT>
                      <a:noFill/>
                    </a:lnT>
                    <a:lnB w="12700" cap="flat" cmpd="sng" algn="ctr">
                      <a:noFill/>
                      <a:prstDash val="solid"/>
                      <a:round/>
                      <a:headEnd type="none" w="med" len="med"/>
                      <a:tailEnd type="none" w="med" len="med"/>
                    </a:lnB>
                    <a:solidFill>
                      <a:schemeClr val="bg1"/>
                    </a:solidFill>
                  </a:tcPr>
                </a:tc>
                <a:tc gridSpan="2">
                  <a:txBody>
                    <a:bodyPr/>
                    <a:lstStyle/>
                    <a:p>
                      <a:pPr marL="0" algn="ctr" rtl="0" eaLnBrk="1" fontAlgn="ctr" latinLnBrk="0" hangingPunct="1"/>
                      <a:r>
                        <a:rPr lang="en-US" sz="1300" b="1" i="0" u="none" strike="noStrike" kern="1200" dirty="0" smtClean="0">
                          <a:solidFill>
                            <a:srgbClr val="002060"/>
                          </a:solidFill>
                          <a:latin typeface="Georgia" pitchFamily="18" charset="0"/>
                          <a:ea typeface="+mn-ea"/>
                          <a:cs typeface="+mn-cs"/>
                        </a:rPr>
                        <a:t>Amount of Investment (Rs.)</a:t>
                      </a:r>
                      <a:endParaRPr lang="en-US" sz="1300" b="1" i="0" u="none" strike="noStrike" kern="1200" dirty="0">
                        <a:solidFill>
                          <a:srgbClr val="002060"/>
                        </a:solidFill>
                        <a:latin typeface="Georgia" pitchFamily="18" charset="0"/>
                        <a:ea typeface="+mn-ea"/>
                        <a:cs typeface="+mn-cs"/>
                      </a:endParaRPr>
                    </a:p>
                  </a:txBody>
                  <a:tcPr marL="6653" marR="6653" marT="5821" marB="0" anchor="ctr">
                    <a:lnL>
                      <a:noFill/>
                    </a:lnL>
                    <a:lnR>
                      <a:noFill/>
                    </a:lnR>
                    <a:lnT>
                      <a:noFill/>
                    </a:lnT>
                    <a:lnB w="12700" cap="flat" cmpd="sng" algn="ctr">
                      <a:noFill/>
                      <a:prstDash val="solid"/>
                      <a:round/>
                      <a:headEnd type="none" w="med" len="med"/>
                      <a:tailEnd type="none" w="med" len="med"/>
                    </a:lnB>
                    <a:solidFill>
                      <a:schemeClr val="bg1"/>
                    </a:solidFill>
                  </a:tcPr>
                </a:tc>
                <a:tc hMerge="1">
                  <a:txBody>
                    <a:bodyPr/>
                    <a:lstStyle/>
                    <a:p>
                      <a:endParaRPr lang="en-US"/>
                    </a:p>
                  </a:txBody>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300" b="1" i="0" u="none" strike="noStrike" kern="1200" dirty="0" smtClean="0">
                          <a:solidFill>
                            <a:srgbClr val="002060"/>
                          </a:solidFill>
                          <a:latin typeface="Georgia" pitchFamily="18" charset="0"/>
                          <a:ea typeface="+mn-ea"/>
                          <a:cs typeface="+mn-cs"/>
                        </a:rPr>
                        <a:t>Decision of Credit Committee</a:t>
                      </a:r>
                    </a:p>
                  </a:txBody>
                  <a:tcPr marL="6653" marR="6653" marT="5821" marB="0" anchor="ctr">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692089">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September 06, 2021</a:t>
                      </a:r>
                    </a:p>
                    <a:p>
                      <a:pPr marL="0" marR="0" lvl="0" indent="0" algn="ctr" defTabSz="822960" rtl="0" eaLnBrk="1" fontAlgn="ctr"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latin typeface="Georgia" pitchFamily="18" charset="0"/>
                        <a:ea typeface="+mn-ea"/>
                        <a:cs typeface="+mn-cs"/>
                      </a:endParaRPr>
                    </a:p>
                  </a:txBody>
                  <a:tcPr marL="6653" marR="6653" marT="5821"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Pak Elektron Company</a:t>
                      </a:r>
                    </a:p>
                    <a:p>
                      <a:pPr marL="0" marR="0" lvl="0" indent="0" algn="ctr" defTabSz="822960" rtl="0" eaLnBrk="1" fontAlgn="ctr" latinLnBrk="0" hangingPunct="1">
                        <a:lnSpc>
                          <a:spcPct val="100000"/>
                        </a:lnSpc>
                        <a:spcBef>
                          <a:spcPts val="0"/>
                        </a:spcBef>
                        <a:spcAft>
                          <a:spcPts val="0"/>
                        </a:spcAft>
                        <a:buClrTx/>
                        <a:buSzTx/>
                        <a:buFontTx/>
                        <a:buNone/>
                        <a:tabLst/>
                        <a:defRPr/>
                      </a:pPr>
                      <a:endParaRPr lang="en-US" sz="1000" b="0" i="0" u="none" strike="noStrike" kern="1200" dirty="0" smtClean="0">
                        <a:solidFill>
                          <a:srgbClr val="002060"/>
                        </a:solidFill>
                        <a:latin typeface="Georgia" pitchFamily="18" charset="0"/>
                        <a:ea typeface="+mn-ea"/>
                        <a:cs typeface="+mn-cs"/>
                      </a:endParaRPr>
                    </a:p>
                  </a:txBody>
                  <a:tcPr marL="6653" marR="6653" marT="5821"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Placement is in process</a:t>
                      </a:r>
                      <a:endParaRPr lang="en-US" sz="1000" b="0" i="0" u="none" strike="noStrike" kern="1200" dirty="0">
                        <a:solidFill>
                          <a:srgbClr val="002060"/>
                        </a:solidFill>
                        <a:latin typeface="Georgia" pitchFamily="18" charset="0"/>
                        <a:ea typeface="+mn-ea"/>
                        <a:cs typeface="+mn-cs"/>
                      </a:endParaRPr>
                    </a:p>
                    <a:p>
                      <a:pPr marL="0" marR="0" lvl="0" indent="0" algn="ctr" defTabSz="822960" rtl="0" eaLnBrk="1" fontAlgn="ctr"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latin typeface="Georgia" pitchFamily="18" charset="0"/>
                        <a:ea typeface="+mn-ea"/>
                        <a:cs typeface="+mn-cs"/>
                      </a:endParaRPr>
                    </a:p>
                  </a:txBody>
                  <a:tcPr marL="6653" marR="6653" marT="5821"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Short-Term Sukuk</a:t>
                      </a: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(15 months)</a:t>
                      </a: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Issue: Rs. 1.5 Billion</a:t>
                      </a:r>
                    </a:p>
                  </a:txBody>
                  <a:tcPr marL="6653" marR="6653" marT="582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Placement is in process</a:t>
                      </a:r>
                    </a:p>
                  </a:txBody>
                  <a:tcPr marL="6653" marR="6653" marT="582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endParaRPr lang="en-US" sz="1100" b="0" i="0" u="none" strike="noStrike" kern="1200" dirty="0" smtClean="0">
                        <a:solidFill>
                          <a:schemeClr val="accent5">
                            <a:lumMod val="50000"/>
                          </a:schemeClr>
                        </a:solidFill>
                        <a:latin typeface="Georgia" pitchFamily="18" charset="0"/>
                        <a:ea typeface="+mn-ea"/>
                        <a:cs typeface="+mn-cs"/>
                      </a:endParaRPr>
                    </a:p>
                  </a:txBody>
                  <a:tcPr marL="7392" marR="7392" marT="6468" marB="0" anchor="ctr">
                    <a:lnL>
                      <a:noFill/>
                    </a:lnL>
                    <a:lnR>
                      <a:noFill/>
                    </a:lnR>
                    <a:lnT w="12700" cap="flat" cmpd="sng" algn="ctr">
                      <a:solidFill>
                        <a:srgbClr val="002060"/>
                      </a:solidFill>
                      <a:prstDash val="solid"/>
                      <a:round/>
                      <a:headEnd type="none" w="med" len="med"/>
                      <a:tailEnd type="none" w="med" len="med"/>
                    </a:lnT>
                    <a:lnB>
                      <a:noFill/>
                    </a:lnB>
                    <a:solidFill>
                      <a:srgbClr val="FFFF00"/>
                    </a:solidFill>
                  </a:tcPr>
                </a:tc>
                <a:tc hMerge="1">
                  <a:txBody>
                    <a:bodyPr/>
                    <a:lstStyle/>
                    <a:p>
                      <a:endParaRPr lang="en-US"/>
                    </a:p>
                  </a:txBody>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Approved</a:t>
                      </a:r>
                    </a:p>
                  </a:txBody>
                  <a:tcPr marL="6653" marR="6653" marT="582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92089">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endParaRPr lang="en-US" sz="1000" b="0" i="0" u="none" strike="noStrike" kern="1200" dirty="0" smtClean="0">
                        <a:solidFill>
                          <a:srgbClr val="002060"/>
                        </a:solidFill>
                        <a:latin typeface="Georgia" pitchFamily="18" charset="0"/>
                        <a:ea typeface="+mn-ea"/>
                        <a:cs typeface="+mn-cs"/>
                      </a:endParaRP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September 02, 2021</a:t>
                      </a:r>
                    </a:p>
                    <a:p>
                      <a:pPr marL="0" marR="0" lvl="0" indent="0" algn="ctr" defTabSz="822960" rtl="0" eaLnBrk="1" fontAlgn="ctr"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latin typeface="Georgia" pitchFamily="18" charset="0"/>
                        <a:ea typeface="+mn-ea"/>
                        <a:cs typeface="+mn-cs"/>
                      </a:endParaRPr>
                    </a:p>
                  </a:txBody>
                  <a:tcPr marL="6653" marR="6653" marT="5821"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Bank Al Habib Limited</a:t>
                      </a:r>
                    </a:p>
                    <a:p>
                      <a:pPr marL="0" marR="0" lvl="0" indent="0" algn="ctr" defTabSz="822960" rtl="0" eaLnBrk="1" fontAlgn="ctr" latinLnBrk="0" hangingPunct="1">
                        <a:lnSpc>
                          <a:spcPct val="100000"/>
                        </a:lnSpc>
                        <a:spcBef>
                          <a:spcPts val="0"/>
                        </a:spcBef>
                        <a:spcAft>
                          <a:spcPts val="0"/>
                        </a:spcAft>
                        <a:buClrTx/>
                        <a:buSzTx/>
                        <a:buFontTx/>
                        <a:buNone/>
                        <a:tabLst/>
                        <a:defRPr/>
                      </a:pPr>
                      <a:endParaRPr lang="en-US" sz="1000" b="0" i="0" u="none" strike="noStrike" kern="1200" dirty="0" smtClean="0">
                        <a:solidFill>
                          <a:srgbClr val="002060"/>
                        </a:solidFill>
                        <a:latin typeface="Georgia" pitchFamily="18" charset="0"/>
                        <a:ea typeface="+mn-ea"/>
                        <a:cs typeface="+mn-cs"/>
                      </a:endParaRPr>
                    </a:p>
                  </a:txBody>
                  <a:tcPr marL="6653" marR="6653" marT="5821"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Pakistan Pension Fund – </a:t>
                      </a: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Debt Sub Fund </a:t>
                      </a:r>
                    </a:p>
                    <a:p>
                      <a:pPr marL="0" marR="0" lvl="0" indent="0" algn="ctr" defTabSz="822960" rtl="0" eaLnBrk="1" fontAlgn="ctr"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latin typeface="Georgia" pitchFamily="18" charset="0"/>
                        <a:ea typeface="+mn-ea"/>
                        <a:cs typeface="+mn-cs"/>
                      </a:endParaRPr>
                    </a:p>
                  </a:txBody>
                  <a:tcPr marL="6653" marR="6653" marT="5821"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Term Finance Certificate (10 years)</a:t>
                      </a: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Issue: Rs.5 Billion</a:t>
                      </a:r>
                    </a:p>
                  </a:txBody>
                  <a:tcPr marL="6653" marR="6653" marT="582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Sep  30, 2021</a:t>
                      </a:r>
                    </a:p>
                  </a:txBody>
                  <a:tcPr marL="6653" marR="6653" marT="582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a:txBody>
                    <a:bodyPr/>
                    <a:lstStyle/>
                    <a:p>
                      <a:pPr marL="0" marR="0" lvl="0" indent="0" algn="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25,000,000</a:t>
                      </a:r>
                    </a:p>
                  </a:txBody>
                  <a:tcPr marL="6653" marR="6653" marT="5821" marB="0" anchor="ctr">
                    <a:lnL>
                      <a:noFill/>
                    </a:lnL>
                    <a:lnR>
                      <a:noFill/>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Approved</a:t>
                      </a:r>
                    </a:p>
                    <a:p>
                      <a:pPr marL="0" marR="0" lvl="0" indent="0" algn="ctr" defTabSz="822960" rtl="0" eaLnBrk="1" fontAlgn="ctr" latinLnBrk="0" hangingPunct="1">
                        <a:lnSpc>
                          <a:spcPct val="100000"/>
                        </a:lnSpc>
                        <a:spcBef>
                          <a:spcPts val="0"/>
                        </a:spcBef>
                        <a:spcAft>
                          <a:spcPts val="0"/>
                        </a:spcAft>
                        <a:buClrTx/>
                        <a:buSzTx/>
                        <a:buFontTx/>
                        <a:buNone/>
                        <a:tabLst/>
                        <a:defRPr/>
                      </a:pPr>
                      <a:endParaRPr lang="en-US" sz="1000" b="0" i="0" u="none" strike="noStrike" kern="1200" dirty="0" smtClean="0">
                        <a:solidFill>
                          <a:srgbClr val="002060"/>
                        </a:solidFill>
                        <a:latin typeface="Georgia" pitchFamily="18" charset="0"/>
                        <a:ea typeface="+mn-ea"/>
                        <a:cs typeface="+mn-cs"/>
                      </a:endParaRPr>
                    </a:p>
                  </a:txBody>
                  <a:tcPr marL="6653" marR="6653" marT="582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92089">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September </a:t>
                      </a:r>
                      <a:r>
                        <a:rPr lang="en-US" sz="1000" b="0" i="0" u="none" strike="noStrike" kern="1200" dirty="0">
                          <a:solidFill>
                            <a:srgbClr val="002060"/>
                          </a:solidFill>
                          <a:latin typeface="Georgia" pitchFamily="18" charset="0"/>
                          <a:ea typeface="+mn-ea"/>
                          <a:cs typeface="+mn-cs"/>
                        </a:rPr>
                        <a:t>02, </a:t>
                      </a:r>
                      <a:r>
                        <a:rPr lang="en-US" sz="1000" b="0" i="0" u="none" strike="noStrike" kern="1200" dirty="0" smtClean="0">
                          <a:solidFill>
                            <a:srgbClr val="002060"/>
                          </a:solidFill>
                          <a:latin typeface="Georgia" pitchFamily="18" charset="0"/>
                          <a:ea typeface="+mn-ea"/>
                          <a:cs typeface="+mn-cs"/>
                        </a:rPr>
                        <a:t>2021</a:t>
                      </a:r>
                      <a:endParaRPr lang="en-US" sz="1000" b="0" i="0" u="none" strike="noStrike" kern="1200" dirty="0">
                        <a:solidFill>
                          <a:srgbClr val="002060"/>
                        </a:solidFill>
                        <a:latin typeface="Georgia" pitchFamily="18" charset="0"/>
                        <a:ea typeface="+mn-ea"/>
                        <a:cs typeface="+mn-cs"/>
                      </a:endParaRPr>
                    </a:p>
                  </a:txBody>
                  <a:tcPr marL="6629" marR="6629" marT="5829"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Bank Al Habib </a:t>
                      </a:r>
                      <a:r>
                        <a:rPr lang="en-US" sz="1000" b="0" i="0" u="none" strike="noStrike" kern="1200" dirty="0" smtClean="0">
                          <a:solidFill>
                            <a:srgbClr val="002060"/>
                          </a:solidFill>
                          <a:latin typeface="Georgia" pitchFamily="18" charset="0"/>
                          <a:ea typeface="+mn-ea"/>
                          <a:cs typeface="+mn-cs"/>
                        </a:rPr>
                        <a:t>Limited</a:t>
                      </a:r>
                      <a:endParaRPr lang="en-US" sz="1000" b="0" i="0" u="none" strike="noStrike" kern="1200" dirty="0">
                        <a:solidFill>
                          <a:srgbClr val="002060"/>
                        </a:solidFill>
                        <a:latin typeface="Georgia" pitchFamily="18" charset="0"/>
                        <a:ea typeface="+mn-ea"/>
                        <a:cs typeface="+mn-cs"/>
                      </a:endParaRPr>
                    </a:p>
                  </a:txBody>
                  <a:tcPr marL="6629" marR="6629" marT="5829"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MCB DCF Income Fund</a:t>
                      </a: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 </a:t>
                      </a:r>
                      <a:endParaRPr lang="en-US" sz="1000" b="0" i="0" u="none" strike="noStrike" kern="1200" dirty="0">
                        <a:solidFill>
                          <a:srgbClr val="002060"/>
                        </a:solidFill>
                        <a:latin typeface="Georgia" pitchFamily="18" charset="0"/>
                        <a:ea typeface="+mn-ea"/>
                        <a:cs typeface="+mn-cs"/>
                      </a:endParaRPr>
                    </a:p>
                  </a:txBody>
                  <a:tcPr marL="6629" marR="6629" marT="5829"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Term Finance Certificate (10 years)</a:t>
                      </a: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Issue: Rs.5 Billion</a:t>
                      </a:r>
                    </a:p>
                  </a:txBody>
                  <a:tcPr marL="6629" marR="6629" marT="5829"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Sep  30, 2021</a:t>
                      </a:r>
                    </a:p>
                  </a:txBody>
                  <a:tcPr marL="6629" marR="6629" marT="5829"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lvl="0" indent="0" algn="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175,000,000 </a:t>
                      </a:r>
                      <a:endParaRPr lang="en-US" sz="1000" b="0" i="0" u="none" strike="noStrike" kern="1200" dirty="0">
                        <a:solidFill>
                          <a:srgbClr val="002060"/>
                        </a:solidFill>
                        <a:latin typeface="Georgia" pitchFamily="18" charset="0"/>
                        <a:ea typeface="+mn-ea"/>
                        <a:cs typeface="+mn-cs"/>
                      </a:endParaRPr>
                    </a:p>
                  </a:txBody>
                  <a:tcPr marL="6629" marR="6629" marT="5829"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Approved</a:t>
                      </a:r>
                    </a:p>
                  </a:txBody>
                  <a:tcPr marL="6629" marR="6629" marT="5829"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92089">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latin typeface="Georgia" pitchFamily="18" charset="0"/>
                        <a:ea typeface="+mn-ea"/>
                        <a:cs typeface="+mn-cs"/>
                      </a:endParaRP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September 02, 2021</a:t>
                      </a:r>
                    </a:p>
                  </a:txBody>
                  <a:tcPr marL="6629" marR="6629" marT="5829"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Bank Al Habib Limited</a:t>
                      </a:r>
                    </a:p>
                  </a:txBody>
                  <a:tcPr marL="6629" marR="6629" marT="5829"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Pakistan Income Fund </a:t>
                      </a:r>
                    </a:p>
                    <a:p>
                      <a:pPr marL="0" marR="0" lvl="0" indent="0" algn="ctr" defTabSz="822960" rtl="0" eaLnBrk="1" fontAlgn="ctr"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latin typeface="Georgia" pitchFamily="18" charset="0"/>
                        <a:ea typeface="+mn-ea"/>
                        <a:cs typeface="+mn-cs"/>
                      </a:endParaRPr>
                    </a:p>
                  </a:txBody>
                  <a:tcPr marL="6629" marR="6629" marT="5829"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Term Finance Certificate (10 years)</a:t>
                      </a: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Issue: Rs.5 Billion</a:t>
                      </a:r>
                    </a:p>
                  </a:txBody>
                  <a:tcPr marL="6629" marR="6629" marT="5829"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Sep  30, 2021</a:t>
                      </a:r>
                    </a:p>
                  </a:txBody>
                  <a:tcPr marL="6629" marR="6629" marT="5829"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lvl="0" indent="0" algn="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500,000,000 </a:t>
                      </a:r>
                      <a:endParaRPr lang="en-US" sz="1000" b="0" i="0" u="none" strike="noStrike" kern="1200" dirty="0">
                        <a:solidFill>
                          <a:srgbClr val="002060"/>
                        </a:solidFill>
                        <a:latin typeface="Georgia" pitchFamily="18" charset="0"/>
                        <a:ea typeface="+mn-ea"/>
                        <a:cs typeface="+mn-cs"/>
                      </a:endParaRPr>
                    </a:p>
                  </a:txBody>
                  <a:tcPr marL="6629" marR="6629" marT="5829"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Approved</a:t>
                      </a:r>
                    </a:p>
                  </a:txBody>
                  <a:tcPr marL="6629" marR="6629" marT="5829" marB="0" anchor="ctr">
                    <a:lnL w="12700" cmpd="sng">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92089">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latin typeface="Georgia" pitchFamily="18" charset="0"/>
                        <a:ea typeface="+mn-ea"/>
                        <a:cs typeface="+mn-cs"/>
                      </a:endParaRP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September 02, 2021</a:t>
                      </a:r>
                    </a:p>
                  </a:txBody>
                  <a:tcPr marL="6629" marR="6629" marT="5829"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Bank Al Habib Limited</a:t>
                      </a:r>
                    </a:p>
                  </a:txBody>
                  <a:tcPr marL="6629" marR="6629" marT="5829"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Pakistan Income Enhancement Fund </a:t>
                      </a:r>
                    </a:p>
                    <a:p>
                      <a:pPr marL="0" marR="0" lvl="0" indent="0" algn="ctr" defTabSz="822960" rtl="0" eaLnBrk="1" fontAlgn="ctr"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latin typeface="Georgia" pitchFamily="18" charset="0"/>
                        <a:ea typeface="+mn-ea"/>
                        <a:cs typeface="+mn-cs"/>
                      </a:endParaRPr>
                    </a:p>
                  </a:txBody>
                  <a:tcPr marL="6629" marR="6629" marT="5829"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Term Finance Certificate (10 years)</a:t>
                      </a: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Issue: Rs.5 Billion</a:t>
                      </a:r>
                    </a:p>
                  </a:txBody>
                  <a:tcPr marL="6629" marR="6629" marT="5829"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Sep  30, 2021</a:t>
                      </a:r>
                    </a:p>
                  </a:txBody>
                  <a:tcPr marL="6629" marR="6629" marT="5829"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lvl="0" indent="0" algn="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25,000,000 </a:t>
                      </a:r>
                      <a:endParaRPr lang="en-US" sz="1000" b="0" i="0" u="none" strike="noStrike" kern="1200" dirty="0">
                        <a:solidFill>
                          <a:srgbClr val="002060"/>
                        </a:solidFill>
                        <a:latin typeface="Georgia" pitchFamily="18" charset="0"/>
                        <a:ea typeface="+mn-ea"/>
                        <a:cs typeface="+mn-cs"/>
                      </a:endParaRPr>
                    </a:p>
                  </a:txBody>
                  <a:tcPr marL="6629" marR="6629" marT="5829"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Approved</a:t>
                      </a:r>
                    </a:p>
                  </a:txBody>
                  <a:tcPr marL="6629" marR="6629" marT="5829" marB="0" anchor="ctr">
                    <a:lnL w="12700" cmpd="sng">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179523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9184" y="347185"/>
            <a:ext cx="5143768" cy="507207"/>
          </a:xfrm>
        </p:spPr>
        <p:txBody>
          <a:bodyPr rtlCol="0">
            <a:normAutofit/>
          </a:bodyPr>
          <a:lstStyle/>
          <a:p>
            <a:pPr>
              <a:defRPr/>
            </a:pPr>
            <a:r>
              <a:rPr lang="en-US" sz="225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1266160" y="1033169"/>
            <a:ext cx="8517636" cy="606362"/>
          </a:xfrm>
        </p:spPr>
        <p:txBody>
          <a:bodyPr>
            <a:normAutofit/>
          </a:bodyPr>
          <a:lstStyle/>
          <a:p>
            <a:pPr marL="0" indent="0" algn="ctr">
              <a:buNone/>
            </a:pPr>
            <a:r>
              <a:rPr lang="en-US" sz="2880" dirty="0">
                <a:latin typeface="Georgia" pitchFamily="18" charset="0"/>
              </a:rPr>
              <a:t>Decisions of Credit Committee</a:t>
            </a:r>
            <a:endParaRPr lang="en-US" sz="2880" dirty="0"/>
          </a:p>
        </p:txBody>
      </p:sp>
      <p:graphicFrame>
        <p:nvGraphicFramePr>
          <p:cNvPr id="6" name="Table 5"/>
          <p:cNvGraphicFramePr>
            <a:graphicFrameLocks noGrp="1"/>
          </p:cNvGraphicFramePr>
          <p:nvPr>
            <p:extLst>
              <p:ext uri="{D42A27DB-BD31-4B8C-83A1-F6EECF244321}">
                <p14:modId xmlns:p14="http://schemas.microsoft.com/office/powerpoint/2010/main" val="814966018"/>
              </p:ext>
            </p:extLst>
          </p:nvPr>
        </p:nvGraphicFramePr>
        <p:xfrm>
          <a:off x="685798" y="1787875"/>
          <a:ext cx="9505337" cy="2895833"/>
        </p:xfrm>
        <a:graphic>
          <a:graphicData uri="http://schemas.openxmlformats.org/drawingml/2006/table">
            <a:tbl>
              <a:tblPr/>
              <a:tblGrid>
                <a:gridCol w="1583273">
                  <a:extLst>
                    <a:ext uri="{9D8B030D-6E8A-4147-A177-3AD203B41FA5}">
                      <a16:colId xmlns:a16="http://schemas.microsoft.com/office/drawing/2014/main" val="20000"/>
                    </a:ext>
                  </a:extLst>
                </a:gridCol>
                <a:gridCol w="1266584">
                  <a:extLst>
                    <a:ext uri="{9D8B030D-6E8A-4147-A177-3AD203B41FA5}">
                      <a16:colId xmlns:a16="http://schemas.microsoft.com/office/drawing/2014/main" val="20002"/>
                    </a:ext>
                  </a:extLst>
                </a:gridCol>
                <a:gridCol w="1994780">
                  <a:extLst>
                    <a:ext uri="{9D8B030D-6E8A-4147-A177-3AD203B41FA5}">
                      <a16:colId xmlns:a16="http://schemas.microsoft.com/office/drawing/2014/main" val="20007"/>
                    </a:ext>
                  </a:extLst>
                </a:gridCol>
                <a:gridCol w="1348052">
                  <a:extLst>
                    <a:ext uri="{9D8B030D-6E8A-4147-A177-3AD203B41FA5}">
                      <a16:colId xmlns:a16="http://schemas.microsoft.com/office/drawing/2014/main" val="20004"/>
                    </a:ext>
                  </a:extLst>
                </a:gridCol>
                <a:gridCol w="889295">
                  <a:extLst>
                    <a:ext uri="{9D8B030D-6E8A-4147-A177-3AD203B41FA5}">
                      <a16:colId xmlns:a16="http://schemas.microsoft.com/office/drawing/2014/main" val="20009"/>
                    </a:ext>
                  </a:extLst>
                </a:gridCol>
                <a:gridCol w="1026187">
                  <a:extLst>
                    <a:ext uri="{9D8B030D-6E8A-4147-A177-3AD203B41FA5}">
                      <a16:colId xmlns:a16="http://schemas.microsoft.com/office/drawing/2014/main" val="20006"/>
                    </a:ext>
                  </a:extLst>
                </a:gridCol>
                <a:gridCol w="1397166">
                  <a:extLst>
                    <a:ext uri="{9D8B030D-6E8A-4147-A177-3AD203B41FA5}">
                      <a16:colId xmlns:a16="http://schemas.microsoft.com/office/drawing/2014/main" val="20008"/>
                    </a:ext>
                  </a:extLst>
                </a:gridCol>
              </a:tblGrid>
              <a:tr h="879389">
                <a:tc>
                  <a:txBody>
                    <a:bodyPr/>
                    <a:lstStyle/>
                    <a:p>
                      <a:pPr algn="ctr" fontAlgn="ctr"/>
                      <a:r>
                        <a:rPr lang="en-US" sz="1300" b="1" i="0" u="none" strike="noStrike" dirty="0" smtClean="0">
                          <a:solidFill>
                            <a:srgbClr val="002060"/>
                          </a:solidFill>
                          <a:latin typeface="Georgia" pitchFamily="18" charset="0"/>
                        </a:rPr>
                        <a:t>Date </a:t>
                      </a:r>
                      <a:r>
                        <a:rPr lang="en-US" sz="1300" b="1" i="0" u="none" strike="noStrike" dirty="0">
                          <a:solidFill>
                            <a:srgbClr val="002060"/>
                          </a:solidFill>
                          <a:latin typeface="Georgia" pitchFamily="18" charset="0"/>
                        </a:rPr>
                        <a:t>of </a:t>
                      </a:r>
                      <a:r>
                        <a:rPr lang="en-US" sz="1300" b="1" i="0" u="none" strike="noStrike" dirty="0" smtClean="0">
                          <a:solidFill>
                            <a:srgbClr val="002060"/>
                          </a:solidFill>
                          <a:latin typeface="Georgia" pitchFamily="18" charset="0"/>
                        </a:rPr>
                        <a:t>Approval</a:t>
                      </a:r>
                      <a:endParaRPr lang="en-US" sz="1300" b="1" i="0" u="none" strike="noStrike" dirty="0">
                        <a:solidFill>
                          <a:srgbClr val="002060"/>
                        </a:solidFill>
                        <a:latin typeface="Georgia" pitchFamily="18" charset="0"/>
                      </a:endParaRPr>
                    </a:p>
                  </a:txBody>
                  <a:tcPr marL="7392" marR="7392" marT="6468" marB="0" anchor="ctr">
                    <a:lnL>
                      <a:noFill/>
                    </a:lnL>
                    <a:lnR>
                      <a:noFill/>
                    </a:lnR>
                    <a:lnT>
                      <a:noFill/>
                    </a:lnT>
                    <a:lnB w="12700" cap="flat" cmpd="sng" algn="ctr">
                      <a:solidFill>
                        <a:srgbClr val="002060"/>
                      </a:solidFill>
                      <a:prstDash val="solid"/>
                      <a:round/>
                      <a:headEnd type="none" w="med" len="med"/>
                      <a:tailEnd type="none" w="med" len="med"/>
                    </a:lnB>
                  </a:tcPr>
                </a:tc>
                <a:tc>
                  <a:txBody>
                    <a:bodyPr/>
                    <a:lstStyle/>
                    <a:p>
                      <a:pPr algn="ctr" fontAlgn="ctr"/>
                      <a:r>
                        <a:rPr lang="en-US" sz="1300" b="1" i="0" u="none" strike="noStrike" dirty="0">
                          <a:solidFill>
                            <a:srgbClr val="002060"/>
                          </a:solidFill>
                          <a:latin typeface="Georgia" pitchFamily="18" charset="0"/>
                        </a:rPr>
                        <a:t>Investee Company</a:t>
                      </a:r>
                    </a:p>
                  </a:txBody>
                  <a:tcPr marL="7392" marR="7392" marT="6468" marB="0" anchor="ctr">
                    <a:lnL>
                      <a:noFill/>
                    </a:lnL>
                    <a:lnR>
                      <a:noFill/>
                    </a:lnR>
                    <a:lnT>
                      <a:noFill/>
                    </a:lnT>
                    <a:lnB w="12700" cap="flat" cmpd="sng" algn="ctr">
                      <a:solidFill>
                        <a:srgbClr val="002060"/>
                      </a:solidFill>
                      <a:prstDash val="solid"/>
                      <a:round/>
                      <a:headEnd type="none" w="med" len="med"/>
                      <a:tailEnd type="none" w="med" len="med"/>
                    </a:lnB>
                  </a:tcPr>
                </a:tc>
                <a:tc>
                  <a:txBody>
                    <a:bodyPr/>
                    <a:lstStyle/>
                    <a:p>
                      <a:pPr marL="0" algn="ctr" defTabSz="822960" rtl="0" eaLnBrk="1" fontAlgn="ctr" latinLnBrk="0" hangingPunct="1"/>
                      <a:r>
                        <a:rPr lang="en-US" sz="1300" b="1" i="0" u="none" strike="noStrike" kern="1200" dirty="0" smtClean="0">
                          <a:solidFill>
                            <a:srgbClr val="002060"/>
                          </a:solidFill>
                          <a:latin typeface="Georgia" pitchFamily="18" charset="0"/>
                          <a:ea typeface="+mn-ea"/>
                          <a:cs typeface="+mn-cs"/>
                        </a:rPr>
                        <a:t>Name of Fund(s)</a:t>
                      </a:r>
                      <a:endParaRPr lang="en-US" sz="1300" b="1" i="0" u="none" strike="noStrike" kern="1200" dirty="0">
                        <a:solidFill>
                          <a:srgbClr val="002060"/>
                        </a:solidFill>
                        <a:latin typeface="Georgia" pitchFamily="18" charset="0"/>
                        <a:ea typeface="+mn-ea"/>
                        <a:cs typeface="+mn-cs"/>
                      </a:endParaRPr>
                    </a:p>
                  </a:txBody>
                  <a:tcPr marL="7392" marR="7392" marT="6468" marB="0" anchor="ctr">
                    <a:lnL>
                      <a:noFill/>
                    </a:lnL>
                    <a:lnR>
                      <a:noFill/>
                    </a:lnR>
                    <a:lnT>
                      <a:noFill/>
                    </a:lnT>
                    <a:lnB w="12700" cap="flat" cmpd="sng" algn="ctr">
                      <a:solidFill>
                        <a:srgbClr val="002060"/>
                      </a:solidFill>
                      <a:prstDash val="solid"/>
                      <a:round/>
                      <a:headEnd type="none" w="med" len="med"/>
                      <a:tailEnd type="none" w="med" len="med"/>
                    </a:lnB>
                  </a:tcPr>
                </a:tc>
                <a:tc>
                  <a:txBody>
                    <a:bodyPr/>
                    <a:lstStyle/>
                    <a:p>
                      <a:pPr algn="ctr" fontAlgn="ctr"/>
                      <a:r>
                        <a:rPr lang="en-US" sz="1300" b="1" i="0" u="none" strike="noStrike" dirty="0" smtClean="0">
                          <a:solidFill>
                            <a:srgbClr val="002060"/>
                          </a:solidFill>
                          <a:latin typeface="Georgia" pitchFamily="18" charset="0"/>
                        </a:rPr>
                        <a:t>Nature of Securities</a:t>
                      </a:r>
                      <a:endParaRPr lang="en-US" sz="1300" b="1" i="0" u="none" strike="noStrike" dirty="0">
                        <a:solidFill>
                          <a:srgbClr val="002060"/>
                        </a:solidFill>
                        <a:latin typeface="Georgia" pitchFamily="18" charset="0"/>
                      </a:endParaRPr>
                    </a:p>
                  </a:txBody>
                  <a:tcPr marL="7392" marR="7392" marT="6468" marB="0" anchor="ctr">
                    <a:lnL>
                      <a:noFill/>
                    </a:lnL>
                    <a:lnR>
                      <a:noFill/>
                    </a:lnR>
                    <a:lnT>
                      <a:noFill/>
                    </a:lnT>
                    <a:lnB w="12700" cap="flat" cmpd="sng" algn="ctr">
                      <a:solidFill>
                        <a:srgbClr val="002060"/>
                      </a:solidFill>
                      <a:prstDash val="solid"/>
                      <a:round/>
                      <a:headEnd type="none" w="med" len="med"/>
                      <a:tailEnd type="none" w="med" len="med"/>
                    </a:lnB>
                  </a:tcPr>
                </a:tc>
                <a:tc>
                  <a:txBody>
                    <a:bodyPr/>
                    <a:lstStyle/>
                    <a:p>
                      <a:pPr algn="ctr" fontAlgn="ctr"/>
                      <a:r>
                        <a:rPr lang="en-US" sz="1300" b="1" i="0" u="none" strike="noStrike" dirty="0" smtClean="0">
                          <a:solidFill>
                            <a:srgbClr val="002060"/>
                          </a:solidFill>
                          <a:latin typeface="Georgia" pitchFamily="18" charset="0"/>
                        </a:rPr>
                        <a:t>Date of</a:t>
                      </a:r>
                      <a:r>
                        <a:rPr lang="en-US" sz="1300" b="1" i="0" u="none" strike="noStrike" baseline="0" dirty="0" smtClean="0">
                          <a:solidFill>
                            <a:srgbClr val="002060"/>
                          </a:solidFill>
                          <a:latin typeface="Georgia" pitchFamily="18" charset="0"/>
                        </a:rPr>
                        <a:t> Issue</a:t>
                      </a:r>
                      <a:endParaRPr lang="en-US" sz="1300" b="1" i="0" u="none" strike="noStrike" dirty="0">
                        <a:solidFill>
                          <a:srgbClr val="002060"/>
                        </a:solidFill>
                        <a:latin typeface="Georgia" pitchFamily="18" charset="0"/>
                      </a:endParaRPr>
                    </a:p>
                  </a:txBody>
                  <a:tcPr marL="7392" marR="7392" marT="6468" marB="0" anchor="ctr">
                    <a:lnL>
                      <a:noFill/>
                    </a:lnL>
                    <a:lnR>
                      <a:noFill/>
                    </a:lnR>
                    <a:lnT>
                      <a:noFill/>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en-US" sz="1300" b="1" i="0" u="none" strike="noStrike" dirty="0" smtClean="0">
                          <a:solidFill>
                            <a:srgbClr val="002060"/>
                          </a:solidFill>
                          <a:latin typeface="Georgia" pitchFamily="18" charset="0"/>
                        </a:rPr>
                        <a:t>Amount of Investment (Rs.)</a:t>
                      </a:r>
                      <a:endParaRPr lang="en-US" sz="1300" b="1" i="0" u="none" strike="noStrike" dirty="0">
                        <a:solidFill>
                          <a:srgbClr val="002060"/>
                        </a:solidFill>
                        <a:latin typeface="Georgia" pitchFamily="18" charset="0"/>
                      </a:endParaRPr>
                    </a:p>
                  </a:txBody>
                  <a:tcPr marL="7392" marR="7392" marT="6468" marB="0" anchor="ctr">
                    <a:lnL>
                      <a:noFill/>
                    </a:lnL>
                    <a:lnR>
                      <a:noFill/>
                    </a:lnR>
                    <a:lnT>
                      <a:noFill/>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300" b="1" i="0" u="none" strike="noStrike" dirty="0" smtClean="0">
                          <a:solidFill>
                            <a:srgbClr val="002060"/>
                          </a:solidFill>
                          <a:latin typeface="Georgia" pitchFamily="18" charset="0"/>
                        </a:rPr>
                        <a:t>Decision of Credit Committee</a:t>
                      </a:r>
                    </a:p>
                    <a:p>
                      <a:pPr algn="ctr" fontAlgn="ctr"/>
                      <a:endParaRPr lang="en-US" sz="1300" b="1" i="0" u="none" strike="noStrike" dirty="0">
                        <a:solidFill>
                          <a:srgbClr val="002060"/>
                        </a:solidFill>
                        <a:latin typeface="Georgia" pitchFamily="18" charset="0"/>
                      </a:endParaRPr>
                    </a:p>
                  </a:txBody>
                  <a:tcPr marL="7392" marR="7392" marT="6468" marB="0" anchor="ctr">
                    <a:lnL>
                      <a:noFill/>
                    </a:lnL>
                    <a:lnR>
                      <a:noFill/>
                    </a:lnR>
                    <a:lnT>
                      <a:noFill/>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672148">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September </a:t>
                      </a:r>
                      <a:r>
                        <a:rPr lang="en-US" sz="1000" b="0" i="0" u="none" strike="noStrike" kern="1200" dirty="0">
                          <a:solidFill>
                            <a:srgbClr val="002060"/>
                          </a:solidFill>
                          <a:latin typeface="Georgia" pitchFamily="18" charset="0"/>
                          <a:ea typeface="+mn-ea"/>
                          <a:cs typeface="+mn-cs"/>
                        </a:rPr>
                        <a:t>02, 2021</a:t>
                      </a:r>
                    </a:p>
                  </a:txBody>
                  <a:tcPr marL="6629" marR="6629" marT="5829" marB="0" anchor="ctr">
                    <a:lnL>
                      <a:noFill/>
                    </a:lnL>
                    <a:lnR>
                      <a:noFill/>
                    </a:lnR>
                    <a:lnT w="12700" cap="flat" cmpd="sng" algn="ctr">
                      <a:solidFill>
                        <a:srgbClr val="002060"/>
                      </a:solidFill>
                      <a:prstDash val="solid"/>
                      <a:round/>
                      <a:headEnd type="none" w="med" len="med"/>
                      <a:tailEnd type="none" w="med" len="med"/>
                    </a:lnT>
                    <a:lnB>
                      <a:noFill/>
                    </a:lnB>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Bank Al Habib </a:t>
                      </a:r>
                      <a:r>
                        <a:rPr lang="en-US" sz="1000" b="0" i="0" u="none" strike="noStrike" kern="1200" dirty="0" smtClean="0">
                          <a:solidFill>
                            <a:srgbClr val="002060"/>
                          </a:solidFill>
                          <a:latin typeface="Georgia" pitchFamily="18" charset="0"/>
                          <a:ea typeface="+mn-ea"/>
                          <a:cs typeface="+mn-cs"/>
                        </a:rPr>
                        <a:t>Limited</a:t>
                      </a:r>
                      <a:endParaRPr lang="en-US" sz="1000" b="0" i="0" u="none" strike="noStrike" kern="1200" dirty="0">
                        <a:solidFill>
                          <a:srgbClr val="002060"/>
                        </a:solidFill>
                        <a:latin typeface="Georgia" pitchFamily="18" charset="0"/>
                        <a:ea typeface="+mn-ea"/>
                        <a:cs typeface="+mn-cs"/>
                      </a:endParaRPr>
                    </a:p>
                  </a:txBody>
                  <a:tcPr marL="6629" marR="6629" marT="5829" marB="0" anchor="b">
                    <a:lnL>
                      <a:noFill/>
                    </a:lnL>
                    <a:lnR>
                      <a:noFill/>
                    </a:lnR>
                    <a:lnT w="12700" cap="flat" cmpd="sng" algn="ctr">
                      <a:solidFill>
                        <a:srgbClr val="002060"/>
                      </a:solidFill>
                      <a:prstDash val="solid"/>
                      <a:round/>
                      <a:headEnd type="none" w="med" len="med"/>
                      <a:tailEnd type="none" w="med" len="med"/>
                    </a:lnT>
                    <a:lnB>
                      <a:noFill/>
                    </a:lnB>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err="1" smtClean="0">
                          <a:solidFill>
                            <a:srgbClr val="002060"/>
                          </a:solidFill>
                          <a:latin typeface="Georgia" pitchFamily="18" charset="0"/>
                          <a:ea typeface="+mn-ea"/>
                          <a:cs typeface="+mn-cs"/>
                        </a:rPr>
                        <a:t>Adamjee</a:t>
                      </a:r>
                      <a:r>
                        <a:rPr lang="en-US" sz="1000" b="0" i="0" u="none" strike="noStrike" kern="1200" dirty="0" smtClean="0">
                          <a:solidFill>
                            <a:srgbClr val="002060"/>
                          </a:solidFill>
                          <a:latin typeface="Georgia" pitchFamily="18" charset="0"/>
                          <a:ea typeface="+mn-ea"/>
                          <a:cs typeface="+mn-cs"/>
                        </a:rPr>
                        <a:t> Life Assurance Company Limited ISF II </a:t>
                      </a:r>
                    </a:p>
                  </a:txBody>
                  <a:tcPr marL="6629" marR="6629" marT="5829" marB="0" anchor="b">
                    <a:lnL>
                      <a:noFill/>
                    </a:lnL>
                    <a:lnR>
                      <a:noFill/>
                    </a:lnR>
                    <a:lnT w="12700" cap="flat" cmpd="sng" algn="ctr">
                      <a:solidFill>
                        <a:srgbClr val="002060"/>
                      </a:solidFill>
                      <a:prstDash val="solid"/>
                      <a:round/>
                      <a:headEnd type="none" w="med" len="med"/>
                      <a:tailEnd type="none" w="med" len="med"/>
                    </a:lnT>
                    <a:lnB>
                      <a:noFill/>
                    </a:lnB>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Term Finance Certificate (10 years)</a:t>
                      </a: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Issue: Rs.5 Billion</a:t>
                      </a:r>
                    </a:p>
                  </a:txBody>
                  <a:tcPr marL="6629" marR="6629" marT="5829" marB="0" anchor="ctr">
                    <a:lnL>
                      <a:noFill/>
                    </a:lnL>
                    <a:lnR>
                      <a:noFill/>
                    </a:lnR>
                    <a:lnT w="12700" cap="flat" cmpd="sng" algn="ctr">
                      <a:solidFill>
                        <a:srgbClr val="002060"/>
                      </a:solidFill>
                      <a:prstDash val="solid"/>
                      <a:round/>
                      <a:headEnd type="none" w="med" len="med"/>
                      <a:tailEnd type="none" w="med" len="med"/>
                    </a:lnT>
                    <a:lnB>
                      <a:noFill/>
                    </a:lnB>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002060"/>
                          </a:solidFill>
                          <a:latin typeface="Georgia" pitchFamily="18" charset="0"/>
                          <a:ea typeface="+mn-ea"/>
                          <a:cs typeface="+mn-cs"/>
                        </a:rPr>
                        <a:t>Sep  30, 2021</a:t>
                      </a:r>
                      <a:endParaRPr lang="en-US" sz="1100" b="0" i="0" u="none" strike="noStrike" kern="1200" dirty="0">
                        <a:solidFill>
                          <a:srgbClr val="002060"/>
                        </a:solidFill>
                        <a:latin typeface="Georgia" pitchFamily="18" charset="0"/>
                        <a:ea typeface="+mn-ea"/>
                        <a:cs typeface="+mn-cs"/>
                      </a:endParaRPr>
                    </a:p>
                  </a:txBody>
                  <a:tcPr marL="7392" marR="7392" marT="6468" marB="0" anchor="ctr">
                    <a:lnL>
                      <a:noFill/>
                    </a:lnL>
                    <a:lnR>
                      <a:noFill/>
                    </a:lnR>
                    <a:lnT w="12700" cap="flat" cmpd="sng" algn="ctr">
                      <a:solidFill>
                        <a:srgbClr val="002060"/>
                      </a:solidFill>
                      <a:prstDash val="solid"/>
                      <a:round/>
                      <a:headEnd type="none" w="med" len="med"/>
                      <a:tailEnd type="none" w="med" len="med"/>
                    </a:lnT>
                    <a:lnB>
                      <a:noFill/>
                    </a:lnB>
                    <a:noFill/>
                  </a:tcPr>
                </a:tc>
                <a:tc>
                  <a:txBody>
                    <a:bodyPr/>
                    <a:lstStyle/>
                    <a:p>
                      <a:pPr marL="0" marR="0" lvl="0" indent="0" algn="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475,000,000 </a:t>
                      </a:r>
                      <a:endParaRPr lang="en-US" sz="1000" b="0" i="0" u="none" strike="noStrike" kern="1200" dirty="0">
                        <a:solidFill>
                          <a:srgbClr val="002060"/>
                        </a:solidFill>
                        <a:latin typeface="Georgia" pitchFamily="18" charset="0"/>
                        <a:ea typeface="+mn-ea"/>
                        <a:cs typeface="+mn-cs"/>
                      </a:endParaRPr>
                    </a:p>
                  </a:txBody>
                  <a:tcPr marL="6629" marR="6629" marT="5829" marB="0" anchor="ctr">
                    <a:lnL>
                      <a:noFill/>
                    </a:lnL>
                    <a:lnR>
                      <a:noFill/>
                    </a:lnR>
                    <a:lnT w="12700" cap="flat" cmpd="sng" algn="ctr">
                      <a:solidFill>
                        <a:srgbClr val="002060"/>
                      </a:solidFill>
                      <a:prstDash val="solid"/>
                      <a:round/>
                      <a:headEnd type="none" w="med" len="med"/>
                      <a:tailEnd type="none" w="med" len="med"/>
                    </a:lnT>
                    <a:lnB>
                      <a:noFill/>
                    </a:lnB>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002060"/>
                          </a:solidFill>
                          <a:latin typeface="Georgia" pitchFamily="18" charset="0"/>
                          <a:ea typeface="+mn-ea"/>
                          <a:cs typeface="+mn-cs"/>
                        </a:rPr>
                        <a:t>Approved</a:t>
                      </a:r>
                    </a:p>
                  </a:txBody>
                  <a:tcPr marL="7392" marR="7392" marT="6468" marB="0" anchor="ctr">
                    <a:lnL>
                      <a:noFill/>
                    </a:lnL>
                    <a:lnR>
                      <a:noFill/>
                    </a:lnR>
                    <a:lnT w="12700" cap="flat" cmpd="sng" algn="ctr">
                      <a:solidFill>
                        <a:srgbClr val="00206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672148">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September </a:t>
                      </a:r>
                      <a:r>
                        <a:rPr lang="en-US" sz="1000" b="0" i="0" u="none" strike="noStrike" kern="1200" dirty="0">
                          <a:solidFill>
                            <a:srgbClr val="002060"/>
                          </a:solidFill>
                          <a:latin typeface="Georgia" pitchFamily="18" charset="0"/>
                          <a:ea typeface="+mn-ea"/>
                          <a:cs typeface="+mn-cs"/>
                        </a:rPr>
                        <a:t>02, </a:t>
                      </a:r>
                      <a:r>
                        <a:rPr lang="en-US" sz="1000" b="0" i="0" u="none" strike="noStrike" kern="1200" dirty="0" smtClean="0">
                          <a:solidFill>
                            <a:srgbClr val="002060"/>
                          </a:solidFill>
                          <a:latin typeface="Georgia" pitchFamily="18" charset="0"/>
                          <a:ea typeface="+mn-ea"/>
                          <a:cs typeface="+mn-cs"/>
                        </a:rPr>
                        <a:t>2021</a:t>
                      </a:r>
                    </a:p>
                  </a:txBody>
                  <a:tcPr marL="6629" marR="6629" marT="5829" marB="0" anchor="ctr">
                    <a:lnL>
                      <a:noFill/>
                    </a:lnL>
                    <a:lnR>
                      <a:noFill/>
                    </a:lnR>
                    <a:lnT w="12700" cap="flat" cmpd="sng" algn="ctr">
                      <a:noFill/>
                      <a:prstDash val="solid"/>
                      <a:round/>
                      <a:headEnd type="none" w="med" len="med"/>
                      <a:tailEnd type="none" w="med" len="med"/>
                    </a:lnT>
                    <a:lnB>
                      <a:noFill/>
                    </a:lnB>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Bank Al Habib </a:t>
                      </a:r>
                      <a:r>
                        <a:rPr lang="en-US" sz="1000" b="0" i="0" u="none" strike="noStrike" kern="1200" dirty="0" smtClean="0">
                          <a:solidFill>
                            <a:srgbClr val="002060"/>
                          </a:solidFill>
                          <a:latin typeface="Georgia" pitchFamily="18" charset="0"/>
                          <a:ea typeface="+mn-ea"/>
                          <a:cs typeface="+mn-cs"/>
                        </a:rPr>
                        <a:t>Limited</a:t>
                      </a:r>
                    </a:p>
                    <a:p>
                      <a:pPr marL="0" marR="0" lvl="0" indent="0" algn="ctr" defTabSz="822960" rtl="0" eaLnBrk="1" fontAlgn="ctr"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latin typeface="Georgia" pitchFamily="18" charset="0"/>
                        <a:ea typeface="+mn-ea"/>
                        <a:cs typeface="+mn-cs"/>
                      </a:endParaRPr>
                    </a:p>
                  </a:txBody>
                  <a:tcPr marL="6629" marR="6629" marT="5829" marB="0" anchor="b">
                    <a:lnL>
                      <a:noFill/>
                    </a:lnL>
                    <a:lnR>
                      <a:noFill/>
                    </a:lnR>
                    <a:lnT w="12700" cap="flat" cmpd="sng" algn="ctr">
                      <a:noFill/>
                      <a:prstDash val="solid"/>
                      <a:round/>
                      <a:headEnd type="none" w="med" len="med"/>
                      <a:tailEnd type="none" w="med" len="med"/>
                    </a:lnT>
                    <a:lnB>
                      <a:noFill/>
                    </a:lnB>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err="1" smtClean="0">
                          <a:solidFill>
                            <a:srgbClr val="002060"/>
                          </a:solidFill>
                          <a:latin typeface="Georgia" pitchFamily="18" charset="0"/>
                          <a:ea typeface="+mn-ea"/>
                          <a:cs typeface="+mn-cs"/>
                        </a:rPr>
                        <a:t>Adamjee</a:t>
                      </a:r>
                      <a:r>
                        <a:rPr lang="en-US" sz="1000" b="0" i="0" u="none" strike="noStrike" kern="1200" dirty="0" smtClean="0">
                          <a:solidFill>
                            <a:srgbClr val="002060"/>
                          </a:solidFill>
                          <a:latin typeface="Georgia" pitchFamily="18" charset="0"/>
                          <a:ea typeface="+mn-ea"/>
                          <a:cs typeface="+mn-cs"/>
                        </a:rPr>
                        <a:t> Life Assurance Company Limited ISF </a:t>
                      </a: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 </a:t>
                      </a:r>
                      <a:endParaRPr lang="en-US" sz="1000" b="0" i="0" u="none" strike="noStrike" kern="1200" dirty="0">
                        <a:solidFill>
                          <a:srgbClr val="002060"/>
                        </a:solidFill>
                        <a:latin typeface="Georgia" pitchFamily="18" charset="0"/>
                        <a:ea typeface="+mn-ea"/>
                        <a:cs typeface="+mn-cs"/>
                      </a:endParaRPr>
                    </a:p>
                  </a:txBody>
                  <a:tcPr marL="6629" marR="6629" marT="5829" marB="0" anchor="b">
                    <a:lnL>
                      <a:noFill/>
                    </a:lnL>
                    <a:lnR>
                      <a:noFill/>
                    </a:lnR>
                    <a:lnT w="12700" cap="flat" cmpd="sng" algn="ctr">
                      <a:noFill/>
                      <a:prstDash val="solid"/>
                      <a:round/>
                      <a:headEnd type="none" w="med" len="med"/>
                      <a:tailEnd type="none" w="med" len="med"/>
                    </a:lnT>
                    <a:lnB>
                      <a:noFill/>
                    </a:lnB>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Term Finance Certificate (10 years)</a:t>
                      </a: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latin typeface="Georgia" pitchFamily="18" charset="0"/>
                          <a:ea typeface="+mn-ea"/>
                          <a:cs typeface="+mn-cs"/>
                        </a:rPr>
                        <a:t>Issue: Rs.5 Billion</a:t>
                      </a:r>
                    </a:p>
                  </a:txBody>
                  <a:tcPr marL="6629" marR="6629" marT="5829" marB="0" anchor="ctr">
                    <a:lnL>
                      <a:noFill/>
                    </a:lnL>
                    <a:lnR>
                      <a:noFill/>
                    </a:lnR>
                    <a:lnT w="12700" cap="flat" cmpd="sng" algn="ctr">
                      <a:noFill/>
                      <a:prstDash val="solid"/>
                      <a:round/>
                      <a:headEnd type="none" w="med" len="med"/>
                      <a:tailEnd type="none" w="med" len="med"/>
                    </a:lnT>
                    <a:lnB>
                      <a:noFill/>
                    </a:lnB>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002060"/>
                          </a:solidFill>
                          <a:latin typeface="Georgia" pitchFamily="18" charset="0"/>
                          <a:ea typeface="+mn-ea"/>
                          <a:cs typeface="+mn-cs"/>
                        </a:rPr>
                        <a:t>Sep  30, 2021</a:t>
                      </a:r>
                      <a:endParaRPr lang="en-US" sz="1100" b="0" i="0" u="none" strike="noStrike" kern="1200" dirty="0">
                        <a:solidFill>
                          <a:srgbClr val="002060"/>
                        </a:solidFill>
                        <a:latin typeface="Georgia" pitchFamily="18" charset="0"/>
                        <a:ea typeface="+mn-ea"/>
                        <a:cs typeface="+mn-cs"/>
                      </a:endParaRPr>
                    </a:p>
                  </a:txBody>
                  <a:tcPr marL="7392" marR="7392" marT="6468" marB="0" anchor="ctr">
                    <a:lnL>
                      <a:noFill/>
                    </a:lnL>
                    <a:lnR>
                      <a:noFill/>
                    </a:lnR>
                    <a:lnT w="12700" cap="flat" cmpd="sng" algn="ctr">
                      <a:noFill/>
                      <a:prstDash val="solid"/>
                      <a:round/>
                      <a:headEnd type="none" w="med" len="med"/>
                      <a:tailEnd type="none" w="med" len="med"/>
                    </a:lnT>
                    <a:lnB>
                      <a:noFill/>
                    </a:lnB>
                    <a:noFill/>
                  </a:tcPr>
                </a:tc>
                <a:tc>
                  <a:txBody>
                    <a:bodyPr/>
                    <a:lstStyle/>
                    <a:p>
                      <a:pPr marL="0" marR="0" lvl="0" indent="0" algn="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500,000,000  </a:t>
                      </a:r>
                      <a:endParaRPr lang="en-US" sz="1000" b="0" i="0" u="none" strike="noStrike" kern="1200" dirty="0">
                        <a:solidFill>
                          <a:srgbClr val="002060"/>
                        </a:solidFill>
                        <a:latin typeface="Georgia" pitchFamily="18" charset="0"/>
                        <a:ea typeface="+mn-ea"/>
                        <a:cs typeface="+mn-cs"/>
                      </a:endParaRPr>
                    </a:p>
                  </a:txBody>
                  <a:tcPr marL="6629" marR="6629" marT="5829" marB="0" anchor="ctr">
                    <a:lnL>
                      <a:noFill/>
                    </a:lnL>
                    <a:lnR>
                      <a:noFill/>
                    </a:lnR>
                    <a:lnT w="12700" cap="flat" cmpd="sng" algn="ctr">
                      <a:noFill/>
                      <a:prstDash val="solid"/>
                      <a:round/>
                      <a:headEnd type="none" w="med" len="med"/>
                      <a:tailEnd type="none" w="med" len="med"/>
                    </a:lnT>
                    <a:lnB>
                      <a:noFill/>
                    </a:lnB>
                    <a:no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002060"/>
                          </a:solidFill>
                          <a:latin typeface="Georgia" pitchFamily="18" charset="0"/>
                          <a:ea typeface="+mn-ea"/>
                          <a:cs typeface="+mn-cs"/>
                        </a:rPr>
                        <a:t>Approved</a:t>
                      </a:r>
                    </a:p>
                  </a:txBody>
                  <a:tcPr marL="7392" marR="7392" marT="6468" marB="0" anchor="ctr">
                    <a:lnL>
                      <a:noFill/>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2594737817"/>
                  </a:ext>
                </a:extLst>
              </a:tr>
              <a:tr h="672148">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October 15, 2021</a:t>
                      </a:r>
                    </a:p>
                  </a:txBody>
                  <a:tcPr marL="6629" marR="6629" marT="5829" marB="0" anchor="ctr">
                    <a:lnL>
                      <a:noFill/>
                    </a:lnL>
                    <a:lnR>
                      <a:noFill/>
                    </a:lnR>
                    <a:lnT w="12700" cap="flat" cmpd="sng" algn="ctr">
                      <a:noFill/>
                      <a:prstDash val="solid"/>
                      <a:round/>
                      <a:headEnd type="none" w="med" len="med"/>
                      <a:tailEnd type="none" w="med" len="med"/>
                    </a:lnT>
                    <a:lnB>
                      <a:noFill/>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HUBCO</a:t>
                      </a:r>
                    </a:p>
                  </a:txBody>
                  <a:tcPr marL="6629" marR="6629" marT="5829" marB="0" anchor="ctr">
                    <a:lnL>
                      <a:noFill/>
                    </a:lnL>
                    <a:lnR>
                      <a:noFill/>
                    </a:lnR>
                    <a:lnT w="12700" cap="flat" cmpd="sng" algn="ctr">
                      <a:noFill/>
                      <a:prstDash val="solid"/>
                      <a:round/>
                      <a:headEnd type="none" w="med" len="med"/>
                      <a:tailEnd type="none" w="med" len="med"/>
                    </a:lnT>
                    <a:lnB>
                      <a:noFill/>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Placement is in process</a:t>
                      </a:r>
                    </a:p>
                  </a:txBody>
                  <a:tcPr marL="6629" marR="6629" marT="5829" marB="0" anchor="ctr">
                    <a:lnL>
                      <a:noFill/>
                    </a:lnL>
                    <a:lnR>
                      <a:noFill/>
                    </a:lnR>
                    <a:lnT w="12700" cap="flat" cmpd="sng" algn="ctr">
                      <a:noFill/>
                      <a:prstDash val="solid"/>
                      <a:round/>
                      <a:headEnd type="none" w="med" len="med"/>
                      <a:tailEnd type="none" w="med" len="med"/>
                    </a:lnT>
                    <a:lnB>
                      <a:noFill/>
                    </a:lnB>
                    <a:solidFill>
                      <a:schemeClr val="bg1"/>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Short-Term </a:t>
                      </a:r>
                      <a:r>
                        <a:rPr lang="en-US" sz="1000" b="0" i="0" u="none" strike="noStrike" kern="1200" dirty="0" err="1" smtClean="0">
                          <a:solidFill>
                            <a:srgbClr val="002060"/>
                          </a:solidFill>
                          <a:latin typeface="Georgia" pitchFamily="18" charset="0"/>
                          <a:ea typeface="+mn-ea"/>
                          <a:cs typeface="+mn-cs"/>
                        </a:rPr>
                        <a:t>Sukuk</a:t>
                      </a:r>
                      <a:endParaRPr lang="en-US" sz="1000" b="0" i="0" u="none" strike="noStrike" kern="1200" dirty="0" smtClean="0">
                        <a:solidFill>
                          <a:srgbClr val="002060"/>
                        </a:solidFill>
                        <a:latin typeface="Georgia" pitchFamily="18" charset="0"/>
                        <a:ea typeface="+mn-ea"/>
                        <a:cs typeface="+mn-cs"/>
                      </a:endParaRP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(06 months)</a:t>
                      </a:r>
                    </a:p>
                    <a:p>
                      <a:pPr marL="0" marR="0" lvl="0" indent="0" algn="ctr" defTabSz="82296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rgbClr val="002060"/>
                          </a:solidFill>
                          <a:latin typeface="Georgia" pitchFamily="18" charset="0"/>
                          <a:ea typeface="+mn-ea"/>
                          <a:cs typeface="+mn-cs"/>
                        </a:rPr>
                        <a:t>Issue: </a:t>
                      </a:r>
                      <a:r>
                        <a:rPr lang="en-US" sz="1000" b="0" i="0" u="none" strike="noStrike" kern="1200" dirty="0" err="1" smtClean="0">
                          <a:solidFill>
                            <a:srgbClr val="002060"/>
                          </a:solidFill>
                          <a:latin typeface="Georgia" pitchFamily="18" charset="0"/>
                          <a:ea typeface="+mn-ea"/>
                          <a:cs typeface="+mn-cs"/>
                        </a:rPr>
                        <a:t>Rs</a:t>
                      </a:r>
                      <a:r>
                        <a:rPr lang="en-US" sz="1000" b="0" i="0" u="none" strike="noStrike" kern="1200" dirty="0" smtClean="0">
                          <a:solidFill>
                            <a:srgbClr val="002060"/>
                          </a:solidFill>
                          <a:latin typeface="Georgia" pitchFamily="18" charset="0"/>
                          <a:ea typeface="+mn-ea"/>
                          <a:cs typeface="+mn-cs"/>
                        </a:rPr>
                        <a:t>. 4.5 Billion</a:t>
                      </a:r>
                      <a:endParaRPr lang="en-US" sz="1000" b="0" i="0" u="none" strike="noStrike" kern="1200" dirty="0">
                        <a:solidFill>
                          <a:srgbClr val="002060"/>
                        </a:solidFill>
                        <a:latin typeface="Georgia" pitchFamily="18" charset="0"/>
                        <a:ea typeface="+mn-ea"/>
                        <a:cs typeface="+mn-cs"/>
                      </a:endParaRPr>
                    </a:p>
                  </a:txBody>
                  <a:tcPr marL="6629" marR="6629" marT="5829" marB="0" anchor="ctr">
                    <a:lnL>
                      <a:noFill/>
                    </a:lnL>
                    <a:lnR>
                      <a:noFill/>
                    </a:lnR>
                    <a:lnT w="12700" cap="flat" cmpd="sng" algn="ctr">
                      <a:noFill/>
                      <a:prstDash val="solid"/>
                      <a:round/>
                      <a:headEnd type="none" w="med" len="med"/>
                      <a:tailEnd type="none" w="med" len="med"/>
                    </a:lnT>
                    <a:lnB>
                      <a:noFill/>
                    </a:lnB>
                    <a:solidFill>
                      <a:schemeClr val="bg1"/>
                    </a:solidFill>
                  </a:tcPr>
                </a:tc>
                <a:tc gridSpan="2">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002060"/>
                          </a:solidFill>
                          <a:latin typeface="Georgia" pitchFamily="18" charset="0"/>
                          <a:ea typeface="+mn-ea"/>
                          <a:cs typeface="+mn-cs"/>
                        </a:rPr>
                        <a:t>Placement is in process</a:t>
                      </a:r>
                    </a:p>
                  </a:txBody>
                  <a:tcPr marL="7392" marR="7392" marT="6468" marB="0" anchor="ctr">
                    <a:lnL>
                      <a:noFill/>
                    </a:lnL>
                    <a:lnR>
                      <a:noFill/>
                    </a:lnR>
                    <a:lnT w="12700" cap="flat" cmpd="sng" algn="ctr">
                      <a:noFill/>
                      <a:prstDash val="solid"/>
                      <a:round/>
                      <a:headEnd type="none" w="med" len="med"/>
                      <a:tailEnd type="none" w="med" len="med"/>
                    </a:lnT>
                    <a:lnB>
                      <a:noFill/>
                    </a:lnB>
                    <a:solidFill>
                      <a:schemeClr val="bg1"/>
                    </a:solidFill>
                  </a:tcPr>
                </a:tc>
                <a:tc hMerge="1">
                  <a:txBody>
                    <a:bodyPr/>
                    <a:lstStyle/>
                    <a:p>
                      <a:pPr marL="0" marR="0" lvl="0" indent="0" algn="r" defTabSz="822960" rtl="0" eaLnBrk="1" fontAlgn="ctr" latinLnBrk="0" hangingPunct="1">
                        <a:lnSpc>
                          <a:spcPct val="100000"/>
                        </a:lnSpc>
                        <a:spcBef>
                          <a:spcPts val="0"/>
                        </a:spcBef>
                        <a:spcAft>
                          <a:spcPts val="0"/>
                        </a:spcAft>
                        <a:buClrTx/>
                        <a:buSzTx/>
                        <a:buFontTx/>
                        <a:buNone/>
                        <a:tabLst/>
                        <a:defRPr/>
                      </a:pPr>
                      <a:endParaRPr lang="en-US" sz="1000" b="0" i="0" u="none" strike="noStrike" kern="1200" dirty="0">
                        <a:solidFill>
                          <a:srgbClr val="002060"/>
                        </a:solidFill>
                        <a:latin typeface="Georgia" pitchFamily="18" charset="0"/>
                        <a:ea typeface="+mn-ea"/>
                        <a:cs typeface="+mn-cs"/>
                      </a:endParaRPr>
                    </a:p>
                  </a:txBody>
                  <a:tcPr marL="6629" marR="6629" marT="5829" marB="0" anchor="ctr">
                    <a:lnL>
                      <a:noFill/>
                    </a:lnL>
                    <a:lnR>
                      <a:noFill/>
                    </a:lnR>
                    <a:lnT w="12700" cap="flat" cmpd="sng" algn="ctr">
                      <a:noFill/>
                      <a:prstDash val="solid"/>
                      <a:round/>
                      <a:headEnd type="none" w="med" len="med"/>
                      <a:tailEnd type="none" w="med" len="med"/>
                    </a:lnT>
                    <a:lnB>
                      <a:noFill/>
                    </a:lnB>
                    <a:solidFill>
                      <a:srgbClr val="FFFF00"/>
                    </a:solidFill>
                  </a:tcPr>
                </a:tc>
                <a:tc>
                  <a:txBody>
                    <a:bodyPr/>
                    <a:lstStyle/>
                    <a:p>
                      <a:pPr marL="0" marR="0" lvl="0" indent="0" algn="ctr" defTabSz="82296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002060"/>
                          </a:solidFill>
                          <a:latin typeface="Georgia" pitchFamily="18" charset="0"/>
                          <a:ea typeface="+mn-ea"/>
                          <a:cs typeface="+mn-cs"/>
                        </a:rPr>
                        <a:t>Approved</a:t>
                      </a:r>
                    </a:p>
                  </a:txBody>
                  <a:tcPr marL="7392" marR="7392" marT="6468" marB="0" anchor="ctr">
                    <a:lnL>
                      <a:noFill/>
                    </a:lnL>
                    <a:lnR>
                      <a:noFill/>
                    </a:lnR>
                    <a:lnT w="12700"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602329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726" y="0"/>
            <a:ext cx="5143768" cy="507207"/>
          </a:xfrm>
        </p:spPr>
        <p:txBody>
          <a:bodyPr rtlCol="0">
            <a:normAutofit/>
          </a:bodyPr>
          <a:lstStyle/>
          <a:p>
            <a:pPr>
              <a:defRPr/>
            </a:pPr>
            <a:r>
              <a:rPr lang="en-US" sz="225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1285948" y="507207"/>
            <a:ext cx="8517636" cy="606362"/>
          </a:xfrm>
        </p:spPr>
        <p:txBody>
          <a:bodyPr>
            <a:normAutofit/>
          </a:bodyPr>
          <a:lstStyle/>
          <a:p>
            <a:pPr marL="0" indent="0" algn="ctr">
              <a:buNone/>
            </a:pPr>
            <a:r>
              <a:rPr lang="en-US" sz="2880" dirty="0">
                <a:latin typeface="Georgia" pitchFamily="18" charset="0"/>
              </a:rPr>
              <a:t>Decisions of Credit Committee</a:t>
            </a:r>
            <a:endParaRPr lang="en-US" sz="2880" dirty="0"/>
          </a:p>
        </p:txBody>
      </p:sp>
      <p:sp>
        <p:nvSpPr>
          <p:cNvPr id="7" name="TextBox 15">
            <a:extLst>
              <a:ext uri="{FF2B5EF4-FFF2-40B4-BE49-F238E27FC236}">
                <a16:creationId xmlns:a16="http://schemas.microsoft.com/office/drawing/2014/main" id="{6ABAE148-00F3-45D0-82BB-AA2D294D4103}"/>
              </a:ext>
            </a:extLst>
          </p:cNvPr>
          <p:cNvSpPr txBox="1">
            <a:spLocks noChangeArrowheads="1"/>
          </p:cNvSpPr>
          <p:nvPr/>
        </p:nvSpPr>
        <p:spPr bwMode="auto">
          <a:xfrm>
            <a:off x="559184" y="1113569"/>
            <a:ext cx="9971164" cy="5447645"/>
          </a:xfrm>
          <a:prstGeom prst="rect">
            <a:avLst/>
          </a:prstGeom>
          <a:noFill/>
          <a:ln w="9525">
            <a:noFill/>
            <a:miter lim="800000"/>
            <a:headEnd/>
            <a:tailEnd/>
          </a:ln>
        </p:spPr>
        <p:txBody>
          <a:bodyPr wrap="square">
            <a:spAutoFit/>
          </a:bodyPr>
          <a:lstStyle/>
          <a:p>
            <a:pPr marL="457200" indent="-457200" algn="just"/>
            <a:r>
              <a:rPr lang="en-US" b="1" dirty="0">
                <a:solidFill>
                  <a:srgbClr val="002060"/>
                </a:solidFill>
                <a:latin typeface="Georgia" pitchFamily="18" charset="0"/>
              </a:rPr>
              <a:t>	</a:t>
            </a:r>
            <a:r>
              <a:rPr lang="en-US" b="1" u="sng" dirty="0">
                <a:solidFill>
                  <a:srgbClr val="002060"/>
                </a:solidFill>
                <a:latin typeface="Georgia" pitchFamily="18" charset="0"/>
              </a:rPr>
              <a:t>Sale of Saudi Pak Leasing Company (SPLC) TFC by MCB-DCFIF to Mr. Siddiqui </a:t>
            </a:r>
          </a:p>
          <a:p>
            <a:pPr marL="457200" indent="-457200" algn="just"/>
            <a:endParaRPr lang="en-US" b="1" dirty="0">
              <a:solidFill>
                <a:srgbClr val="002060"/>
              </a:solidFill>
              <a:latin typeface="Georgia" pitchFamily="18" charset="0"/>
            </a:endParaRPr>
          </a:p>
          <a:p>
            <a:pPr marL="457200" lvl="0" indent="-285750" algn="just">
              <a:buFont typeface="Arial" panose="020B0604020202020204" pitchFamily="34" charset="0"/>
              <a:buChar char="•"/>
            </a:pPr>
            <a:r>
              <a:rPr lang="en-US" sz="1600" dirty="0">
                <a:solidFill>
                  <a:srgbClr val="002060"/>
                </a:solidFill>
                <a:latin typeface="Georgia" pitchFamily="18" charset="0"/>
              </a:rPr>
              <a:t>Mr. Siddiqui</a:t>
            </a:r>
            <a:r>
              <a:rPr lang="en-US" sz="1600" dirty="0" smtClean="0">
                <a:solidFill>
                  <a:srgbClr val="002060"/>
                </a:solidFill>
                <a:latin typeface="Georgia" pitchFamily="18" charset="0"/>
              </a:rPr>
              <a:t>, </a:t>
            </a:r>
            <a:r>
              <a:rPr lang="en-US" sz="1600" dirty="0">
                <a:solidFill>
                  <a:srgbClr val="002060"/>
                </a:solidFill>
                <a:latin typeface="Georgia" pitchFamily="18" charset="0"/>
              </a:rPr>
              <a:t>ex CFO of SPLC had approached the Company for purchase of TFC of SPLC. The last transaction was carried out by HBL AMC who sold the TFC directly to SPLC at about 10</a:t>
            </a:r>
            <a:r>
              <a:rPr lang="en-US" sz="1600" dirty="0" smtClean="0">
                <a:solidFill>
                  <a:srgbClr val="002060"/>
                </a:solidFill>
                <a:latin typeface="Georgia" pitchFamily="18" charset="0"/>
              </a:rPr>
              <a:t>% of outstanding principal. </a:t>
            </a:r>
            <a:r>
              <a:rPr lang="en-US" sz="1600" dirty="0">
                <a:solidFill>
                  <a:srgbClr val="002060"/>
                </a:solidFill>
                <a:latin typeface="Georgia" pitchFamily="18" charset="0"/>
              </a:rPr>
              <a:t>Though there were no buyers in the market Mr. Siddiqui was willing to pay 65% of outstanding principal. </a:t>
            </a:r>
          </a:p>
          <a:p>
            <a:pPr marL="457200" indent="-285750" algn="just">
              <a:buFont typeface="Arial" panose="020B0604020202020204" pitchFamily="34" charset="0"/>
              <a:buChar char="•"/>
            </a:pPr>
            <a:r>
              <a:rPr lang="en-US" sz="1600" dirty="0">
                <a:solidFill>
                  <a:srgbClr val="002060"/>
                </a:solidFill>
                <a:latin typeface="Georgia" pitchFamily="18" charset="0"/>
              </a:rPr>
              <a:t>Mr. Siddiqui has informed the management that he has filed cases against the Chief Executive of the Company. Since the TFC would continue to remain in the name of MCB-DCFIF, any litigation between Mr. Siddique and the management of SPLCL could result in MCB-DCFIF and/ or MCBAH become the party of any unwarranted dispute. </a:t>
            </a:r>
          </a:p>
          <a:p>
            <a:pPr marL="457200" indent="-285750" algn="just">
              <a:buFont typeface="Arial" panose="020B0604020202020204" pitchFamily="34" charset="0"/>
              <a:buChar char="•"/>
            </a:pPr>
            <a:r>
              <a:rPr lang="en-US" sz="1600" dirty="0">
                <a:solidFill>
                  <a:srgbClr val="002060"/>
                </a:solidFill>
                <a:latin typeface="Georgia" pitchFamily="18" charset="0"/>
              </a:rPr>
              <a:t>Funds under management of NBP Funds also had investment in TFC of SPLC. On Parent Bank’s instruction they had not also shown interest in disposing of SPLC TFC to Mr. Siddiqui.</a:t>
            </a:r>
          </a:p>
          <a:p>
            <a:pPr marL="457200" indent="-285750" algn="just">
              <a:buFont typeface="Arial" panose="020B0604020202020204" pitchFamily="34" charset="0"/>
              <a:buChar char="•"/>
            </a:pPr>
            <a:r>
              <a:rPr lang="en-US" sz="1600" dirty="0">
                <a:solidFill>
                  <a:srgbClr val="002060"/>
                </a:solidFill>
                <a:latin typeface="Georgia" pitchFamily="18" charset="0"/>
              </a:rPr>
              <a:t>Since Saudi Pak Industrial &amp; Agriculture Investment Company owns 37.5% shares of the Company which is Joint Venture of Government of Saudi Arabia and Government of Pakistan, risk of NAB/ FIA inquiry cannot be eliminated, especially with the risk that Mr. Siddiqui has filed cases against the CEO.</a:t>
            </a:r>
          </a:p>
          <a:p>
            <a:pPr marL="457200" lvl="0" algn="just"/>
            <a:endParaRPr lang="en-US" dirty="0"/>
          </a:p>
          <a:p>
            <a:pPr marL="457200" algn="just"/>
            <a:r>
              <a:rPr lang="en-US" b="1" u="sng" dirty="0">
                <a:solidFill>
                  <a:srgbClr val="002060"/>
                </a:solidFill>
                <a:latin typeface="Georgia" pitchFamily="18" charset="0"/>
              </a:rPr>
              <a:t>Conclusion</a:t>
            </a:r>
          </a:p>
          <a:p>
            <a:pPr marL="457200" algn="just"/>
            <a:r>
              <a:rPr lang="en-US" sz="1600" dirty="0">
                <a:solidFill>
                  <a:srgbClr val="002060"/>
                </a:solidFill>
                <a:latin typeface="Georgia" pitchFamily="18" charset="0"/>
              </a:rPr>
              <a:t>Considering the offer lacks substance and risks associated with the transaction it was decided by the Credit Committee not to sale SPLC TFC to Mr. Siddiqui.</a:t>
            </a:r>
          </a:p>
          <a:p>
            <a:pPr marL="457200" lvl="0" algn="just"/>
            <a:endParaRPr lang="en-US" dirty="0">
              <a:solidFill>
                <a:srgbClr val="002060"/>
              </a:solidFill>
              <a:latin typeface="Georgia" pitchFamily="18" charset="0"/>
            </a:endParaRPr>
          </a:p>
          <a:p>
            <a:pPr marL="457200" indent="-457200" algn="just"/>
            <a:endParaRPr lang="en-US" b="1" dirty="0" smtClean="0">
              <a:solidFill>
                <a:srgbClr val="002060"/>
              </a:solidFill>
              <a:latin typeface="Georgia" pitchFamily="18" charset="0"/>
            </a:endParaRPr>
          </a:p>
        </p:txBody>
      </p:sp>
    </p:spTree>
    <p:extLst>
      <p:ext uri="{BB962C8B-B14F-4D97-AF65-F5344CB8AC3E}">
        <p14:creationId xmlns:p14="http://schemas.microsoft.com/office/powerpoint/2010/main" val="17703280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6" name="Content Placeholder 2">
            <a:extLst>
              <a:ext uri="{FF2B5EF4-FFF2-40B4-BE49-F238E27FC236}">
                <a16:creationId xmlns:a16="http://schemas.microsoft.com/office/drawing/2014/main" id="{FD64171F-904E-4CBA-A681-B2C6C0CFE8A1}"/>
              </a:ext>
            </a:extLst>
          </p:cNvPr>
          <p:cNvSpPr txBox="1">
            <a:spLocks/>
          </p:cNvSpPr>
          <p:nvPr/>
        </p:nvSpPr>
        <p:spPr>
          <a:xfrm>
            <a:off x="686443" y="2403138"/>
            <a:ext cx="9464040" cy="600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rgbClr val="002060"/>
                </a:solidFill>
                <a:latin typeface="Georgia" pitchFamily="18" charset="0"/>
              </a:rPr>
              <a:t>Updates Key Performance Indictors</a:t>
            </a:r>
          </a:p>
        </p:txBody>
      </p:sp>
    </p:spTree>
    <p:extLst>
      <p:ext uri="{BB962C8B-B14F-4D97-AF65-F5344CB8AC3E}">
        <p14:creationId xmlns:p14="http://schemas.microsoft.com/office/powerpoint/2010/main" val="25260796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5" name="Content Placeholder 2"/>
          <p:cNvSpPr>
            <a:spLocks noGrp="1"/>
          </p:cNvSpPr>
          <p:nvPr>
            <p:ph idx="1"/>
          </p:nvPr>
        </p:nvSpPr>
        <p:spPr>
          <a:xfrm>
            <a:off x="797244" y="1524196"/>
            <a:ext cx="9464040" cy="1533324"/>
          </a:xfrm>
        </p:spPr>
        <p:txBody>
          <a:bodyPr>
            <a:normAutofit/>
          </a:bodyPr>
          <a:lstStyle/>
          <a:p>
            <a:pPr marL="0" indent="0" algn="ctr">
              <a:buNone/>
            </a:pPr>
            <a:r>
              <a:rPr lang="en-US" dirty="0">
                <a:latin typeface="Georgia" pitchFamily="18" charset="0"/>
              </a:rPr>
              <a:t>Update on pending action items</a:t>
            </a:r>
          </a:p>
        </p:txBody>
      </p:sp>
    </p:spTree>
    <p:extLst>
      <p:ext uri="{BB962C8B-B14F-4D97-AF65-F5344CB8AC3E}">
        <p14:creationId xmlns:p14="http://schemas.microsoft.com/office/powerpoint/2010/main" val="26374822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7139" y="289067"/>
            <a:ext cx="2649141" cy="422378"/>
          </a:xfrm>
        </p:spPr>
        <p:txBody>
          <a:bodyPr rtlCol="0">
            <a:normAutofit/>
          </a:bodyPr>
          <a:lstStyle/>
          <a:p>
            <a:pPr>
              <a:defRPr/>
            </a:pPr>
            <a:r>
              <a:rPr lang="en-US" sz="2200" dirty="0">
                <a:solidFill>
                  <a:schemeClr val="tx1">
                    <a:tint val="75000"/>
                  </a:schemeClr>
                </a:solidFill>
                <a:latin typeface="Georgia" pitchFamily="18" charset="0"/>
                <a:ea typeface="+mn-ea"/>
                <a:cs typeface="+mn-cs"/>
              </a:rPr>
              <a:t>Agenda Item No. 2</a:t>
            </a:r>
          </a:p>
        </p:txBody>
      </p:sp>
      <p:sp>
        <p:nvSpPr>
          <p:cNvPr id="6" name="Content Placeholder 2"/>
          <p:cNvSpPr>
            <a:spLocks noGrp="1"/>
          </p:cNvSpPr>
          <p:nvPr>
            <p:ph idx="1"/>
          </p:nvPr>
        </p:nvSpPr>
        <p:spPr>
          <a:xfrm>
            <a:off x="2347415" y="701920"/>
            <a:ext cx="6810233" cy="407672"/>
          </a:xfrm>
        </p:spPr>
        <p:txBody>
          <a:bodyPr>
            <a:noAutofit/>
          </a:bodyPr>
          <a:lstStyle/>
          <a:p>
            <a:pPr marL="0" indent="0" algn="ctr">
              <a:buNone/>
            </a:pPr>
            <a:r>
              <a:rPr lang="en-US" sz="2400" dirty="0">
                <a:solidFill>
                  <a:schemeClr val="accent1">
                    <a:lumMod val="50000"/>
                  </a:schemeClr>
                </a:solidFill>
                <a:latin typeface="Georgia" pitchFamily="18" charset="0"/>
              </a:rPr>
              <a:t>Other Pending </a:t>
            </a:r>
            <a:r>
              <a:rPr lang="en-US" sz="2400" dirty="0" smtClean="0">
                <a:solidFill>
                  <a:schemeClr val="accent1">
                    <a:lumMod val="50000"/>
                  </a:schemeClr>
                </a:solidFill>
                <a:latin typeface="Georgia" pitchFamily="18" charset="0"/>
              </a:rPr>
              <a:t>Items</a:t>
            </a:r>
            <a:endParaRPr lang="en-US" sz="3200" dirty="0">
              <a:solidFill>
                <a:schemeClr val="accent1">
                  <a:lumMod val="50000"/>
                </a:schemeClr>
              </a:solidFill>
              <a:latin typeface="Georg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22469623"/>
              </p:ext>
            </p:extLst>
          </p:nvPr>
        </p:nvGraphicFramePr>
        <p:xfrm>
          <a:off x="582621" y="1250576"/>
          <a:ext cx="9772650" cy="4881076"/>
        </p:xfrm>
        <a:graphic>
          <a:graphicData uri="http://schemas.openxmlformats.org/drawingml/2006/table">
            <a:tbl>
              <a:tblPr firstRow="1" firstCol="1" bandRow="1">
                <a:tableStyleId>{5C22544A-7EE6-4342-B048-85BDC9FD1C3A}</a:tableStyleId>
              </a:tblPr>
              <a:tblGrid>
                <a:gridCol w="491288">
                  <a:extLst>
                    <a:ext uri="{9D8B030D-6E8A-4147-A177-3AD203B41FA5}">
                      <a16:colId xmlns:a16="http://schemas.microsoft.com/office/drawing/2014/main" val="20000"/>
                    </a:ext>
                  </a:extLst>
                </a:gridCol>
                <a:gridCol w="2801669">
                  <a:extLst>
                    <a:ext uri="{9D8B030D-6E8A-4147-A177-3AD203B41FA5}">
                      <a16:colId xmlns:a16="http://schemas.microsoft.com/office/drawing/2014/main" val="20001"/>
                    </a:ext>
                  </a:extLst>
                </a:gridCol>
                <a:gridCol w="1287549">
                  <a:extLst>
                    <a:ext uri="{9D8B030D-6E8A-4147-A177-3AD203B41FA5}">
                      <a16:colId xmlns:a16="http://schemas.microsoft.com/office/drawing/2014/main" val="20002"/>
                    </a:ext>
                  </a:extLst>
                </a:gridCol>
                <a:gridCol w="1394691">
                  <a:extLst>
                    <a:ext uri="{9D8B030D-6E8A-4147-A177-3AD203B41FA5}">
                      <a16:colId xmlns:a16="http://schemas.microsoft.com/office/drawing/2014/main" val="20003"/>
                    </a:ext>
                  </a:extLst>
                </a:gridCol>
                <a:gridCol w="3797453">
                  <a:extLst>
                    <a:ext uri="{9D8B030D-6E8A-4147-A177-3AD203B41FA5}">
                      <a16:colId xmlns:a16="http://schemas.microsoft.com/office/drawing/2014/main" val="20004"/>
                    </a:ext>
                  </a:extLst>
                </a:gridCol>
              </a:tblGrid>
              <a:tr h="516438">
                <a:tc>
                  <a:txBody>
                    <a:bodyPr/>
                    <a:lstStyle/>
                    <a:p>
                      <a:pPr marL="0" marR="0" algn="ctr">
                        <a:lnSpc>
                          <a:spcPct val="107000"/>
                        </a:lnSpc>
                        <a:spcBef>
                          <a:spcPts val="0"/>
                        </a:spcBef>
                        <a:spcAft>
                          <a:spcPts val="0"/>
                        </a:spcAft>
                      </a:pPr>
                      <a:r>
                        <a:rPr lang="en-US" sz="1150" dirty="0">
                          <a:solidFill>
                            <a:srgbClr val="002060"/>
                          </a:solidFill>
                          <a:effectLst/>
                          <a:latin typeface="Georgia" panose="02040502050405020303" pitchFamily="18" charset="0"/>
                        </a:rPr>
                        <a:t>S. No.</a:t>
                      </a:r>
                      <a:endParaRPr lang="en-US" sz="115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50" dirty="0">
                          <a:solidFill>
                            <a:srgbClr val="002060"/>
                          </a:solidFill>
                          <a:effectLst/>
                          <a:latin typeface="Georgia" panose="02040502050405020303" pitchFamily="18" charset="0"/>
                        </a:rPr>
                        <a:t>Description</a:t>
                      </a:r>
                      <a:endParaRPr lang="en-US" sz="115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50" dirty="0">
                          <a:solidFill>
                            <a:srgbClr val="002060"/>
                          </a:solidFill>
                          <a:effectLst/>
                          <a:latin typeface="Georgia" panose="02040502050405020303" pitchFamily="18" charset="0"/>
                        </a:rPr>
                        <a:t>Department</a:t>
                      </a:r>
                      <a:endParaRPr lang="en-US" sz="115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50" dirty="0">
                          <a:solidFill>
                            <a:srgbClr val="002060"/>
                          </a:solidFill>
                          <a:effectLst/>
                          <a:latin typeface="Georgia" panose="02040502050405020303" pitchFamily="18" charset="0"/>
                        </a:rPr>
                        <a:t>Issue highlighted on</a:t>
                      </a:r>
                      <a:endParaRPr lang="en-US" sz="115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50" dirty="0" smtClean="0">
                          <a:solidFill>
                            <a:srgbClr val="002060"/>
                          </a:solidFill>
                          <a:effectLst/>
                          <a:latin typeface="Georgia" panose="02040502050405020303" pitchFamily="18" charset="0"/>
                        </a:rPr>
                        <a:t>Status</a:t>
                      </a:r>
                      <a:endParaRPr lang="en-US" sz="115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0"/>
                  </a:ext>
                </a:extLst>
              </a:tr>
              <a:tr h="948477">
                <a:tc>
                  <a:txBody>
                    <a:bodyPr/>
                    <a:lstStyle/>
                    <a:p>
                      <a:pPr marL="0" marR="0" indent="0" algn="ctr" defTabSz="822960" rtl="0" eaLnBrk="1" latinLnBrk="0" hangingPunct="1">
                        <a:lnSpc>
                          <a:spcPct val="107000"/>
                        </a:lnSpc>
                        <a:spcBef>
                          <a:spcPts val="0"/>
                        </a:spcBef>
                        <a:spcAft>
                          <a:spcPts val="0"/>
                        </a:spcAft>
                        <a:buNone/>
                      </a:pPr>
                      <a:r>
                        <a:rPr lang="en-US" sz="1000" kern="1200" dirty="0" smtClean="0">
                          <a:solidFill>
                            <a:srgbClr val="002060"/>
                          </a:solidFill>
                          <a:effectLst/>
                          <a:latin typeface="Georgia" panose="02040502050405020303" pitchFamily="18" charset="0"/>
                          <a:ea typeface="+mn-ea"/>
                          <a:cs typeface="+mn-cs"/>
                        </a:rPr>
                        <a:t>1.</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In September 2021 quarter Credit Committee would be held to review and approve changes in the Fund wise Risk Policies.</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In the meeting Investment Policies of each Fund would also be presented. </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Chief Investment Officer/</a:t>
                      </a:r>
                    </a:p>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Head of Risk Management</a:t>
                      </a:r>
                      <a:endParaRPr lang="en-US" sz="1000" kern="1200" baseline="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Meeting No. 160</a:t>
                      </a:r>
                      <a:br>
                        <a:rPr lang="en-US" sz="1000" kern="1200" baseline="0" dirty="0" smtClean="0">
                          <a:solidFill>
                            <a:srgbClr val="002060"/>
                          </a:solidFill>
                          <a:effectLst/>
                          <a:latin typeface="Georgia" panose="02040502050405020303" pitchFamily="18" charset="0"/>
                          <a:ea typeface="+mn-ea"/>
                          <a:cs typeface="+mn-cs"/>
                        </a:rPr>
                      </a:br>
                      <a:r>
                        <a:rPr lang="en-US" sz="1000" kern="1200" baseline="0" dirty="0" smtClean="0">
                          <a:solidFill>
                            <a:srgbClr val="002060"/>
                          </a:solidFill>
                          <a:effectLst/>
                          <a:latin typeface="Georgia" panose="02040502050405020303" pitchFamily="18" charset="0"/>
                          <a:ea typeface="+mn-ea"/>
                          <a:cs typeface="+mn-cs"/>
                        </a:rPr>
                        <a:t>dated October 23, 2020</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GB" sz="1000" kern="1200" baseline="0" dirty="0" smtClean="0">
                          <a:solidFill>
                            <a:srgbClr val="002060"/>
                          </a:solidFill>
                          <a:effectLst/>
                          <a:latin typeface="Georgia" panose="02040502050405020303" pitchFamily="18" charset="0"/>
                          <a:ea typeface="+mn-ea"/>
                          <a:cs typeface="+mn-cs"/>
                        </a:rPr>
                        <a:t>CIO vide email dated October 15, 2021 has circulated Risk Policy to the Credit Committee. The same would be considered by the Committee in next few weeks. </a:t>
                      </a:r>
                    </a:p>
                    <a:p>
                      <a:pPr marL="0" marR="0" lvl="0" indent="0" algn="just" defTabSz="822960" rtl="0" eaLnBrk="1" fontAlgn="auto" latinLnBrk="0" hangingPunct="1">
                        <a:lnSpc>
                          <a:spcPct val="107000"/>
                        </a:lnSpc>
                        <a:spcBef>
                          <a:spcPts val="0"/>
                        </a:spcBef>
                        <a:spcAft>
                          <a:spcPts val="0"/>
                        </a:spcAft>
                        <a:buClrTx/>
                        <a:buSzTx/>
                        <a:buFontTx/>
                        <a:buNone/>
                        <a:tabLst/>
                        <a:defRPr/>
                      </a:pPr>
                      <a:endParaRPr lang="en-US" sz="1000" kern="1200" baseline="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3"/>
                  </a:ext>
                </a:extLst>
              </a:tr>
              <a:tr h="1459345">
                <a:tc>
                  <a:txBody>
                    <a:bodyPr/>
                    <a:lstStyle/>
                    <a:p>
                      <a:pPr marL="0" marR="0" algn="ctr">
                        <a:lnSpc>
                          <a:spcPct val="107000"/>
                        </a:lnSpc>
                        <a:spcBef>
                          <a:spcPts val="0"/>
                        </a:spcBef>
                        <a:spcAft>
                          <a:spcPts val="0"/>
                        </a:spcAft>
                      </a:pPr>
                      <a:r>
                        <a:rPr lang="en-US" sz="10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2.</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After amending the Digital On-Boarding Process to make it simple in lieu of having compliance with SECP’s new Circular requirements (i.e. Circular  35 of 2020), KYC/CFT Manual be amended and incorporated in the process. </a:t>
                      </a:r>
                      <a:endParaRPr lang="en-US" sz="1000" kern="1200" baseline="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Head of Marketing/ Head of Compliance</a:t>
                      </a:r>
                      <a:endParaRPr lang="en-US" sz="1000" kern="1200" baseline="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Meeting No. 163 dated February 08,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GB" sz="1000" kern="1200" baseline="0" dirty="0" smtClean="0">
                          <a:solidFill>
                            <a:srgbClr val="002060"/>
                          </a:solidFill>
                          <a:effectLst/>
                          <a:latin typeface="Georgia" panose="02040502050405020303" pitchFamily="18" charset="0"/>
                          <a:ea typeface="+mn-ea"/>
                          <a:cs typeface="+mn-cs"/>
                        </a:rPr>
                        <a:t>SECP vide Circular No. 26 of 2021 dated October 07, 2021 has issued Circular on onboarding process for the Asset Management Companies. The management is in process of comparing existing KYC/ CFT Manual with the new Circular and would incorporate changes, if required.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GB" sz="1000" kern="1200" baseline="0" dirty="0" smtClean="0">
                          <a:solidFill>
                            <a:srgbClr val="002060"/>
                          </a:solidFill>
                          <a:effectLst/>
                          <a:latin typeface="Georgia" panose="02040502050405020303" pitchFamily="18" charset="0"/>
                          <a:ea typeface="+mn-ea"/>
                          <a:cs typeface="+mn-cs"/>
                        </a:rPr>
                        <a:t>These changes including previous proposed changes would be presented to the  Sub-Committee of NB, SMH and MAK for review after which would be presented to the Board. </a:t>
                      </a:r>
                      <a:endParaRPr lang="en-US" sz="1000" kern="1200" baseline="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6604397"/>
                  </a:ext>
                </a:extLst>
              </a:tr>
              <a:tr h="91440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3.</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GB" sz="1000" kern="1200" baseline="0" dirty="0" smtClean="0">
                          <a:solidFill>
                            <a:srgbClr val="002060"/>
                          </a:solidFill>
                          <a:effectLst/>
                          <a:latin typeface="Georgia" panose="02040502050405020303" pitchFamily="18" charset="0"/>
                          <a:ea typeface="+mn-ea"/>
                          <a:cs typeface="+mn-cs"/>
                        </a:rPr>
                        <a:t>HR&amp;R Committee would revisit the Evaluation Forms and, if necessary, would revise. Moreover, HR&amp;R Committee would review and then decide whether the Board needs to appoint an external advisor to carry out independent performance evaluation. </a:t>
                      </a:r>
                      <a:endParaRPr lang="en-US" sz="1000" kern="1200" baseline="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Secretary- Human Resource &amp; Remuneration Committee</a:t>
                      </a:r>
                      <a:endParaRPr lang="en-US" sz="1000" kern="1200" baseline="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baseline="0" noProof="0" dirty="0" smtClean="0">
                          <a:solidFill>
                            <a:srgbClr val="002060"/>
                          </a:solidFill>
                          <a:effectLst/>
                          <a:latin typeface="Georgia" panose="02040502050405020303" pitchFamily="18" charset="0"/>
                          <a:ea typeface="+mn-ea"/>
                          <a:cs typeface="+mn-cs"/>
                        </a:rPr>
                        <a:t>Meeting No. 168 dated August 09,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Would be made part of Agenda Item for next HR&amp;R Committee meeting.</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284860877"/>
                  </a:ext>
                </a:extLst>
              </a:tr>
              <a:tr h="914400">
                <a:tc>
                  <a:txBody>
                    <a:bodyPr/>
                    <a:lstStyle/>
                    <a:p>
                      <a:pPr marL="0" marR="0" algn="ctr">
                        <a:lnSpc>
                          <a:spcPct val="107000"/>
                        </a:lnSpc>
                        <a:spcBef>
                          <a:spcPts val="0"/>
                        </a:spcBef>
                        <a:spcAft>
                          <a:spcPts val="0"/>
                        </a:spcAft>
                      </a:pPr>
                      <a:r>
                        <a:rPr lang="en-US" sz="10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4.</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GB" sz="1000" kern="1200" baseline="0" dirty="0" smtClean="0">
                          <a:solidFill>
                            <a:srgbClr val="002060"/>
                          </a:solidFill>
                          <a:effectLst/>
                          <a:latin typeface="Georgia" panose="02040502050405020303" pitchFamily="18" charset="0"/>
                          <a:ea typeface="+mn-ea"/>
                          <a:cs typeface="+mn-cs"/>
                        </a:rPr>
                        <a:t>With respect to obtaining licence of Private Fund Manager the management shall obtain Board approval and incase the management decides not to file for licence the same shall be communicated to Board members. </a:t>
                      </a:r>
                      <a:endParaRPr lang="en-US" sz="1000" kern="1200" baseline="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Chief Investment Officer </a:t>
                      </a:r>
                      <a:endParaRPr lang="en-US" sz="1000" kern="1200" baseline="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baseline="0" noProof="0" dirty="0" smtClean="0">
                          <a:solidFill>
                            <a:srgbClr val="002060"/>
                          </a:solidFill>
                          <a:effectLst/>
                          <a:latin typeface="Georgia" panose="02040502050405020303" pitchFamily="18" charset="0"/>
                          <a:ea typeface="+mn-ea"/>
                          <a:cs typeface="+mn-cs"/>
                        </a:rPr>
                        <a:t>Meeting No. 168 dated August 09,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In meeting of CEO with Commissioner SECP, SECP has principally agreed with CEO suggestion that the fund management was looking to launch under Private Funds should be formed under CIS structure. This will help in handling and resolving tax anomalies arisen due to withdrawal of exemption of Private Funds. </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401725976"/>
                  </a:ext>
                </a:extLst>
              </a:tr>
            </a:tbl>
          </a:graphicData>
        </a:graphic>
      </p:graphicFrame>
    </p:spTree>
    <p:extLst>
      <p:ext uri="{BB962C8B-B14F-4D97-AF65-F5344CB8AC3E}">
        <p14:creationId xmlns:p14="http://schemas.microsoft.com/office/powerpoint/2010/main" val="37201845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4437" y="347185"/>
            <a:ext cx="2335242" cy="345135"/>
          </a:xfrm>
        </p:spPr>
        <p:txBody>
          <a:bodyPr rtlCol="0">
            <a:noAutofit/>
          </a:bodyPr>
          <a:lstStyle/>
          <a:p>
            <a:pPr>
              <a:defRPr/>
            </a:pPr>
            <a:r>
              <a:rPr lang="en-US" sz="2000" dirty="0">
                <a:solidFill>
                  <a:schemeClr val="tx1">
                    <a:tint val="75000"/>
                  </a:schemeClr>
                </a:solidFill>
                <a:latin typeface="Georgia" pitchFamily="18" charset="0"/>
                <a:ea typeface="+mn-ea"/>
                <a:cs typeface="+mn-cs"/>
              </a:rPr>
              <a:t>Agenda Item No. 2</a:t>
            </a:r>
          </a:p>
        </p:txBody>
      </p:sp>
      <p:sp>
        <p:nvSpPr>
          <p:cNvPr id="6" name="Content Placeholder 2"/>
          <p:cNvSpPr>
            <a:spLocks noGrp="1"/>
          </p:cNvSpPr>
          <p:nvPr>
            <p:ph idx="1"/>
          </p:nvPr>
        </p:nvSpPr>
        <p:spPr>
          <a:xfrm>
            <a:off x="2456598" y="692320"/>
            <a:ext cx="6086902" cy="385853"/>
          </a:xfrm>
        </p:spPr>
        <p:txBody>
          <a:bodyPr>
            <a:noAutofit/>
          </a:bodyPr>
          <a:lstStyle/>
          <a:p>
            <a:pPr marL="0" indent="0" algn="ctr">
              <a:buNone/>
            </a:pPr>
            <a:r>
              <a:rPr lang="en-US" sz="2400" dirty="0">
                <a:solidFill>
                  <a:schemeClr val="accent1">
                    <a:lumMod val="50000"/>
                  </a:schemeClr>
                </a:solidFill>
                <a:latin typeface="Georgia" pitchFamily="18" charset="0"/>
              </a:rPr>
              <a:t>Other Pending </a:t>
            </a:r>
            <a:r>
              <a:rPr lang="en-US" sz="2400" dirty="0" smtClean="0">
                <a:solidFill>
                  <a:schemeClr val="accent1">
                    <a:lumMod val="50000"/>
                  </a:schemeClr>
                </a:solidFill>
                <a:latin typeface="Georgia" pitchFamily="18" charset="0"/>
              </a:rPr>
              <a:t>Items</a:t>
            </a:r>
            <a:endParaRPr lang="en-US" sz="2400" dirty="0">
              <a:solidFill>
                <a:schemeClr val="accent1">
                  <a:lumMod val="50000"/>
                </a:schemeClr>
              </a:solidFill>
              <a:latin typeface="Georgia" pitchFamily="18" charset="0"/>
            </a:endParaRPr>
          </a:p>
          <a:p>
            <a:pPr marL="0" indent="0" algn="ctr">
              <a:buNone/>
            </a:pPr>
            <a:endParaRPr lang="en-US" sz="2400" dirty="0">
              <a:latin typeface="Georg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37968495"/>
              </p:ext>
            </p:extLst>
          </p:nvPr>
        </p:nvGraphicFramePr>
        <p:xfrm>
          <a:off x="713970" y="1254078"/>
          <a:ext cx="9572157" cy="4850511"/>
        </p:xfrm>
        <a:graphic>
          <a:graphicData uri="http://schemas.openxmlformats.org/drawingml/2006/table">
            <a:tbl>
              <a:tblPr firstRow="1" firstCol="1" bandRow="1">
                <a:tableStyleId>{5C22544A-7EE6-4342-B048-85BDC9FD1C3A}</a:tableStyleId>
              </a:tblPr>
              <a:tblGrid>
                <a:gridCol w="442627">
                  <a:extLst>
                    <a:ext uri="{9D8B030D-6E8A-4147-A177-3AD203B41FA5}">
                      <a16:colId xmlns:a16="http://schemas.microsoft.com/office/drawing/2014/main" val="20000"/>
                    </a:ext>
                  </a:extLst>
                </a:gridCol>
                <a:gridCol w="2524170">
                  <a:extLst>
                    <a:ext uri="{9D8B030D-6E8A-4147-A177-3AD203B41FA5}">
                      <a16:colId xmlns:a16="http://schemas.microsoft.com/office/drawing/2014/main" val="20001"/>
                    </a:ext>
                  </a:extLst>
                </a:gridCol>
                <a:gridCol w="1436000">
                  <a:extLst>
                    <a:ext uri="{9D8B030D-6E8A-4147-A177-3AD203B41FA5}">
                      <a16:colId xmlns:a16="http://schemas.microsoft.com/office/drawing/2014/main" val="20002"/>
                    </a:ext>
                  </a:extLst>
                </a:gridCol>
                <a:gridCol w="1112549">
                  <a:extLst>
                    <a:ext uri="{9D8B030D-6E8A-4147-A177-3AD203B41FA5}">
                      <a16:colId xmlns:a16="http://schemas.microsoft.com/office/drawing/2014/main" val="20003"/>
                    </a:ext>
                  </a:extLst>
                </a:gridCol>
                <a:gridCol w="4056811">
                  <a:extLst>
                    <a:ext uri="{9D8B030D-6E8A-4147-A177-3AD203B41FA5}">
                      <a16:colId xmlns:a16="http://schemas.microsoft.com/office/drawing/2014/main" val="20004"/>
                    </a:ext>
                  </a:extLst>
                </a:gridCol>
              </a:tblGrid>
              <a:tr h="500831">
                <a:tc>
                  <a:txBody>
                    <a:bodyPr/>
                    <a:lstStyle/>
                    <a:p>
                      <a:pPr marL="0" marR="0" algn="ctr" defTabSz="822960" rtl="0" eaLnBrk="1" latinLnBrk="0" hangingPunct="1">
                        <a:lnSpc>
                          <a:spcPct val="107000"/>
                        </a:lnSpc>
                        <a:spcBef>
                          <a:spcPts val="0"/>
                        </a:spcBef>
                        <a:spcAft>
                          <a:spcPts val="0"/>
                        </a:spcAft>
                      </a:pPr>
                      <a:r>
                        <a:rPr lang="en-US" sz="1000" kern="1200" baseline="0" dirty="0">
                          <a:solidFill>
                            <a:srgbClr val="002060"/>
                          </a:solidFill>
                          <a:effectLst/>
                          <a:latin typeface="Georgia" panose="02040502050405020303" pitchFamily="18" charset="0"/>
                          <a:ea typeface="+mn-ea"/>
                          <a:cs typeface="+mn-cs"/>
                        </a:rPr>
                        <a:t>S. No.</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defTabSz="822960" rtl="0" eaLnBrk="1" latinLnBrk="0" hangingPunct="1">
                        <a:lnSpc>
                          <a:spcPct val="107000"/>
                        </a:lnSpc>
                        <a:spcBef>
                          <a:spcPts val="0"/>
                        </a:spcBef>
                        <a:spcAft>
                          <a:spcPts val="0"/>
                        </a:spcAft>
                      </a:pPr>
                      <a:r>
                        <a:rPr lang="en-US" sz="1000" kern="1200" baseline="0" dirty="0">
                          <a:solidFill>
                            <a:srgbClr val="002060"/>
                          </a:solidFill>
                          <a:effectLst/>
                          <a:latin typeface="Georgia" panose="02040502050405020303" pitchFamily="18" charset="0"/>
                          <a:ea typeface="+mn-ea"/>
                          <a:cs typeface="+mn-cs"/>
                        </a:rPr>
                        <a:t>Description</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defTabSz="822960" rtl="0" eaLnBrk="1" latinLnBrk="0" hangingPunct="1">
                        <a:lnSpc>
                          <a:spcPct val="107000"/>
                        </a:lnSpc>
                        <a:spcBef>
                          <a:spcPts val="0"/>
                        </a:spcBef>
                        <a:spcAft>
                          <a:spcPts val="0"/>
                        </a:spcAft>
                      </a:pPr>
                      <a:r>
                        <a:rPr lang="en-US" sz="1000" kern="1200" baseline="0" dirty="0">
                          <a:solidFill>
                            <a:srgbClr val="002060"/>
                          </a:solidFill>
                          <a:effectLst/>
                          <a:latin typeface="Georgia" panose="02040502050405020303" pitchFamily="18" charset="0"/>
                          <a:ea typeface="+mn-ea"/>
                          <a:cs typeface="+mn-cs"/>
                        </a:rPr>
                        <a:t>Department</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defTabSz="822960" rtl="0" eaLnBrk="1" latinLnBrk="0" hangingPunct="1">
                        <a:lnSpc>
                          <a:spcPct val="107000"/>
                        </a:lnSpc>
                        <a:spcBef>
                          <a:spcPts val="0"/>
                        </a:spcBef>
                        <a:spcAft>
                          <a:spcPts val="0"/>
                        </a:spcAft>
                      </a:pPr>
                      <a:r>
                        <a:rPr lang="en-US" sz="1000" kern="1200" baseline="0" dirty="0">
                          <a:solidFill>
                            <a:srgbClr val="002060"/>
                          </a:solidFill>
                          <a:effectLst/>
                          <a:latin typeface="Georgia" panose="02040502050405020303" pitchFamily="18" charset="0"/>
                          <a:ea typeface="+mn-ea"/>
                          <a:cs typeface="+mn-cs"/>
                        </a:rPr>
                        <a:t>Issue highlighted on</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defTabSz="822960" rtl="0" eaLnBrk="1" latinLnBrk="0" hangingPunct="1">
                        <a:lnSpc>
                          <a:spcPct val="107000"/>
                        </a:lnSpc>
                        <a:spcBef>
                          <a:spcPts val="0"/>
                        </a:spcBef>
                        <a:spcAft>
                          <a:spcPts val="0"/>
                        </a:spcAft>
                      </a:pPr>
                      <a:r>
                        <a:rPr lang="en-US" sz="1000" kern="1200" baseline="0" dirty="0">
                          <a:solidFill>
                            <a:srgbClr val="002060"/>
                          </a:solidFill>
                          <a:effectLst/>
                          <a:latin typeface="Georgia" panose="02040502050405020303" pitchFamily="18" charset="0"/>
                          <a:ea typeface="+mn-ea"/>
                          <a:cs typeface="+mn-cs"/>
                        </a:rPr>
                        <a:t>Status</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69818">
                <a:tc>
                  <a:txBody>
                    <a:bodyPr/>
                    <a:lstStyle/>
                    <a:p>
                      <a:pPr marL="0" marR="0" algn="ctr">
                        <a:lnSpc>
                          <a:spcPct val="107000"/>
                        </a:lnSpc>
                        <a:spcBef>
                          <a:spcPts val="0"/>
                        </a:spcBef>
                        <a:spcAft>
                          <a:spcPts val="0"/>
                        </a:spcAft>
                      </a:pPr>
                      <a:r>
                        <a:rPr lang="en-US" sz="10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5.</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With respect to KYC, Audit Committee has instructed to keep formal follow-up with the customers. Moreover, a process be made to set off those businesses which are risky. </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Head of Sales/ </a:t>
                      </a:r>
                    </a:p>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Head of Investor Services/ </a:t>
                      </a:r>
                    </a:p>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Chief Operating Officer </a:t>
                      </a:r>
                      <a:endParaRPr lang="en-US" sz="1000" kern="1200" baseline="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noProof="0" dirty="0" smtClean="0">
                          <a:solidFill>
                            <a:srgbClr val="002060"/>
                          </a:solidFill>
                          <a:effectLst/>
                          <a:latin typeface="Georgia" panose="02040502050405020303" pitchFamily="18" charset="0"/>
                          <a:ea typeface="+mn-ea"/>
                          <a:cs typeface="+mn-cs"/>
                        </a:rPr>
                        <a:t>Meeting No. 168 dated August 09,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Was discussed in detail in Audit Committee meeting held on October 20, 2021.</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The management expects to complete the follow-up with the customers identified by Compliance Department by next two months. </a:t>
                      </a:r>
                    </a:p>
                    <a:p>
                      <a:pPr marL="0" marR="0" lvl="0" indent="0" algn="just" defTabSz="822960" rtl="0" eaLnBrk="1" fontAlgn="auto" latinLnBrk="0" hangingPunct="1">
                        <a:lnSpc>
                          <a:spcPct val="107000"/>
                        </a:lnSpc>
                        <a:spcBef>
                          <a:spcPts val="0"/>
                        </a:spcBef>
                        <a:spcAft>
                          <a:spcPts val="0"/>
                        </a:spcAft>
                        <a:buClrTx/>
                        <a:buSzTx/>
                        <a:buFontTx/>
                        <a:buNone/>
                        <a:tabLst/>
                        <a:defRPr/>
                      </a:pPr>
                      <a:endParaRPr lang="en-US" sz="1000" kern="1200" baseline="0" dirty="0" smtClean="0">
                        <a:solidFill>
                          <a:srgbClr val="002060"/>
                        </a:solidFill>
                        <a:effectLst/>
                        <a:latin typeface="Georgia" panose="02040502050405020303" pitchFamily="18" charset="0"/>
                        <a:ea typeface="+mn-ea"/>
                        <a:cs typeface="+mn-cs"/>
                      </a:endParaRPr>
                    </a:p>
                    <a:p>
                      <a:pPr marL="0" marR="0" lvl="0" indent="0" algn="just" defTabSz="822960" rtl="0" eaLnBrk="1" fontAlgn="auto" latinLnBrk="0" hangingPunct="1">
                        <a:lnSpc>
                          <a:spcPct val="107000"/>
                        </a:lnSpc>
                        <a:spcBef>
                          <a:spcPts val="0"/>
                        </a:spcBef>
                        <a:spcAft>
                          <a:spcPts val="0"/>
                        </a:spcAft>
                        <a:buClrTx/>
                        <a:buSzTx/>
                        <a:buFontTx/>
                        <a:buNone/>
                        <a:tabLst/>
                        <a:defRPr/>
                      </a:pPr>
                      <a:endParaRPr lang="en-US" sz="1000" kern="1200" baseline="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053796819"/>
                  </a:ext>
                </a:extLst>
              </a:tr>
              <a:tr h="1228436">
                <a:tc>
                  <a:txBody>
                    <a:bodyPr/>
                    <a:lstStyle/>
                    <a:p>
                      <a:pPr marL="0" marR="0" algn="ctr" defTabSz="822960" rtl="0" eaLnBrk="1" latinLnBrk="0" hangingPunct="1">
                        <a:lnSpc>
                          <a:spcPct val="107000"/>
                        </a:lnSpc>
                        <a:spcBef>
                          <a:spcPts val="0"/>
                        </a:spcBef>
                        <a:spcAft>
                          <a:spcPts val="0"/>
                        </a:spcAft>
                      </a:pPr>
                      <a:r>
                        <a:rPr lang="en-US" sz="1000" kern="1200" baseline="0" dirty="0" smtClean="0">
                          <a:solidFill>
                            <a:srgbClr val="002060"/>
                          </a:solidFill>
                          <a:effectLst/>
                          <a:latin typeface="Georgia" panose="02040502050405020303" pitchFamily="18" charset="0"/>
                          <a:ea typeface="+mn-ea"/>
                          <a:cs typeface="+mn-cs"/>
                        </a:rPr>
                        <a:t>6.</a:t>
                      </a:r>
                      <a:endParaRPr lang="en-US" sz="1000" kern="1200" baseline="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Action points including system documentation should be completed within the time frame.</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Head of Information</a:t>
                      </a:r>
                      <a:r>
                        <a:rPr lang="en-US" sz="1000" kern="1200" baseline="0" dirty="0" smtClean="0">
                          <a:solidFill>
                            <a:srgbClr val="002060"/>
                          </a:solidFill>
                          <a:effectLst/>
                          <a:latin typeface="Georgia" panose="02040502050405020303" pitchFamily="18" charset="0"/>
                          <a:ea typeface="+mn-ea"/>
                          <a:cs typeface="+mn-cs"/>
                        </a:rPr>
                        <a:t> Technology</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en-US" sz="1000" kern="1200" baseline="0" noProof="0" dirty="0" smtClean="0">
                          <a:solidFill>
                            <a:srgbClr val="002060"/>
                          </a:solidFill>
                          <a:effectLst/>
                          <a:latin typeface="Georgia" panose="02040502050405020303" pitchFamily="18" charset="0"/>
                          <a:ea typeface="+mn-ea"/>
                          <a:cs typeface="+mn-cs"/>
                        </a:rPr>
                        <a:t>Meeting No. 168 dated August 09,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endParaRPr lang="en-US" sz="1000" kern="1200" baseline="0" dirty="0" smtClean="0">
                        <a:solidFill>
                          <a:srgbClr val="002060"/>
                        </a:solidFill>
                        <a:effectLst/>
                        <a:latin typeface="Georgia" panose="02040502050405020303" pitchFamily="18" charset="0"/>
                        <a:ea typeface="+mn-ea"/>
                        <a:cs typeface="+mn-cs"/>
                      </a:endParaRP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Was discussed in detail in Audit Committee meeting held on October 20, 2021.</a:t>
                      </a:r>
                    </a:p>
                    <a:p>
                      <a:pPr marL="0" marR="0" algn="just" defTabSz="822960" rtl="0" eaLnBrk="1" latinLnBrk="0" hangingPunct="1">
                        <a:lnSpc>
                          <a:spcPct val="107000"/>
                        </a:lnSpc>
                        <a:spcBef>
                          <a:spcPts val="0"/>
                        </a:spcBef>
                        <a:spcAft>
                          <a:spcPts val="0"/>
                        </a:spcAft>
                      </a:pPr>
                      <a:r>
                        <a:rPr lang="en-US" sz="1000" kern="1200" baseline="0" dirty="0" smtClean="0">
                          <a:solidFill>
                            <a:srgbClr val="002060"/>
                          </a:solidFill>
                          <a:effectLst/>
                          <a:latin typeface="Georgia" panose="02040502050405020303" pitchFamily="18" charset="0"/>
                          <a:ea typeface="+mn-ea"/>
                          <a:cs typeface="+mn-cs"/>
                        </a:rPr>
                        <a:t>The management expects that system documentation would be completed by December 2021. </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99118835"/>
                  </a:ext>
                </a:extLst>
              </a:tr>
              <a:tr h="1071418">
                <a:tc>
                  <a:txBody>
                    <a:bodyPr/>
                    <a:lstStyle/>
                    <a:p>
                      <a:pPr marL="0" marR="0" indent="0" algn="ctr" defTabSz="822960" rtl="0" eaLnBrk="1" latinLnBrk="0" hangingPunct="1">
                        <a:lnSpc>
                          <a:spcPct val="107000"/>
                        </a:lnSpc>
                        <a:spcBef>
                          <a:spcPts val="0"/>
                        </a:spcBef>
                        <a:spcAft>
                          <a:spcPts val="0"/>
                        </a:spcAft>
                        <a:buNone/>
                      </a:pPr>
                      <a:r>
                        <a:rPr lang="en-US" sz="1000" kern="1200" baseline="0" dirty="0" smtClean="0">
                          <a:solidFill>
                            <a:srgbClr val="002060"/>
                          </a:solidFill>
                          <a:effectLst/>
                          <a:latin typeface="Georgia" panose="02040502050405020303" pitchFamily="18" charset="0"/>
                          <a:ea typeface="+mn-ea"/>
                          <a:cs typeface="+mn-cs"/>
                        </a:rPr>
                        <a:t>7.</a:t>
                      </a:r>
                      <a:endParaRPr lang="en-US" sz="1000" kern="1200" baseline="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indent="0" algn="just" defTabSz="822960" rtl="0" eaLnBrk="1" fontAlgn="auto" latinLnBrk="0" hangingPunct="1">
                        <a:lnSpc>
                          <a:spcPct val="107000"/>
                        </a:lnSpc>
                        <a:spcBef>
                          <a:spcPts val="0"/>
                        </a:spcBef>
                        <a:spcAft>
                          <a:spcPts val="0"/>
                        </a:spcAft>
                        <a:buClrTx/>
                        <a:buSzTx/>
                        <a:buFontTx/>
                        <a:buNone/>
                        <a:tabLst/>
                        <a:defRPr/>
                      </a:pPr>
                      <a:r>
                        <a:rPr lang="en-GB" sz="1000" kern="1200" baseline="0" dirty="0" smtClean="0">
                          <a:solidFill>
                            <a:srgbClr val="002060"/>
                          </a:solidFill>
                          <a:effectLst/>
                          <a:latin typeface="Georgia" panose="02040502050405020303" pitchFamily="18" charset="0"/>
                          <a:ea typeface="+mn-ea"/>
                          <a:cs typeface="+mn-cs"/>
                        </a:rPr>
                        <a:t>The management shall engage with leading PR Agency for developing brand image to encash brands of MCB Bank, Nishat group and Arif Habib group.</a:t>
                      </a:r>
                      <a:endParaRPr lang="en-US" sz="1000" kern="1200" baseline="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 Head of Marketing</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Meeting No. 165 dated May 04,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b="1" kern="1200" baseline="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The Company has appointed Z2C as its PR Agency who is in process of making one year PR Plan. </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374296798"/>
                  </a:ext>
                </a:extLst>
              </a:tr>
              <a:tr h="1071418">
                <a:tc>
                  <a:txBody>
                    <a:bodyPr/>
                    <a:lstStyle/>
                    <a:p>
                      <a:pPr algn="ctr"/>
                      <a:r>
                        <a:rPr lang="en-US" sz="1000" b="1" kern="1200" baseline="0" dirty="0" smtClean="0">
                          <a:solidFill>
                            <a:srgbClr val="002060"/>
                          </a:solidFill>
                          <a:effectLst/>
                          <a:latin typeface="Georgia" panose="02040502050405020303" pitchFamily="18" charset="0"/>
                          <a:ea typeface="+mn-ea"/>
                          <a:cs typeface="+mn-cs"/>
                        </a:rPr>
                        <a:t>8.</a:t>
                      </a:r>
                      <a:endParaRPr lang="en-US" sz="1000" b="1" kern="1200" baseline="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just" defTabSz="822960" rtl="0" eaLnBrk="1" latinLnBrk="0" hangingPunct="1">
                        <a:lnSpc>
                          <a:spcPct val="107000"/>
                        </a:lnSpc>
                        <a:spcBef>
                          <a:spcPts val="0"/>
                        </a:spcBef>
                        <a:spcAft>
                          <a:spcPts val="0"/>
                        </a:spcAft>
                      </a:pPr>
                      <a:r>
                        <a:rPr lang="en-GB" sz="1000" kern="1200" baseline="0" dirty="0" smtClean="0">
                          <a:solidFill>
                            <a:srgbClr val="002060"/>
                          </a:solidFill>
                          <a:effectLst/>
                          <a:latin typeface="Georgia" panose="02040502050405020303" pitchFamily="18" charset="0"/>
                          <a:ea typeface="+mn-ea"/>
                          <a:cs typeface="+mn-cs"/>
                        </a:rPr>
                        <a:t>With respect to creation of brand image of Alhamra the management shall engage with Islamic institutes to arrange seminars and lectures and if possible to design material for shariah based investments.</a:t>
                      </a:r>
                      <a:endParaRPr lang="en-US" sz="1000" kern="1200" baseline="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 Head of Marketing </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Meeting No. 165 dated May 04,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b="1" kern="1200" baseline="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The Company has collaborated with ‘Dar </a:t>
                      </a:r>
                      <a:r>
                        <a:rPr lang="en-US" sz="1000" kern="1200" baseline="0" dirty="0" err="1" smtClean="0">
                          <a:solidFill>
                            <a:srgbClr val="002060"/>
                          </a:solidFill>
                          <a:effectLst/>
                          <a:latin typeface="Georgia" panose="02040502050405020303" pitchFamily="18" charset="0"/>
                          <a:ea typeface="+mn-ea"/>
                          <a:cs typeface="+mn-cs"/>
                        </a:rPr>
                        <a:t>ul</a:t>
                      </a:r>
                      <a:r>
                        <a:rPr lang="en-US" sz="1000" kern="1200" baseline="0" dirty="0" smtClean="0">
                          <a:solidFill>
                            <a:srgbClr val="002060"/>
                          </a:solidFill>
                          <a:effectLst/>
                          <a:latin typeface="Georgia" panose="02040502050405020303" pitchFamily="18" charset="0"/>
                          <a:ea typeface="+mn-ea"/>
                          <a:cs typeface="+mn-cs"/>
                        </a:rPr>
                        <a:t> Uloom Online’ for courses of Islamic saving concepts. </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827834776"/>
                  </a:ext>
                </a:extLst>
              </a:tr>
            </a:tbl>
          </a:graphicData>
        </a:graphic>
      </p:graphicFrame>
    </p:spTree>
    <p:extLst>
      <p:ext uri="{BB962C8B-B14F-4D97-AF65-F5344CB8AC3E}">
        <p14:creationId xmlns:p14="http://schemas.microsoft.com/office/powerpoint/2010/main" val="17873365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8901" y="185113"/>
            <a:ext cx="2389833" cy="507207"/>
          </a:xfrm>
        </p:spPr>
        <p:txBody>
          <a:bodyPr rtlCol="0">
            <a:noAutofit/>
          </a:bodyPr>
          <a:lstStyle/>
          <a:p>
            <a:pPr>
              <a:defRPr/>
            </a:pPr>
            <a:r>
              <a:rPr lang="en-US" sz="2000" dirty="0">
                <a:solidFill>
                  <a:schemeClr val="tx1">
                    <a:tint val="75000"/>
                  </a:schemeClr>
                </a:solidFill>
                <a:latin typeface="Georgia" pitchFamily="18" charset="0"/>
                <a:ea typeface="+mn-ea"/>
                <a:cs typeface="+mn-cs"/>
              </a:rPr>
              <a:t>Agenda Item No. 2</a:t>
            </a:r>
          </a:p>
        </p:txBody>
      </p:sp>
      <p:sp>
        <p:nvSpPr>
          <p:cNvPr id="6" name="Content Placeholder 2"/>
          <p:cNvSpPr>
            <a:spLocks noGrp="1"/>
          </p:cNvSpPr>
          <p:nvPr>
            <p:ph idx="1"/>
          </p:nvPr>
        </p:nvSpPr>
        <p:spPr>
          <a:xfrm>
            <a:off x="2511189" y="692320"/>
            <a:ext cx="5581934" cy="507209"/>
          </a:xfrm>
        </p:spPr>
        <p:txBody>
          <a:bodyPr>
            <a:noAutofit/>
          </a:bodyPr>
          <a:lstStyle/>
          <a:p>
            <a:pPr marL="0" indent="0" algn="ctr">
              <a:buNone/>
            </a:pPr>
            <a:r>
              <a:rPr lang="en-US" sz="2400" dirty="0">
                <a:solidFill>
                  <a:schemeClr val="accent1">
                    <a:lumMod val="50000"/>
                  </a:schemeClr>
                </a:solidFill>
                <a:latin typeface="Georgia" pitchFamily="18" charset="0"/>
              </a:rPr>
              <a:t>Other Pending Items – Pending Tasks</a:t>
            </a:r>
          </a:p>
          <a:p>
            <a:pPr marL="0" indent="0" algn="ctr">
              <a:buNone/>
            </a:pPr>
            <a:endParaRPr lang="en-US" sz="1800" dirty="0">
              <a:latin typeface="Georgia" pitchFamily="18" charset="0"/>
            </a:endParaRPr>
          </a:p>
        </p:txBody>
      </p:sp>
      <p:graphicFrame>
        <p:nvGraphicFramePr>
          <p:cNvPr id="2" name="Table 1"/>
          <p:cNvGraphicFramePr>
            <a:graphicFrameLocks noGrp="1"/>
          </p:cNvGraphicFramePr>
          <p:nvPr>
            <p:extLst/>
          </p:nvPr>
        </p:nvGraphicFramePr>
        <p:xfrm>
          <a:off x="721272" y="1417894"/>
          <a:ext cx="9572158" cy="4577895"/>
        </p:xfrm>
        <a:graphic>
          <a:graphicData uri="http://schemas.openxmlformats.org/drawingml/2006/table">
            <a:tbl>
              <a:tblPr firstRow="1" firstCol="1" bandRow="1">
                <a:tableStyleId>{5C22544A-7EE6-4342-B048-85BDC9FD1C3A}</a:tableStyleId>
              </a:tblPr>
              <a:tblGrid>
                <a:gridCol w="442627">
                  <a:extLst>
                    <a:ext uri="{9D8B030D-6E8A-4147-A177-3AD203B41FA5}">
                      <a16:colId xmlns:a16="http://schemas.microsoft.com/office/drawing/2014/main" val="20000"/>
                    </a:ext>
                  </a:extLst>
                </a:gridCol>
                <a:gridCol w="2512174">
                  <a:extLst>
                    <a:ext uri="{9D8B030D-6E8A-4147-A177-3AD203B41FA5}">
                      <a16:colId xmlns:a16="http://schemas.microsoft.com/office/drawing/2014/main" val="20001"/>
                    </a:ext>
                  </a:extLst>
                </a:gridCol>
                <a:gridCol w="1447996">
                  <a:extLst>
                    <a:ext uri="{9D8B030D-6E8A-4147-A177-3AD203B41FA5}">
                      <a16:colId xmlns:a16="http://schemas.microsoft.com/office/drawing/2014/main" val="20002"/>
                    </a:ext>
                  </a:extLst>
                </a:gridCol>
                <a:gridCol w="1112550">
                  <a:extLst>
                    <a:ext uri="{9D8B030D-6E8A-4147-A177-3AD203B41FA5}">
                      <a16:colId xmlns:a16="http://schemas.microsoft.com/office/drawing/2014/main" val="20003"/>
                    </a:ext>
                  </a:extLst>
                </a:gridCol>
                <a:gridCol w="4056811">
                  <a:extLst>
                    <a:ext uri="{9D8B030D-6E8A-4147-A177-3AD203B41FA5}">
                      <a16:colId xmlns:a16="http://schemas.microsoft.com/office/drawing/2014/main" val="20004"/>
                    </a:ext>
                  </a:extLst>
                </a:gridCol>
              </a:tblGrid>
              <a:tr h="488605">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S. No.</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50" dirty="0">
                          <a:solidFill>
                            <a:srgbClr val="002060"/>
                          </a:solidFill>
                          <a:effectLst/>
                          <a:latin typeface="Georgia" panose="02040502050405020303" pitchFamily="18" charset="0"/>
                        </a:rPr>
                        <a:t>Description</a:t>
                      </a:r>
                      <a:endParaRPr lang="en-US" sz="115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50" dirty="0">
                          <a:solidFill>
                            <a:srgbClr val="002060"/>
                          </a:solidFill>
                          <a:effectLst/>
                          <a:latin typeface="Georgia" panose="02040502050405020303" pitchFamily="18" charset="0"/>
                        </a:rPr>
                        <a:t>Department</a:t>
                      </a:r>
                      <a:endParaRPr lang="en-US" sz="115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50" dirty="0">
                          <a:solidFill>
                            <a:srgbClr val="002060"/>
                          </a:solidFill>
                          <a:effectLst/>
                          <a:latin typeface="Georgia" panose="02040502050405020303" pitchFamily="18" charset="0"/>
                        </a:rPr>
                        <a:t>Issue highlighted on</a:t>
                      </a:r>
                      <a:endParaRPr lang="en-US" sz="115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50" dirty="0" smtClean="0">
                          <a:solidFill>
                            <a:srgbClr val="002060"/>
                          </a:solidFill>
                          <a:effectLst/>
                          <a:latin typeface="Georgia" panose="02040502050405020303" pitchFamily="18" charset="0"/>
                        </a:rPr>
                        <a:t>Status</a:t>
                      </a:r>
                      <a:endParaRPr lang="en-US" sz="115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66198">
                <a:tc>
                  <a:txBody>
                    <a:bodyPr/>
                    <a:lstStyle/>
                    <a:p>
                      <a:pPr algn="ctr"/>
                      <a:r>
                        <a:rPr lang="en-US" sz="1000" b="1" kern="1200" baseline="0" dirty="0" smtClean="0">
                          <a:solidFill>
                            <a:srgbClr val="002060"/>
                          </a:solidFill>
                          <a:effectLst/>
                          <a:latin typeface="Georgia" panose="02040502050405020303" pitchFamily="18" charset="0"/>
                          <a:ea typeface="+mn-ea"/>
                          <a:cs typeface="+mn-cs"/>
                        </a:rPr>
                        <a:t>10.</a:t>
                      </a:r>
                      <a:endParaRPr lang="en-US" sz="1000" b="1" kern="1200" baseline="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The management should share written justification with respect to significant jump in last two years of the five-years strategy. </a:t>
                      </a:r>
                      <a:endParaRPr lang="en-US" sz="1000" kern="1200" baseline="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Chief Financial Officer</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Meeting No. 167 dated June 28,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b="1" kern="1200" baseline="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To further understand significant jump in last two years of the five years strategy, it was decided that BOD meeting should be scheduled to discuss KPIs of Mr. Junaid Qamar which were reviewed in 169</a:t>
                      </a:r>
                      <a:r>
                        <a:rPr lang="en-US" sz="1000" kern="1200" baseline="30000" dirty="0" smtClean="0">
                          <a:solidFill>
                            <a:srgbClr val="002060"/>
                          </a:solidFill>
                          <a:effectLst/>
                          <a:latin typeface="Georgia" panose="02040502050405020303" pitchFamily="18" charset="0"/>
                          <a:ea typeface="+mn-ea"/>
                          <a:cs typeface="+mn-cs"/>
                        </a:rPr>
                        <a:t>th</a:t>
                      </a:r>
                      <a:r>
                        <a:rPr lang="en-US" sz="1000" kern="1200" baseline="0" dirty="0" smtClean="0">
                          <a:solidFill>
                            <a:srgbClr val="002060"/>
                          </a:solidFill>
                          <a:effectLst/>
                          <a:latin typeface="Georgia" panose="02040502050405020303" pitchFamily="18" charset="0"/>
                          <a:ea typeface="+mn-ea"/>
                          <a:cs typeface="+mn-cs"/>
                        </a:rPr>
                        <a:t> BOD meeting held on September 15, 2021 . </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180048244"/>
                  </a:ext>
                </a:extLst>
              </a:tr>
              <a:tr h="866198">
                <a:tc>
                  <a:txBody>
                    <a:bodyPr/>
                    <a:lstStyle/>
                    <a:p>
                      <a:pPr algn="ctr"/>
                      <a:r>
                        <a:rPr lang="en-US" sz="1000" b="1" kern="1200" baseline="0" dirty="0" smtClean="0">
                          <a:solidFill>
                            <a:srgbClr val="002060"/>
                          </a:solidFill>
                          <a:effectLst/>
                          <a:latin typeface="Georgia" panose="02040502050405020303" pitchFamily="18" charset="0"/>
                          <a:ea typeface="+mn-ea"/>
                          <a:cs typeface="+mn-cs"/>
                        </a:rPr>
                        <a:t>11.</a:t>
                      </a:r>
                      <a:endParaRPr lang="en-US" sz="1000" b="1" kern="1200" baseline="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GB" sz="1000" kern="1200" dirty="0" smtClean="0">
                          <a:solidFill>
                            <a:srgbClr val="002060"/>
                          </a:solidFill>
                          <a:effectLst/>
                          <a:latin typeface="Georgia" panose="02040502050405020303" pitchFamily="18" charset="0"/>
                          <a:ea typeface="+mn-ea"/>
                          <a:cs typeface="+mn-cs"/>
                        </a:rPr>
                        <a:t>To help achieve succession planning of all incumbents reporting to Chief Executive, each incumbent shall present to the Board his part in achieving Five Years Strategy of the Company.</a:t>
                      </a: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Company Secretary</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en-US" sz="1000" kern="1200" noProof="0" dirty="0" smtClean="0">
                          <a:solidFill>
                            <a:srgbClr val="002060"/>
                          </a:solidFill>
                          <a:effectLst/>
                          <a:latin typeface="Georgia" panose="02040502050405020303" pitchFamily="18" charset="0"/>
                          <a:ea typeface="+mn-ea"/>
                          <a:cs typeface="+mn-cs"/>
                        </a:rPr>
                        <a:t>Meeting No. 168 dated August 09,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indent="0" algn="just" defTabSz="822960" rtl="0" eaLnBrk="1" latinLnBrk="0" hangingPunct="1">
                        <a:lnSpc>
                          <a:spcPct val="107000"/>
                        </a:lnSpc>
                        <a:spcBef>
                          <a:spcPts val="0"/>
                        </a:spcBef>
                        <a:spcAft>
                          <a:spcPts val="0"/>
                        </a:spcAft>
                        <a:buNone/>
                      </a:pPr>
                      <a:r>
                        <a:rPr lang="en-US" sz="1000" b="1" kern="1200" baseline="0" dirty="0" smtClean="0">
                          <a:solidFill>
                            <a:srgbClr val="002060"/>
                          </a:solidFill>
                          <a:effectLst/>
                          <a:latin typeface="Georgia" panose="02040502050405020303" pitchFamily="18" charset="0"/>
                          <a:ea typeface="+mn-ea"/>
                          <a:cs typeface="+mn-cs"/>
                        </a:rPr>
                        <a:t>Resolved</a:t>
                      </a:r>
                    </a:p>
                    <a:p>
                      <a:pPr marL="0" marR="0" indent="0" algn="just" defTabSz="822960" rtl="0" eaLnBrk="1" latinLnBrk="0" hangingPunct="1">
                        <a:lnSpc>
                          <a:spcPct val="107000"/>
                        </a:lnSpc>
                        <a:spcBef>
                          <a:spcPts val="0"/>
                        </a:spcBef>
                        <a:spcAft>
                          <a:spcPts val="0"/>
                        </a:spcAft>
                        <a:buNone/>
                      </a:pPr>
                      <a:r>
                        <a:rPr lang="en-US" sz="1000" kern="1200" baseline="0" dirty="0" smtClean="0">
                          <a:solidFill>
                            <a:srgbClr val="002060"/>
                          </a:solidFill>
                          <a:effectLst/>
                          <a:latin typeface="Georgia" panose="02040502050405020303" pitchFamily="18" charset="0"/>
                          <a:ea typeface="+mn-ea"/>
                          <a:cs typeface="+mn-cs"/>
                        </a:rPr>
                        <a:t>In 169</a:t>
                      </a:r>
                      <a:r>
                        <a:rPr lang="en-US" sz="1000" kern="1200" baseline="30000" dirty="0" smtClean="0">
                          <a:solidFill>
                            <a:srgbClr val="002060"/>
                          </a:solidFill>
                          <a:effectLst/>
                          <a:latin typeface="Georgia" panose="02040502050405020303" pitchFamily="18" charset="0"/>
                          <a:ea typeface="+mn-ea"/>
                          <a:cs typeface="+mn-cs"/>
                        </a:rPr>
                        <a:t>th</a:t>
                      </a:r>
                      <a:r>
                        <a:rPr lang="en-US" sz="1000" kern="1200" baseline="0" dirty="0" smtClean="0">
                          <a:solidFill>
                            <a:srgbClr val="002060"/>
                          </a:solidFill>
                          <a:effectLst/>
                          <a:latin typeface="Georgia" panose="02040502050405020303" pitchFamily="18" charset="0"/>
                          <a:ea typeface="+mn-ea"/>
                          <a:cs typeface="+mn-cs"/>
                        </a:rPr>
                        <a:t> BOD dated September 15, 2021 KPIs of Mr. Junaid Qamar were presented. </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782479442"/>
                  </a:ext>
                </a:extLst>
              </a:tr>
              <a:tr h="452763">
                <a:tc>
                  <a:txBody>
                    <a:bodyPr/>
                    <a:lstStyle/>
                    <a:p>
                      <a:pPr marL="0" marR="0" algn="ctr">
                        <a:lnSpc>
                          <a:spcPct val="107000"/>
                        </a:lnSpc>
                        <a:spcBef>
                          <a:spcPts val="0"/>
                        </a:spcBef>
                        <a:spcAft>
                          <a:spcPts val="0"/>
                        </a:spcAft>
                      </a:pPr>
                      <a:r>
                        <a:rPr lang="en-US" sz="10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12.</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GB" sz="1000" kern="1200" dirty="0" smtClean="0">
                          <a:solidFill>
                            <a:srgbClr val="002060"/>
                          </a:solidFill>
                          <a:effectLst/>
                          <a:latin typeface="Georgia" panose="02040502050405020303" pitchFamily="18" charset="0"/>
                          <a:ea typeface="+mn-ea"/>
                          <a:cs typeface="+mn-cs"/>
                        </a:rPr>
                        <a:t>The management would identify and share four to five impediments which hinder the growth of the industry and the Board would try to use their influence to remove these impediments by talking to relevant forums.</a:t>
                      </a: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Chief Executive Officer</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en-US" sz="1000" kern="1200" noProof="0" dirty="0" smtClean="0">
                          <a:solidFill>
                            <a:srgbClr val="002060"/>
                          </a:solidFill>
                          <a:effectLst/>
                          <a:latin typeface="Georgia" panose="02040502050405020303" pitchFamily="18" charset="0"/>
                          <a:ea typeface="+mn-ea"/>
                          <a:cs typeface="+mn-cs"/>
                        </a:rPr>
                        <a:t>Meeting No. 168 dated August 09,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b="1" kern="1200" baseline="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b="0" kern="1200" baseline="0" dirty="0" smtClean="0">
                          <a:solidFill>
                            <a:srgbClr val="002060"/>
                          </a:solidFill>
                          <a:effectLst/>
                          <a:latin typeface="Georgia" panose="02040502050405020303" pitchFamily="18" charset="0"/>
                          <a:ea typeface="+mn-ea"/>
                          <a:cs typeface="+mn-cs"/>
                        </a:rPr>
                        <a:t>CEO vide his email dated September 23, 2021 has shared main impediments in Mutual Fund growth. </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190845741"/>
                  </a:ext>
                </a:extLst>
              </a:tr>
              <a:tr h="866198">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13.</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NTN of AMCs to be provided to Mr. Savail Hussain.</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000" kern="1200" dirty="0" smtClean="0">
                          <a:solidFill>
                            <a:srgbClr val="002060"/>
                          </a:solidFill>
                          <a:effectLst/>
                          <a:latin typeface="Georgia" panose="02040502050405020303" pitchFamily="18" charset="0"/>
                          <a:ea typeface="+mn-ea"/>
                          <a:cs typeface="+mn-cs"/>
                        </a:rPr>
                        <a:t>Chief Financial Officer</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Meeting No. 168 dated August 09,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b="1" kern="1200" baseline="0" dirty="0" smtClean="0">
                          <a:solidFill>
                            <a:srgbClr val="002060"/>
                          </a:solidFill>
                          <a:effectLst/>
                          <a:latin typeface="Georgia" panose="02040502050405020303" pitchFamily="18" charset="0"/>
                          <a:ea typeface="+mn-ea"/>
                          <a:cs typeface="+mn-cs"/>
                        </a:rPr>
                        <a:t>Resolved </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b="0" kern="1200" baseline="0" dirty="0" smtClean="0">
                          <a:solidFill>
                            <a:srgbClr val="002060"/>
                          </a:solidFill>
                          <a:effectLst/>
                          <a:latin typeface="Georgia" panose="02040502050405020303" pitchFamily="18" charset="0"/>
                          <a:ea typeface="+mn-ea"/>
                          <a:cs typeface="+mn-cs"/>
                        </a:rPr>
                        <a:t>CFO vide his email dated August 10, 2021 has emailed NTN of following AMCs;</a:t>
                      </a:r>
                    </a:p>
                    <a:p>
                      <a:pPr marL="171450" marR="0" lvl="0" indent="-171450" algn="just" defTabSz="8229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00" b="0" kern="1200" baseline="0" dirty="0" smtClean="0">
                          <a:solidFill>
                            <a:srgbClr val="002060"/>
                          </a:solidFill>
                          <a:effectLst/>
                          <a:latin typeface="Georgia" panose="02040502050405020303" pitchFamily="18" charset="0"/>
                          <a:ea typeface="+mn-ea"/>
                          <a:cs typeface="+mn-cs"/>
                        </a:rPr>
                        <a:t>UBL Funds;</a:t>
                      </a:r>
                    </a:p>
                    <a:p>
                      <a:pPr marL="171450" marR="0" lvl="0" indent="-171450" algn="just" defTabSz="8229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00" b="0" kern="1200" baseline="0" dirty="0" smtClean="0">
                          <a:solidFill>
                            <a:srgbClr val="002060"/>
                          </a:solidFill>
                          <a:effectLst/>
                          <a:latin typeface="Georgia" panose="02040502050405020303" pitchFamily="18" charset="0"/>
                          <a:ea typeface="+mn-ea"/>
                          <a:cs typeface="+mn-cs"/>
                        </a:rPr>
                        <a:t>ABL Asset Management Company Limited;</a:t>
                      </a:r>
                    </a:p>
                    <a:p>
                      <a:pPr marL="171450" marR="0" lvl="0" indent="-171450" algn="just" defTabSz="8229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00" b="0" kern="1200" baseline="0" dirty="0" smtClean="0">
                          <a:solidFill>
                            <a:srgbClr val="002060"/>
                          </a:solidFill>
                          <a:effectLst/>
                          <a:latin typeface="Georgia" panose="02040502050405020303" pitchFamily="18" charset="0"/>
                          <a:ea typeface="+mn-ea"/>
                          <a:cs typeface="+mn-cs"/>
                        </a:rPr>
                        <a:t>Al Meezan Investment Management Limited;</a:t>
                      </a:r>
                    </a:p>
                    <a:p>
                      <a:pPr marL="171450" marR="0" lvl="0" indent="-171450" algn="just" defTabSz="8229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00" b="0" kern="1200" baseline="0" dirty="0" smtClean="0">
                          <a:solidFill>
                            <a:srgbClr val="002060"/>
                          </a:solidFill>
                          <a:effectLst/>
                          <a:latin typeface="Georgia" panose="02040502050405020303" pitchFamily="18" charset="0"/>
                          <a:ea typeface="+mn-ea"/>
                          <a:cs typeface="+mn-cs"/>
                        </a:rPr>
                        <a:t>National Investment Trust Limited; and</a:t>
                      </a:r>
                    </a:p>
                    <a:p>
                      <a:pPr marL="171450" marR="0" lvl="0" indent="-171450" algn="just" defTabSz="8229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00" b="0" kern="1200" baseline="0" dirty="0" smtClean="0">
                          <a:solidFill>
                            <a:srgbClr val="002060"/>
                          </a:solidFill>
                          <a:effectLst/>
                          <a:latin typeface="Georgia" panose="02040502050405020303" pitchFamily="18" charset="0"/>
                          <a:ea typeface="+mn-ea"/>
                          <a:cs typeface="+mn-cs"/>
                        </a:rPr>
                        <a:t>NBP Fund Management Limited.</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205223796"/>
                  </a:ext>
                </a:extLst>
              </a:tr>
            </a:tbl>
          </a:graphicData>
        </a:graphic>
      </p:graphicFrame>
    </p:spTree>
    <p:extLst>
      <p:ext uri="{BB962C8B-B14F-4D97-AF65-F5344CB8AC3E}">
        <p14:creationId xmlns:p14="http://schemas.microsoft.com/office/powerpoint/2010/main" val="30957597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8901" y="185113"/>
            <a:ext cx="2389833" cy="507207"/>
          </a:xfrm>
        </p:spPr>
        <p:txBody>
          <a:bodyPr rtlCol="0">
            <a:noAutofit/>
          </a:bodyPr>
          <a:lstStyle/>
          <a:p>
            <a:pPr>
              <a:defRPr/>
            </a:pPr>
            <a:r>
              <a:rPr lang="en-US" sz="2000" dirty="0">
                <a:solidFill>
                  <a:schemeClr val="tx1">
                    <a:tint val="75000"/>
                  </a:schemeClr>
                </a:solidFill>
                <a:latin typeface="Georgia" pitchFamily="18" charset="0"/>
                <a:ea typeface="+mn-ea"/>
                <a:cs typeface="+mn-cs"/>
              </a:rPr>
              <a:t>Agenda Item No. 2</a:t>
            </a:r>
          </a:p>
        </p:txBody>
      </p:sp>
      <p:sp>
        <p:nvSpPr>
          <p:cNvPr id="6" name="Content Placeholder 2"/>
          <p:cNvSpPr>
            <a:spLocks noGrp="1"/>
          </p:cNvSpPr>
          <p:nvPr>
            <p:ph idx="1"/>
          </p:nvPr>
        </p:nvSpPr>
        <p:spPr>
          <a:xfrm>
            <a:off x="2511189" y="692320"/>
            <a:ext cx="5581934" cy="507209"/>
          </a:xfrm>
        </p:spPr>
        <p:txBody>
          <a:bodyPr>
            <a:noAutofit/>
          </a:bodyPr>
          <a:lstStyle/>
          <a:p>
            <a:pPr marL="0" indent="0" algn="ctr">
              <a:buNone/>
            </a:pPr>
            <a:r>
              <a:rPr lang="en-US" sz="2400" dirty="0">
                <a:solidFill>
                  <a:schemeClr val="accent1">
                    <a:lumMod val="50000"/>
                  </a:schemeClr>
                </a:solidFill>
                <a:latin typeface="Georgia" pitchFamily="18" charset="0"/>
              </a:rPr>
              <a:t>Other Pending Items – Pending Tasks</a:t>
            </a:r>
          </a:p>
          <a:p>
            <a:pPr marL="0" indent="0" algn="ctr">
              <a:buNone/>
            </a:pPr>
            <a:endParaRPr lang="en-US" sz="1800" dirty="0">
              <a:latin typeface="Georg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1426691"/>
              </p:ext>
            </p:extLst>
          </p:nvPr>
        </p:nvGraphicFramePr>
        <p:xfrm>
          <a:off x="721272" y="1145334"/>
          <a:ext cx="9572158" cy="4282071"/>
        </p:xfrm>
        <a:graphic>
          <a:graphicData uri="http://schemas.openxmlformats.org/drawingml/2006/table">
            <a:tbl>
              <a:tblPr firstRow="1" firstCol="1" bandRow="1">
                <a:tableStyleId>{5C22544A-7EE6-4342-B048-85BDC9FD1C3A}</a:tableStyleId>
              </a:tblPr>
              <a:tblGrid>
                <a:gridCol w="442627">
                  <a:extLst>
                    <a:ext uri="{9D8B030D-6E8A-4147-A177-3AD203B41FA5}">
                      <a16:colId xmlns:a16="http://schemas.microsoft.com/office/drawing/2014/main" val="20000"/>
                    </a:ext>
                  </a:extLst>
                </a:gridCol>
                <a:gridCol w="2524170">
                  <a:extLst>
                    <a:ext uri="{9D8B030D-6E8A-4147-A177-3AD203B41FA5}">
                      <a16:colId xmlns:a16="http://schemas.microsoft.com/office/drawing/2014/main" val="20001"/>
                    </a:ext>
                  </a:extLst>
                </a:gridCol>
                <a:gridCol w="1436000">
                  <a:extLst>
                    <a:ext uri="{9D8B030D-6E8A-4147-A177-3AD203B41FA5}">
                      <a16:colId xmlns:a16="http://schemas.microsoft.com/office/drawing/2014/main" val="20002"/>
                    </a:ext>
                  </a:extLst>
                </a:gridCol>
                <a:gridCol w="1112550">
                  <a:extLst>
                    <a:ext uri="{9D8B030D-6E8A-4147-A177-3AD203B41FA5}">
                      <a16:colId xmlns:a16="http://schemas.microsoft.com/office/drawing/2014/main" val="20003"/>
                    </a:ext>
                  </a:extLst>
                </a:gridCol>
                <a:gridCol w="4056811">
                  <a:extLst>
                    <a:ext uri="{9D8B030D-6E8A-4147-A177-3AD203B41FA5}">
                      <a16:colId xmlns:a16="http://schemas.microsoft.com/office/drawing/2014/main" val="20004"/>
                    </a:ext>
                  </a:extLst>
                </a:gridCol>
              </a:tblGrid>
              <a:tr h="647277">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S. No.</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Description</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Department</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defTabSz="822960" rtl="0" eaLnBrk="1" latinLnBrk="0" hangingPunct="1">
                        <a:lnSpc>
                          <a:spcPct val="107000"/>
                        </a:lnSpc>
                        <a:spcBef>
                          <a:spcPts val="0"/>
                        </a:spcBef>
                        <a:spcAft>
                          <a:spcPts val="0"/>
                        </a:spcAft>
                      </a:pPr>
                      <a:r>
                        <a:rPr lang="en-US" sz="1000" kern="1200" baseline="0" dirty="0">
                          <a:solidFill>
                            <a:srgbClr val="002060"/>
                          </a:solidFill>
                          <a:effectLst/>
                          <a:latin typeface="Georgia" panose="02040502050405020303" pitchFamily="18" charset="0"/>
                          <a:ea typeface="+mn-ea"/>
                          <a:cs typeface="+mn-cs"/>
                        </a:rPr>
                        <a:t>Issue highlighted on</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defTabSz="822960" rtl="0" eaLnBrk="1" latinLnBrk="0" hangingPunct="1">
                        <a:lnSpc>
                          <a:spcPct val="107000"/>
                        </a:lnSpc>
                        <a:spcBef>
                          <a:spcPts val="0"/>
                        </a:spcBef>
                        <a:spcAft>
                          <a:spcPts val="0"/>
                        </a:spcAft>
                      </a:pPr>
                      <a:r>
                        <a:rPr lang="en-US" sz="1000" kern="1200" baseline="0" dirty="0">
                          <a:solidFill>
                            <a:srgbClr val="002060"/>
                          </a:solidFill>
                          <a:effectLst/>
                          <a:latin typeface="Georgia" panose="02040502050405020303" pitchFamily="18" charset="0"/>
                          <a:ea typeface="+mn-ea"/>
                          <a:cs typeface="+mn-cs"/>
                        </a:rPr>
                        <a:t>Status</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4403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14.</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000" kern="1200" dirty="0" smtClean="0">
                          <a:solidFill>
                            <a:srgbClr val="002060"/>
                          </a:solidFill>
                          <a:effectLst/>
                          <a:latin typeface="Georgia" panose="02040502050405020303" pitchFamily="18" charset="0"/>
                          <a:ea typeface="+mn-ea"/>
                          <a:cs typeface="+mn-cs"/>
                        </a:rPr>
                        <a:t>In the quarterly presentation feedback on industry including competition strategies, successes and failure of any specific AMCs be included. </a:t>
                      </a: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000" kern="1200" dirty="0" smtClean="0">
                          <a:solidFill>
                            <a:srgbClr val="002060"/>
                          </a:solidFill>
                          <a:effectLst/>
                          <a:latin typeface="Georgia" panose="02040502050405020303" pitchFamily="18" charset="0"/>
                          <a:ea typeface="+mn-ea"/>
                          <a:cs typeface="+mn-cs"/>
                        </a:rPr>
                        <a:t>Head of Sales/ </a:t>
                      </a:r>
                    </a:p>
                    <a:p>
                      <a:pPr marL="0" algn="ctr" defTabSz="914400" rtl="0" eaLnBrk="1" latinLnBrk="0" hangingPunct="1"/>
                      <a:r>
                        <a:rPr lang="en-US" sz="1000" kern="1200" dirty="0" smtClean="0">
                          <a:solidFill>
                            <a:srgbClr val="002060"/>
                          </a:solidFill>
                          <a:effectLst/>
                          <a:latin typeface="Georgia" panose="02040502050405020303" pitchFamily="18" charset="0"/>
                          <a:ea typeface="+mn-ea"/>
                          <a:cs typeface="+mn-cs"/>
                        </a:rPr>
                        <a:t>Head of Marketing/</a:t>
                      </a:r>
                      <a:r>
                        <a:rPr lang="en-US" sz="1000" kern="1200" baseline="0" dirty="0" smtClean="0">
                          <a:solidFill>
                            <a:srgbClr val="002060"/>
                          </a:solidFill>
                          <a:effectLst/>
                          <a:latin typeface="Georgia" panose="02040502050405020303" pitchFamily="18" charset="0"/>
                          <a:ea typeface="+mn-ea"/>
                          <a:cs typeface="+mn-cs"/>
                        </a:rPr>
                        <a:t> Company Secretary</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en-US" sz="1000" kern="1200" noProof="0" dirty="0" smtClean="0">
                          <a:solidFill>
                            <a:srgbClr val="002060"/>
                          </a:solidFill>
                          <a:effectLst/>
                          <a:latin typeface="Georgia" panose="02040502050405020303" pitchFamily="18" charset="0"/>
                          <a:ea typeface="+mn-ea"/>
                          <a:cs typeface="+mn-cs"/>
                        </a:rPr>
                        <a:t>Meeting No. 169 dated September 15,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b="1" kern="1200" baseline="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Has been made part of the Presentation.</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010284924"/>
                  </a:ext>
                </a:extLst>
              </a:tr>
              <a:tr h="84403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15.</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Training materials shall be shared with the Board members. </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rgbClr val="002060"/>
                          </a:solidFill>
                          <a:effectLst/>
                          <a:latin typeface="Georgia" panose="02040502050405020303" pitchFamily="18" charset="0"/>
                          <a:ea typeface="+mn-ea"/>
                          <a:cs typeface="+mn-cs"/>
                        </a:rPr>
                        <a:t>Head of Investor Services</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en-US" sz="1000" kern="1200" noProof="0" dirty="0" smtClean="0">
                          <a:solidFill>
                            <a:srgbClr val="002060"/>
                          </a:solidFill>
                          <a:effectLst/>
                          <a:latin typeface="Georgia" panose="02040502050405020303" pitchFamily="18" charset="0"/>
                          <a:ea typeface="+mn-ea"/>
                          <a:cs typeface="+mn-cs"/>
                        </a:rPr>
                        <a:t>Meeting No. 169 dated September 15,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b="1" kern="1200" baseline="0" dirty="0" smtClean="0">
                          <a:solidFill>
                            <a:srgbClr val="002060"/>
                          </a:solidFill>
                          <a:effectLst/>
                          <a:latin typeface="Georgia" panose="02040502050405020303" pitchFamily="18" charset="0"/>
                          <a:ea typeface="+mn-ea"/>
                          <a:cs typeface="+mn-cs"/>
                        </a:rPr>
                        <a:t>Resolved </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b="0" kern="1200" baseline="0" dirty="0" smtClean="0">
                          <a:solidFill>
                            <a:srgbClr val="002060"/>
                          </a:solidFill>
                          <a:effectLst/>
                          <a:latin typeface="Georgia" panose="02040502050405020303" pitchFamily="18" charset="0"/>
                          <a:ea typeface="+mn-ea"/>
                          <a:cs typeface="+mn-cs"/>
                        </a:rPr>
                        <a:t>Training material including videos have been included in the current Board Meeting folder.</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429298769"/>
                  </a:ext>
                </a:extLst>
              </a:tr>
              <a:tr h="97164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16.</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000" kern="1200" dirty="0" smtClean="0">
                          <a:solidFill>
                            <a:srgbClr val="002060"/>
                          </a:solidFill>
                          <a:effectLst/>
                          <a:latin typeface="Georgia" panose="02040502050405020303" pitchFamily="18" charset="0"/>
                          <a:ea typeface="+mn-ea"/>
                          <a:cs typeface="+mn-cs"/>
                        </a:rPr>
                        <a:t>Equity component in HNWs AUMs be shared.</a:t>
                      </a: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Head of Sales</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lang="en-US" sz="1000" kern="1200" noProof="0" dirty="0" smtClean="0">
                          <a:solidFill>
                            <a:srgbClr val="002060"/>
                          </a:solidFill>
                          <a:effectLst/>
                          <a:latin typeface="Georgia" panose="02040502050405020303" pitchFamily="18" charset="0"/>
                          <a:ea typeface="+mn-ea"/>
                          <a:cs typeface="+mn-cs"/>
                        </a:rPr>
                        <a:t>Meeting No. 169 dated September 15,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just" defTabSz="822960" rtl="0" eaLnBrk="1" latinLnBrk="0" hangingPunct="1">
                        <a:lnSpc>
                          <a:spcPct val="107000"/>
                        </a:lnSpc>
                        <a:spcBef>
                          <a:spcPts val="0"/>
                        </a:spcBef>
                        <a:spcAft>
                          <a:spcPts val="0"/>
                        </a:spcAft>
                        <a:buNone/>
                      </a:pPr>
                      <a:r>
                        <a:rPr lang="en-US" sz="1000" b="1" kern="1200" baseline="0" dirty="0" smtClean="0">
                          <a:solidFill>
                            <a:srgbClr val="002060"/>
                          </a:solidFill>
                          <a:effectLst/>
                          <a:latin typeface="Georgia" panose="02040502050405020303" pitchFamily="18" charset="0"/>
                          <a:ea typeface="+mn-ea"/>
                          <a:cs typeface="+mn-cs"/>
                        </a:rPr>
                        <a:t>Resolved</a:t>
                      </a:r>
                    </a:p>
                    <a:p>
                      <a:pPr marL="0" marR="0" indent="0" algn="just" defTabSz="822960" rtl="0" eaLnBrk="1" latinLnBrk="0" hangingPunct="1">
                        <a:lnSpc>
                          <a:spcPct val="107000"/>
                        </a:lnSpc>
                        <a:spcBef>
                          <a:spcPts val="0"/>
                        </a:spcBef>
                        <a:spcAft>
                          <a:spcPts val="0"/>
                        </a:spcAft>
                        <a:buNone/>
                      </a:pPr>
                      <a:r>
                        <a:rPr lang="en-US" sz="1000" b="1" u="sng" kern="1200" baseline="0" dirty="0" smtClean="0">
                          <a:solidFill>
                            <a:srgbClr val="002060"/>
                          </a:solidFill>
                          <a:effectLst/>
                          <a:latin typeface="Georgia" panose="02040502050405020303" pitchFamily="18" charset="0"/>
                          <a:ea typeface="+mn-ea"/>
                          <a:cs typeface="+mn-cs"/>
                        </a:rPr>
                        <a:t>September 30, 2021</a:t>
                      </a:r>
                      <a:r>
                        <a:rPr lang="en-US" sz="1000" b="0" kern="1200" baseline="0" dirty="0" smtClean="0">
                          <a:solidFill>
                            <a:srgbClr val="002060"/>
                          </a:solidFill>
                          <a:effectLst/>
                          <a:latin typeface="Georgia" panose="02040502050405020303" pitchFamily="18" charset="0"/>
                          <a:ea typeface="+mn-ea"/>
                          <a:cs typeface="+mn-cs"/>
                        </a:rPr>
                        <a:t>: Out of Rs. 12.8 billion Rs. 2.1 billion (16.65%) is invested in equity portion. No. of investors: 131</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b="1" u="sng" kern="1200" baseline="0" dirty="0" smtClean="0">
                          <a:solidFill>
                            <a:srgbClr val="002060"/>
                          </a:solidFill>
                          <a:effectLst/>
                          <a:latin typeface="Georgia" panose="02040502050405020303" pitchFamily="18" charset="0"/>
                          <a:ea typeface="+mn-ea"/>
                          <a:cs typeface="+mn-cs"/>
                        </a:rPr>
                        <a:t>June 30, 2021</a:t>
                      </a:r>
                      <a:r>
                        <a:rPr lang="en-US" sz="1000" b="0" kern="1200" baseline="0" dirty="0" smtClean="0">
                          <a:solidFill>
                            <a:srgbClr val="002060"/>
                          </a:solidFill>
                          <a:effectLst/>
                          <a:latin typeface="Georgia" panose="02040502050405020303" pitchFamily="18" charset="0"/>
                          <a:ea typeface="+mn-ea"/>
                          <a:cs typeface="+mn-cs"/>
                        </a:rPr>
                        <a:t>: Out of Rs. 12.2 billion Rs. 2.4 billion (19.64%) is invested in equity portion. No. of investors: 131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632708032"/>
                  </a:ext>
                </a:extLst>
              </a:tr>
              <a:tr h="97508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17.</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000" b="0" kern="1200" baseline="0" dirty="0" smtClean="0">
                          <a:solidFill>
                            <a:srgbClr val="002060"/>
                          </a:solidFill>
                          <a:effectLst/>
                          <a:latin typeface="Georgia" panose="02040502050405020303" pitchFamily="18" charset="0"/>
                          <a:ea typeface="+mn-ea"/>
                          <a:cs typeface="+mn-cs"/>
                        </a:rPr>
                        <a:t>While presenting KPIs following should also be included;</a:t>
                      </a: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00" b="0" kern="1200" baseline="0" dirty="0" smtClean="0">
                          <a:solidFill>
                            <a:srgbClr val="002060"/>
                          </a:solidFill>
                          <a:effectLst/>
                          <a:latin typeface="Georgia" panose="02040502050405020303" pitchFamily="18" charset="0"/>
                          <a:ea typeface="+mn-ea"/>
                          <a:cs typeface="+mn-cs"/>
                        </a:rPr>
                        <a:t>Risks associated in achieving KPI; and</a:t>
                      </a: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000" b="0" kern="1200" baseline="0" dirty="0" smtClean="0">
                          <a:solidFill>
                            <a:srgbClr val="002060"/>
                          </a:solidFill>
                          <a:effectLst/>
                          <a:latin typeface="Georgia" panose="02040502050405020303" pitchFamily="18" charset="0"/>
                          <a:ea typeface="+mn-ea"/>
                          <a:cs typeface="+mn-cs"/>
                        </a:rPr>
                        <a:t>Qualitative impacts.</a:t>
                      </a:r>
                      <a:endParaRPr lang="en-US" sz="1000" b="0" kern="1200" baseline="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algn="ctr" defTabSz="914400" rtl="0" eaLnBrk="1" latinLnBrk="0" hangingPunct="1"/>
                      <a:r>
                        <a:rPr lang="en-US" sz="1000" kern="1200" dirty="0" smtClean="0">
                          <a:solidFill>
                            <a:srgbClr val="002060"/>
                          </a:solidFill>
                          <a:effectLst/>
                          <a:latin typeface="Georgia" panose="02040502050405020303" pitchFamily="18" charset="0"/>
                          <a:ea typeface="+mn-ea"/>
                          <a:cs typeface="+mn-cs"/>
                        </a:rPr>
                        <a:t>Chief Financial Officer</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b="0" kern="1200" baseline="0" noProof="0" dirty="0" smtClean="0">
                          <a:solidFill>
                            <a:srgbClr val="002060"/>
                          </a:solidFill>
                          <a:effectLst/>
                          <a:latin typeface="Georgia" panose="02040502050405020303" pitchFamily="18" charset="0"/>
                          <a:ea typeface="+mn-ea"/>
                          <a:cs typeface="+mn-cs"/>
                        </a:rPr>
                        <a:t>Meeting No. 169 dated September 15,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b="1" kern="1200" baseline="0" dirty="0" smtClean="0">
                          <a:solidFill>
                            <a:srgbClr val="002060"/>
                          </a:solidFill>
                          <a:effectLst/>
                          <a:latin typeface="Georgia" panose="02040502050405020303" pitchFamily="18" charset="0"/>
                          <a:ea typeface="+mn-ea"/>
                          <a:cs typeface="+mn-cs"/>
                        </a:rPr>
                        <a:t>Resolved</a:t>
                      </a:r>
                    </a:p>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b="0" kern="1200" baseline="0" dirty="0" smtClean="0">
                          <a:solidFill>
                            <a:srgbClr val="002060"/>
                          </a:solidFill>
                          <a:effectLst/>
                          <a:latin typeface="Georgia" panose="02040502050405020303" pitchFamily="18" charset="0"/>
                          <a:ea typeface="+mn-ea"/>
                          <a:cs typeface="+mn-cs"/>
                        </a:rPr>
                        <a:t>Would be included in KPI Presentation. </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347965358"/>
                  </a:ext>
                </a:extLst>
              </a:tr>
            </a:tbl>
          </a:graphicData>
        </a:graphic>
      </p:graphicFrame>
    </p:spTree>
    <p:extLst>
      <p:ext uri="{BB962C8B-B14F-4D97-AF65-F5344CB8AC3E}">
        <p14:creationId xmlns:p14="http://schemas.microsoft.com/office/powerpoint/2010/main" val="21440542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8901" y="185113"/>
            <a:ext cx="2389833" cy="507207"/>
          </a:xfrm>
        </p:spPr>
        <p:txBody>
          <a:bodyPr rtlCol="0">
            <a:noAutofit/>
          </a:bodyPr>
          <a:lstStyle/>
          <a:p>
            <a:pPr>
              <a:defRPr/>
            </a:pPr>
            <a:r>
              <a:rPr lang="en-US" sz="2000" dirty="0">
                <a:solidFill>
                  <a:schemeClr val="tx1">
                    <a:tint val="75000"/>
                  </a:schemeClr>
                </a:solidFill>
                <a:latin typeface="Georgia" pitchFamily="18" charset="0"/>
                <a:ea typeface="+mn-ea"/>
                <a:cs typeface="+mn-cs"/>
              </a:rPr>
              <a:t>Agenda Item No. 2</a:t>
            </a:r>
          </a:p>
        </p:txBody>
      </p:sp>
      <p:sp>
        <p:nvSpPr>
          <p:cNvPr id="6" name="Content Placeholder 2"/>
          <p:cNvSpPr>
            <a:spLocks noGrp="1"/>
          </p:cNvSpPr>
          <p:nvPr>
            <p:ph idx="1"/>
          </p:nvPr>
        </p:nvSpPr>
        <p:spPr>
          <a:xfrm>
            <a:off x="2511189" y="692320"/>
            <a:ext cx="5581934" cy="507209"/>
          </a:xfrm>
        </p:spPr>
        <p:txBody>
          <a:bodyPr>
            <a:noAutofit/>
          </a:bodyPr>
          <a:lstStyle/>
          <a:p>
            <a:pPr marL="0" indent="0" algn="ctr">
              <a:buNone/>
            </a:pPr>
            <a:r>
              <a:rPr lang="en-US" sz="2400" dirty="0">
                <a:solidFill>
                  <a:schemeClr val="accent1">
                    <a:lumMod val="50000"/>
                  </a:schemeClr>
                </a:solidFill>
                <a:latin typeface="Georgia" pitchFamily="18" charset="0"/>
              </a:rPr>
              <a:t>Other Pending Items – Pending Tasks</a:t>
            </a:r>
          </a:p>
          <a:p>
            <a:pPr marL="0" indent="0" algn="ctr">
              <a:buNone/>
            </a:pPr>
            <a:endParaRPr lang="en-US" sz="1800" dirty="0">
              <a:latin typeface="Georg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96834813"/>
              </p:ext>
            </p:extLst>
          </p:nvPr>
        </p:nvGraphicFramePr>
        <p:xfrm>
          <a:off x="721272" y="1417893"/>
          <a:ext cx="9587851" cy="3285666"/>
        </p:xfrm>
        <a:graphic>
          <a:graphicData uri="http://schemas.openxmlformats.org/drawingml/2006/table">
            <a:tbl>
              <a:tblPr firstRow="1" firstCol="1" bandRow="1">
                <a:tableStyleId>{5C22544A-7EE6-4342-B048-85BDC9FD1C3A}</a:tableStyleId>
              </a:tblPr>
              <a:tblGrid>
                <a:gridCol w="442627">
                  <a:extLst>
                    <a:ext uri="{9D8B030D-6E8A-4147-A177-3AD203B41FA5}">
                      <a16:colId xmlns:a16="http://schemas.microsoft.com/office/drawing/2014/main" val="20000"/>
                    </a:ext>
                  </a:extLst>
                </a:gridCol>
                <a:gridCol w="2524170">
                  <a:extLst>
                    <a:ext uri="{9D8B030D-6E8A-4147-A177-3AD203B41FA5}">
                      <a16:colId xmlns:a16="http://schemas.microsoft.com/office/drawing/2014/main" val="20001"/>
                    </a:ext>
                  </a:extLst>
                </a:gridCol>
                <a:gridCol w="1436000">
                  <a:extLst>
                    <a:ext uri="{9D8B030D-6E8A-4147-A177-3AD203B41FA5}">
                      <a16:colId xmlns:a16="http://schemas.microsoft.com/office/drawing/2014/main" val="20002"/>
                    </a:ext>
                  </a:extLst>
                </a:gridCol>
                <a:gridCol w="1112549">
                  <a:extLst>
                    <a:ext uri="{9D8B030D-6E8A-4147-A177-3AD203B41FA5}">
                      <a16:colId xmlns:a16="http://schemas.microsoft.com/office/drawing/2014/main" val="20003"/>
                    </a:ext>
                  </a:extLst>
                </a:gridCol>
                <a:gridCol w="4072505">
                  <a:extLst>
                    <a:ext uri="{9D8B030D-6E8A-4147-A177-3AD203B41FA5}">
                      <a16:colId xmlns:a16="http://schemas.microsoft.com/office/drawing/2014/main" val="20004"/>
                    </a:ext>
                  </a:extLst>
                </a:gridCol>
              </a:tblGrid>
              <a:tr h="658855">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S. No.</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Description</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Department</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Issue highlighted on</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smtClean="0">
                          <a:solidFill>
                            <a:srgbClr val="002060"/>
                          </a:solidFill>
                          <a:effectLst/>
                          <a:latin typeface="Georgia" panose="02040502050405020303" pitchFamily="18" charset="0"/>
                        </a:rPr>
                        <a:t>Status</a:t>
                      </a:r>
                      <a:endParaRPr lang="en-US" sz="10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000" dirty="0">
                        <a:solidFill>
                          <a:srgbClr val="002060"/>
                        </a:solidFill>
                        <a:effectLst/>
                        <a:latin typeface="Georgia" panose="02040502050405020303"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2297">
                <a:tc gridSpan="5">
                  <a:txBody>
                    <a:bodyPr/>
                    <a:lstStyle/>
                    <a:p>
                      <a:pPr marL="0" marR="0" algn="ctr" defTabSz="822960" rtl="0" eaLnBrk="1" latinLnBrk="0" hangingPunct="1">
                        <a:lnSpc>
                          <a:spcPct val="107000"/>
                        </a:lnSpc>
                        <a:spcBef>
                          <a:spcPts val="0"/>
                        </a:spcBef>
                        <a:spcAft>
                          <a:spcPts val="0"/>
                        </a:spcAft>
                      </a:pPr>
                      <a:r>
                        <a:rPr lang="en-US" sz="1000" kern="1200" dirty="0" smtClean="0">
                          <a:solidFill>
                            <a:srgbClr val="002060"/>
                          </a:solidFill>
                          <a:effectLst/>
                          <a:latin typeface="Georgia" panose="02040502050405020303" pitchFamily="18" charset="0"/>
                          <a:ea typeface="+mn-ea"/>
                          <a:cs typeface="+mn-cs"/>
                        </a:rPr>
                        <a:t>Item/</a:t>
                      </a:r>
                      <a:r>
                        <a:rPr lang="en-US" sz="1000" kern="1200" baseline="0" dirty="0" smtClean="0">
                          <a:solidFill>
                            <a:srgbClr val="002060"/>
                          </a:solidFill>
                          <a:effectLst/>
                          <a:latin typeface="Georgia" panose="02040502050405020303" pitchFamily="18" charset="0"/>
                          <a:ea typeface="+mn-ea"/>
                          <a:cs typeface="+mn-cs"/>
                        </a:rPr>
                        <a:t> Mater to be discussed with meeting for approval of Half Yearly Financials for the year ended December 31, 2021</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algn="just" defTabSz="822960" rtl="0" eaLnBrk="1" latinLnBrk="0" hangingPunct="1">
                        <a:lnSpc>
                          <a:spcPct val="107000"/>
                        </a:lnSpc>
                        <a:spcBef>
                          <a:spcPts val="0"/>
                        </a:spcBef>
                        <a:spcAft>
                          <a:spcPts val="0"/>
                        </a:spcAft>
                      </a:pP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algn="just" defTabSz="822960" rtl="0" eaLnBrk="1" latinLnBrk="0" hangingPunct="1">
                        <a:lnSpc>
                          <a:spcPct val="107000"/>
                        </a:lnSpc>
                        <a:spcBef>
                          <a:spcPts val="0"/>
                        </a:spcBef>
                        <a:spcAft>
                          <a:spcPts val="0"/>
                        </a:spcAft>
                      </a:pP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52257">
                <a:tc>
                  <a:txBody>
                    <a:bodyPr/>
                    <a:lstStyle/>
                    <a:p>
                      <a:pPr marL="0" marR="0" algn="ctr" defTabSz="822960" rtl="0" eaLnBrk="1" latinLnBrk="0" hangingPunct="1">
                        <a:lnSpc>
                          <a:spcPct val="107000"/>
                        </a:lnSpc>
                        <a:spcBef>
                          <a:spcPts val="0"/>
                        </a:spcBef>
                        <a:spcAft>
                          <a:spcPts val="0"/>
                        </a:spcAft>
                      </a:pPr>
                      <a:r>
                        <a:rPr lang="en-US" sz="1000" kern="1200" dirty="0" smtClean="0">
                          <a:solidFill>
                            <a:srgbClr val="002060"/>
                          </a:solidFill>
                          <a:effectLst/>
                          <a:latin typeface="Georgia" panose="02040502050405020303" pitchFamily="18" charset="0"/>
                          <a:ea typeface="+mn-ea"/>
                          <a:cs typeface="+mn-cs"/>
                        </a:rPr>
                        <a:t>18.</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just" defTabSz="822960" rtl="0" eaLnBrk="1" latinLnBrk="0" hangingPunct="1">
                        <a:lnSpc>
                          <a:spcPct val="107000"/>
                        </a:lnSpc>
                        <a:spcBef>
                          <a:spcPts val="0"/>
                        </a:spcBef>
                        <a:spcAft>
                          <a:spcPts val="0"/>
                        </a:spcAft>
                      </a:pPr>
                      <a:r>
                        <a:rPr lang="en-US" sz="1000" kern="1200" dirty="0" smtClean="0">
                          <a:solidFill>
                            <a:srgbClr val="002060"/>
                          </a:solidFill>
                          <a:effectLst/>
                          <a:latin typeface="Georgia" panose="02040502050405020303" pitchFamily="18" charset="0"/>
                          <a:ea typeface="+mn-ea"/>
                          <a:cs typeface="+mn-cs"/>
                        </a:rPr>
                        <a:t>There</a:t>
                      </a:r>
                      <a:r>
                        <a:rPr lang="en-US" sz="1000" kern="1200" baseline="0" dirty="0" smtClean="0">
                          <a:solidFill>
                            <a:srgbClr val="002060"/>
                          </a:solidFill>
                          <a:effectLst/>
                          <a:latin typeface="Georgia" panose="02040502050405020303" pitchFamily="18" charset="0"/>
                          <a:ea typeface="+mn-ea"/>
                          <a:cs typeface="+mn-cs"/>
                        </a:rPr>
                        <a:t> should be an Urdu version of ISAVE App so as to ensure more audience captivating.</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 </a:t>
                      </a:r>
                      <a:r>
                        <a:rPr lang="en-US" sz="10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Head</a:t>
                      </a:r>
                      <a:r>
                        <a:rPr lang="en-US" sz="1000" baseline="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of Marketing/ Head of Information Technology</a:t>
                      </a:r>
                      <a:endParaRPr lang="en-US" sz="10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endParaRPr lang="en-US" sz="1000" kern="1200" dirty="0" smtClean="0">
                        <a:solidFill>
                          <a:srgbClr val="002060"/>
                        </a:solidFill>
                        <a:effectLst/>
                        <a:latin typeface="Georgia" panose="02040502050405020303" pitchFamily="18" charset="0"/>
                        <a:ea typeface="+mn-ea"/>
                        <a:cs typeface="+mn-cs"/>
                      </a:endParaRPr>
                    </a:p>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Meeting No. 163 dated February 08,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GB" sz="1000" b="0" kern="1200" baseline="0" dirty="0" smtClean="0">
                          <a:solidFill>
                            <a:srgbClr val="002060"/>
                          </a:solidFill>
                          <a:effectLst/>
                          <a:latin typeface="Georgia" panose="02040502050405020303" pitchFamily="18" charset="0"/>
                          <a:ea typeface="+mn-ea"/>
                          <a:cs typeface="+mn-cs"/>
                        </a:rPr>
                        <a:t>After development of Urdu web version of iSAVE work on development of Urdu version of iSAVE App would start. </a:t>
                      </a:r>
                      <a:r>
                        <a:rPr lang="en-US" sz="1000" b="0" kern="1200" baseline="0" dirty="0" smtClean="0">
                          <a:solidFill>
                            <a:srgbClr val="002060"/>
                          </a:solidFill>
                          <a:effectLst/>
                          <a:latin typeface="Georgia" panose="02040502050405020303" pitchFamily="18" charset="0"/>
                          <a:ea typeface="+mn-ea"/>
                          <a:cs typeface="+mn-cs"/>
                        </a:rPr>
                        <a:t>The management expects the same to be completed by December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4"/>
                  </a:ext>
                </a:extLst>
              </a:tr>
              <a:tr h="1152257">
                <a:tc>
                  <a:txBody>
                    <a:bodyPr/>
                    <a:lstStyle/>
                    <a:p>
                      <a:pPr marL="0" marR="0" algn="ctr" defTabSz="822960" rtl="0" eaLnBrk="1" latinLnBrk="0" hangingPunct="1">
                        <a:lnSpc>
                          <a:spcPct val="107000"/>
                        </a:lnSpc>
                        <a:spcBef>
                          <a:spcPts val="0"/>
                        </a:spcBef>
                        <a:spcAft>
                          <a:spcPts val="0"/>
                        </a:spcAft>
                      </a:pPr>
                      <a:r>
                        <a:rPr lang="en-US" sz="1000" kern="1200" dirty="0" smtClean="0">
                          <a:solidFill>
                            <a:srgbClr val="002060"/>
                          </a:solidFill>
                          <a:effectLst/>
                          <a:latin typeface="Georgia" panose="02040502050405020303" pitchFamily="18" charset="0"/>
                          <a:ea typeface="+mn-ea"/>
                          <a:cs typeface="+mn-cs"/>
                        </a:rPr>
                        <a:t>19.</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GB" sz="1000" kern="1200" baseline="0" dirty="0" smtClean="0">
                          <a:solidFill>
                            <a:srgbClr val="002060"/>
                          </a:solidFill>
                          <a:effectLst/>
                          <a:latin typeface="Georgia" panose="02040502050405020303" pitchFamily="18" charset="0"/>
                          <a:ea typeface="+mn-ea"/>
                          <a:cs typeface="+mn-cs"/>
                        </a:rPr>
                        <a:t>A.F. Ferguson &amp; Co. Chartered Accountants be appointed to carry out third party audit to ensure that NPS is being implemented and run effectively.</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Head of Investors Service</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Meeting No. 166 dated June 02,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Management has appointed A.F. Ferguson &amp; Co. for third party audit, the report would be </a:t>
                      </a:r>
                      <a:r>
                        <a:rPr lang="en-GB" sz="1000" kern="1200" baseline="0" dirty="0" smtClean="0">
                          <a:solidFill>
                            <a:srgbClr val="002060"/>
                          </a:solidFill>
                          <a:effectLst/>
                          <a:latin typeface="Georgia" panose="02040502050405020303" pitchFamily="18" charset="0"/>
                          <a:ea typeface="+mn-ea"/>
                          <a:cs typeface="+mn-cs"/>
                        </a:rPr>
                        <a:t>presented to the management by December 2021. </a:t>
                      </a:r>
                      <a:endParaRPr lang="en-US" sz="1000" kern="1200" baseline="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708546459"/>
                  </a:ext>
                </a:extLst>
              </a:tr>
            </a:tbl>
          </a:graphicData>
        </a:graphic>
      </p:graphicFrame>
    </p:spTree>
    <p:extLst>
      <p:ext uri="{BB962C8B-B14F-4D97-AF65-F5344CB8AC3E}">
        <p14:creationId xmlns:p14="http://schemas.microsoft.com/office/powerpoint/2010/main" val="36887088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8901" y="185113"/>
            <a:ext cx="2389833" cy="507207"/>
          </a:xfrm>
        </p:spPr>
        <p:txBody>
          <a:bodyPr rtlCol="0">
            <a:noAutofit/>
          </a:bodyPr>
          <a:lstStyle/>
          <a:p>
            <a:pPr>
              <a:defRPr/>
            </a:pPr>
            <a:r>
              <a:rPr lang="en-US" sz="2000" dirty="0">
                <a:solidFill>
                  <a:schemeClr val="tx1">
                    <a:tint val="75000"/>
                  </a:schemeClr>
                </a:solidFill>
                <a:latin typeface="Georgia" pitchFamily="18" charset="0"/>
                <a:ea typeface="+mn-ea"/>
                <a:cs typeface="+mn-cs"/>
              </a:rPr>
              <a:t>Agenda Item No. 2</a:t>
            </a:r>
          </a:p>
        </p:txBody>
      </p:sp>
      <p:sp>
        <p:nvSpPr>
          <p:cNvPr id="6" name="Content Placeholder 2"/>
          <p:cNvSpPr>
            <a:spLocks noGrp="1"/>
          </p:cNvSpPr>
          <p:nvPr>
            <p:ph idx="1"/>
          </p:nvPr>
        </p:nvSpPr>
        <p:spPr>
          <a:xfrm>
            <a:off x="2511189" y="692320"/>
            <a:ext cx="5581934" cy="507209"/>
          </a:xfrm>
        </p:spPr>
        <p:txBody>
          <a:bodyPr>
            <a:noAutofit/>
          </a:bodyPr>
          <a:lstStyle/>
          <a:p>
            <a:pPr marL="0" indent="0" algn="ctr">
              <a:buNone/>
            </a:pPr>
            <a:r>
              <a:rPr lang="en-US" sz="2400" dirty="0">
                <a:solidFill>
                  <a:schemeClr val="accent1">
                    <a:lumMod val="50000"/>
                  </a:schemeClr>
                </a:solidFill>
                <a:latin typeface="Georgia" pitchFamily="18" charset="0"/>
              </a:rPr>
              <a:t>Other Pending Items – Pending Tasks</a:t>
            </a:r>
          </a:p>
          <a:p>
            <a:pPr marL="0" indent="0" algn="ctr">
              <a:buNone/>
            </a:pPr>
            <a:endParaRPr lang="en-US" sz="1800" dirty="0">
              <a:latin typeface="Georgia" pitchFamily="18" charset="0"/>
            </a:endParaRPr>
          </a:p>
        </p:txBody>
      </p:sp>
      <p:graphicFrame>
        <p:nvGraphicFramePr>
          <p:cNvPr id="2" name="Table 1"/>
          <p:cNvGraphicFramePr>
            <a:graphicFrameLocks noGrp="1"/>
          </p:cNvGraphicFramePr>
          <p:nvPr>
            <p:extLst/>
          </p:nvPr>
        </p:nvGraphicFramePr>
        <p:xfrm>
          <a:off x="721272" y="1417893"/>
          <a:ext cx="9587851" cy="2133409"/>
        </p:xfrm>
        <a:graphic>
          <a:graphicData uri="http://schemas.openxmlformats.org/drawingml/2006/table">
            <a:tbl>
              <a:tblPr firstRow="1" firstCol="1" bandRow="1">
                <a:tableStyleId>{5C22544A-7EE6-4342-B048-85BDC9FD1C3A}</a:tableStyleId>
              </a:tblPr>
              <a:tblGrid>
                <a:gridCol w="442627">
                  <a:extLst>
                    <a:ext uri="{9D8B030D-6E8A-4147-A177-3AD203B41FA5}">
                      <a16:colId xmlns:a16="http://schemas.microsoft.com/office/drawing/2014/main" val="20000"/>
                    </a:ext>
                  </a:extLst>
                </a:gridCol>
                <a:gridCol w="2524170">
                  <a:extLst>
                    <a:ext uri="{9D8B030D-6E8A-4147-A177-3AD203B41FA5}">
                      <a16:colId xmlns:a16="http://schemas.microsoft.com/office/drawing/2014/main" val="20001"/>
                    </a:ext>
                  </a:extLst>
                </a:gridCol>
                <a:gridCol w="1436000">
                  <a:extLst>
                    <a:ext uri="{9D8B030D-6E8A-4147-A177-3AD203B41FA5}">
                      <a16:colId xmlns:a16="http://schemas.microsoft.com/office/drawing/2014/main" val="20002"/>
                    </a:ext>
                  </a:extLst>
                </a:gridCol>
                <a:gridCol w="1112549">
                  <a:extLst>
                    <a:ext uri="{9D8B030D-6E8A-4147-A177-3AD203B41FA5}">
                      <a16:colId xmlns:a16="http://schemas.microsoft.com/office/drawing/2014/main" val="20003"/>
                    </a:ext>
                  </a:extLst>
                </a:gridCol>
                <a:gridCol w="4072505">
                  <a:extLst>
                    <a:ext uri="{9D8B030D-6E8A-4147-A177-3AD203B41FA5}">
                      <a16:colId xmlns:a16="http://schemas.microsoft.com/office/drawing/2014/main" val="20004"/>
                    </a:ext>
                  </a:extLst>
                </a:gridCol>
              </a:tblGrid>
              <a:tr h="658855">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S. No.</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Description</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Department</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Issue highlighted on</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smtClean="0">
                          <a:solidFill>
                            <a:srgbClr val="002060"/>
                          </a:solidFill>
                          <a:effectLst/>
                          <a:latin typeface="Georgia" panose="02040502050405020303" pitchFamily="18" charset="0"/>
                        </a:rPr>
                        <a:t>Status</a:t>
                      </a:r>
                      <a:endParaRPr lang="en-US" sz="10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000" dirty="0">
                        <a:solidFill>
                          <a:srgbClr val="002060"/>
                        </a:solidFill>
                        <a:effectLst/>
                        <a:latin typeface="Georgia" panose="02040502050405020303"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2297">
                <a:tc gridSpan="5">
                  <a:txBody>
                    <a:bodyPr/>
                    <a:lstStyle/>
                    <a:p>
                      <a:pPr marL="0" marR="0" algn="ctr" defTabSz="822960" rtl="0" eaLnBrk="1" latinLnBrk="0" hangingPunct="1">
                        <a:lnSpc>
                          <a:spcPct val="107000"/>
                        </a:lnSpc>
                        <a:spcBef>
                          <a:spcPts val="0"/>
                        </a:spcBef>
                        <a:spcAft>
                          <a:spcPts val="0"/>
                        </a:spcAft>
                      </a:pPr>
                      <a:r>
                        <a:rPr lang="en-US" sz="1000" kern="1200" dirty="0" smtClean="0">
                          <a:solidFill>
                            <a:srgbClr val="002060"/>
                          </a:solidFill>
                          <a:effectLst/>
                          <a:latin typeface="Georgia" panose="02040502050405020303" pitchFamily="18" charset="0"/>
                          <a:ea typeface="+mn-ea"/>
                          <a:cs typeface="+mn-cs"/>
                        </a:rPr>
                        <a:t>Item/</a:t>
                      </a:r>
                      <a:r>
                        <a:rPr lang="en-US" sz="1000" kern="1200" baseline="0" dirty="0" smtClean="0">
                          <a:solidFill>
                            <a:srgbClr val="002060"/>
                          </a:solidFill>
                          <a:effectLst/>
                          <a:latin typeface="Georgia" panose="02040502050405020303" pitchFamily="18" charset="0"/>
                          <a:ea typeface="+mn-ea"/>
                          <a:cs typeface="+mn-cs"/>
                        </a:rPr>
                        <a:t> Mater to be discussed with meeting for approval of Financials for the year ended June 30, 2022</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algn="just" defTabSz="822960" rtl="0" eaLnBrk="1" latinLnBrk="0" hangingPunct="1">
                        <a:lnSpc>
                          <a:spcPct val="107000"/>
                        </a:lnSpc>
                        <a:spcBef>
                          <a:spcPts val="0"/>
                        </a:spcBef>
                        <a:spcAft>
                          <a:spcPts val="0"/>
                        </a:spcAft>
                      </a:pP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algn="just" defTabSz="822960" rtl="0" eaLnBrk="1" latinLnBrk="0" hangingPunct="1">
                        <a:lnSpc>
                          <a:spcPct val="107000"/>
                        </a:lnSpc>
                        <a:spcBef>
                          <a:spcPts val="0"/>
                        </a:spcBef>
                        <a:spcAft>
                          <a:spcPts val="0"/>
                        </a:spcAft>
                      </a:pP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52257">
                <a:tc>
                  <a:txBody>
                    <a:bodyPr/>
                    <a:lstStyle/>
                    <a:p>
                      <a:pPr marL="0" marR="0" algn="ctr" defTabSz="822960" rtl="0" eaLnBrk="1" latinLnBrk="0" hangingPunct="1">
                        <a:lnSpc>
                          <a:spcPct val="107000"/>
                        </a:lnSpc>
                        <a:spcBef>
                          <a:spcPts val="0"/>
                        </a:spcBef>
                        <a:spcAft>
                          <a:spcPts val="0"/>
                        </a:spcAft>
                      </a:pPr>
                      <a:r>
                        <a:rPr lang="en-US" sz="1000" kern="1200" dirty="0" smtClean="0">
                          <a:solidFill>
                            <a:srgbClr val="002060"/>
                          </a:solidFill>
                          <a:effectLst/>
                          <a:latin typeface="Georgia" panose="02040502050405020303" pitchFamily="18" charset="0"/>
                          <a:ea typeface="+mn-ea"/>
                          <a:cs typeface="+mn-cs"/>
                        </a:rPr>
                        <a:t>19.</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It was decided that challenges, risks and expectation with respect to ‘Work form Home’ be made as an agenda item when approving Annual Financials. </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Head of Human Resources</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Meeting No. 163 dated February 08,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b="0" kern="1200" baseline="0" dirty="0" smtClean="0">
                          <a:solidFill>
                            <a:srgbClr val="002060"/>
                          </a:solidFill>
                          <a:effectLst/>
                          <a:latin typeface="Georgia" panose="02040502050405020303" pitchFamily="18" charset="0"/>
                          <a:ea typeface="+mn-ea"/>
                          <a:cs typeface="+mn-cs"/>
                        </a:rPr>
                        <a:t>Would be made part of June 2022 presentation. </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460560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8901" y="185113"/>
            <a:ext cx="2389833" cy="507207"/>
          </a:xfrm>
        </p:spPr>
        <p:txBody>
          <a:bodyPr rtlCol="0">
            <a:noAutofit/>
          </a:bodyPr>
          <a:lstStyle/>
          <a:p>
            <a:pPr>
              <a:defRPr/>
            </a:pPr>
            <a:r>
              <a:rPr lang="en-US" sz="2000" dirty="0">
                <a:solidFill>
                  <a:schemeClr val="tx1">
                    <a:tint val="75000"/>
                  </a:schemeClr>
                </a:solidFill>
                <a:latin typeface="Georgia" pitchFamily="18" charset="0"/>
                <a:ea typeface="+mn-ea"/>
                <a:cs typeface="+mn-cs"/>
              </a:rPr>
              <a:t>Agenda Item No. 2</a:t>
            </a:r>
          </a:p>
        </p:txBody>
      </p:sp>
      <p:sp>
        <p:nvSpPr>
          <p:cNvPr id="6" name="Content Placeholder 2"/>
          <p:cNvSpPr>
            <a:spLocks noGrp="1"/>
          </p:cNvSpPr>
          <p:nvPr>
            <p:ph idx="1"/>
          </p:nvPr>
        </p:nvSpPr>
        <p:spPr>
          <a:xfrm>
            <a:off x="2511189" y="692320"/>
            <a:ext cx="5581934" cy="507209"/>
          </a:xfrm>
        </p:spPr>
        <p:txBody>
          <a:bodyPr>
            <a:noAutofit/>
          </a:bodyPr>
          <a:lstStyle/>
          <a:p>
            <a:pPr marL="0" indent="0" algn="ctr">
              <a:buNone/>
            </a:pPr>
            <a:r>
              <a:rPr lang="en-US" sz="2400" dirty="0">
                <a:solidFill>
                  <a:schemeClr val="accent1">
                    <a:lumMod val="50000"/>
                  </a:schemeClr>
                </a:solidFill>
                <a:latin typeface="Georgia" pitchFamily="18" charset="0"/>
              </a:rPr>
              <a:t>Other Pending Items – Pending Tasks</a:t>
            </a:r>
          </a:p>
          <a:p>
            <a:pPr marL="0" indent="0" algn="ctr">
              <a:buNone/>
            </a:pPr>
            <a:endParaRPr lang="en-US" sz="1800" dirty="0">
              <a:latin typeface="Georg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0791362"/>
              </p:ext>
            </p:extLst>
          </p:nvPr>
        </p:nvGraphicFramePr>
        <p:xfrm>
          <a:off x="721272" y="1310447"/>
          <a:ext cx="9595744" cy="3418572"/>
        </p:xfrm>
        <a:graphic>
          <a:graphicData uri="http://schemas.openxmlformats.org/drawingml/2006/table">
            <a:tbl>
              <a:tblPr firstRow="1" firstCol="1" bandRow="1">
                <a:tableStyleId>{5C22544A-7EE6-4342-B048-85BDC9FD1C3A}</a:tableStyleId>
              </a:tblPr>
              <a:tblGrid>
                <a:gridCol w="442991">
                  <a:extLst>
                    <a:ext uri="{9D8B030D-6E8A-4147-A177-3AD203B41FA5}">
                      <a16:colId xmlns:a16="http://schemas.microsoft.com/office/drawing/2014/main" val="20000"/>
                    </a:ext>
                  </a:extLst>
                </a:gridCol>
                <a:gridCol w="2526248">
                  <a:extLst>
                    <a:ext uri="{9D8B030D-6E8A-4147-A177-3AD203B41FA5}">
                      <a16:colId xmlns:a16="http://schemas.microsoft.com/office/drawing/2014/main" val="20001"/>
                    </a:ext>
                  </a:extLst>
                </a:gridCol>
                <a:gridCol w="1437182">
                  <a:extLst>
                    <a:ext uri="{9D8B030D-6E8A-4147-A177-3AD203B41FA5}">
                      <a16:colId xmlns:a16="http://schemas.microsoft.com/office/drawing/2014/main" val="20002"/>
                    </a:ext>
                  </a:extLst>
                </a:gridCol>
                <a:gridCol w="1113465">
                  <a:extLst>
                    <a:ext uri="{9D8B030D-6E8A-4147-A177-3AD203B41FA5}">
                      <a16:colId xmlns:a16="http://schemas.microsoft.com/office/drawing/2014/main" val="20003"/>
                    </a:ext>
                  </a:extLst>
                </a:gridCol>
                <a:gridCol w="4075858">
                  <a:extLst>
                    <a:ext uri="{9D8B030D-6E8A-4147-A177-3AD203B41FA5}">
                      <a16:colId xmlns:a16="http://schemas.microsoft.com/office/drawing/2014/main" val="20004"/>
                    </a:ext>
                  </a:extLst>
                </a:gridCol>
              </a:tblGrid>
              <a:tr h="728492">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S. No.</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Description</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Department</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rgbClr val="002060"/>
                          </a:solidFill>
                          <a:effectLst/>
                          <a:latin typeface="Georgia" panose="02040502050405020303" pitchFamily="18" charset="0"/>
                        </a:rPr>
                        <a:t>Issue highlighted on</a:t>
                      </a:r>
                      <a:endParaRPr lang="en-US" sz="10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smtClean="0">
                          <a:solidFill>
                            <a:srgbClr val="002060"/>
                          </a:solidFill>
                          <a:effectLst/>
                          <a:latin typeface="Georgia" panose="02040502050405020303" pitchFamily="18" charset="0"/>
                        </a:rPr>
                        <a:t>Status</a:t>
                      </a:r>
                      <a:endParaRPr lang="en-US" sz="10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000" dirty="0">
                        <a:solidFill>
                          <a:srgbClr val="002060"/>
                        </a:solidFill>
                        <a:effectLst/>
                        <a:latin typeface="Georgia" panose="02040502050405020303"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6362">
                <a:tc gridSpan="5">
                  <a:txBody>
                    <a:bodyPr/>
                    <a:lstStyle/>
                    <a:p>
                      <a:pPr marL="0" marR="0" algn="ctr" defTabSz="822960" rtl="0" eaLnBrk="1" latinLnBrk="0" hangingPunct="1">
                        <a:lnSpc>
                          <a:spcPct val="107000"/>
                        </a:lnSpc>
                        <a:spcBef>
                          <a:spcPts val="0"/>
                        </a:spcBef>
                        <a:spcAft>
                          <a:spcPts val="0"/>
                        </a:spcAft>
                      </a:pPr>
                      <a:r>
                        <a:rPr lang="en-US" sz="1000" kern="1200" dirty="0" smtClean="0">
                          <a:solidFill>
                            <a:srgbClr val="002060"/>
                          </a:solidFill>
                          <a:effectLst/>
                          <a:latin typeface="Georgia" panose="02040502050405020303" pitchFamily="18" charset="0"/>
                          <a:ea typeface="+mn-ea"/>
                          <a:cs typeface="+mn-cs"/>
                        </a:rPr>
                        <a:t>Item/</a:t>
                      </a:r>
                      <a:r>
                        <a:rPr lang="en-US" sz="1000" kern="1200" baseline="0" dirty="0" smtClean="0">
                          <a:solidFill>
                            <a:srgbClr val="002060"/>
                          </a:solidFill>
                          <a:effectLst/>
                          <a:latin typeface="Georgia" panose="02040502050405020303" pitchFamily="18" charset="0"/>
                          <a:ea typeface="+mn-ea"/>
                          <a:cs typeface="+mn-cs"/>
                        </a:rPr>
                        <a:t> Mater to be discussed when any update</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algn="just" defTabSz="822960" rtl="0" eaLnBrk="1" latinLnBrk="0" hangingPunct="1">
                        <a:lnSpc>
                          <a:spcPct val="107000"/>
                        </a:lnSpc>
                        <a:spcBef>
                          <a:spcPts val="0"/>
                        </a:spcBef>
                        <a:spcAft>
                          <a:spcPts val="0"/>
                        </a:spcAft>
                      </a:pP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pPr marL="0" marR="0" algn="just" defTabSz="822960" rtl="0" eaLnBrk="1" latinLnBrk="0" hangingPunct="1">
                        <a:lnSpc>
                          <a:spcPct val="107000"/>
                        </a:lnSpc>
                        <a:spcBef>
                          <a:spcPts val="0"/>
                        </a:spcBef>
                        <a:spcAft>
                          <a:spcPts val="0"/>
                        </a:spcAft>
                      </a:pPr>
                      <a:endParaRPr lang="en-US" sz="1000" kern="1200" dirty="0" smtClean="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03584">
                <a:tc>
                  <a:txBody>
                    <a:bodyPr/>
                    <a:lstStyle/>
                    <a:p>
                      <a:pPr marL="0" marR="0" algn="ctr" defTabSz="822960" rtl="0" eaLnBrk="1" latinLnBrk="0" hangingPunct="1">
                        <a:lnSpc>
                          <a:spcPct val="107000"/>
                        </a:lnSpc>
                        <a:spcBef>
                          <a:spcPts val="0"/>
                        </a:spcBef>
                        <a:spcAft>
                          <a:spcPts val="0"/>
                        </a:spcAft>
                      </a:pPr>
                      <a:r>
                        <a:rPr lang="en-US" sz="1000" kern="1200" dirty="0" smtClean="0">
                          <a:solidFill>
                            <a:srgbClr val="002060"/>
                          </a:solidFill>
                          <a:effectLst/>
                          <a:latin typeface="Georgia" panose="02040502050405020303" pitchFamily="18" charset="0"/>
                          <a:ea typeface="+mn-ea"/>
                          <a:cs typeface="+mn-cs"/>
                        </a:rPr>
                        <a:t>20.</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000" kern="12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With respect to ‘MCB Pakistan Opportunity Fund’ the management shall share targets and structure with the Board members.</a:t>
                      </a:r>
                      <a:endParaRPr lang="en-US" sz="1000" kern="12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Head of Sales</a:t>
                      </a:r>
                      <a:r>
                        <a:rPr lang="en-US" sz="1000" kern="1200" baseline="0" dirty="0" smtClean="0">
                          <a:solidFill>
                            <a:srgbClr val="002060"/>
                          </a:solidFill>
                          <a:effectLst/>
                          <a:latin typeface="Georgia" panose="02040502050405020303" pitchFamily="18" charset="0"/>
                          <a:ea typeface="+mn-ea"/>
                          <a:cs typeface="+mn-cs"/>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Chief Investment Officer</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Meeting No. 164 dated April 16,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The options for the Investment Policy which we are evaluating includes ‘Dividend Yield Plan’, ‘Sector Funds’ and Concentrated Exposure Plan. The targets will be shared with the Board before the launch of the Fund. </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08921">
                <a:tc>
                  <a:txBody>
                    <a:bodyPr/>
                    <a:lstStyle/>
                    <a:p>
                      <a:pPr marL="0" marR="0" algn="ctr" defTabSz="822960" rtl="0" eaLnBrk="1" latinLnBrk="0" hangingPunct="1">
                        <a:lnSpc>
                          <a:spcPct val="107000"/>
                        </a:lnSpc>
                        <a:spcBef>
                          <a:spcPts val="0"/>
                        </a:spcBef>
                        <a:spcAft>
                          <a:spcPts val="0"/>
                        </a:spcAft>
                      </a:pPr>
                      <a:r>
                        <a:rPr lang="en-US" sz="1000" kern="1200" dirty="0" smtClean="0">
                          <a:solidFill>
                            <a:srgbClr val="002060"/>
                          </a:solidFill>
                          <a:effectLst/>
                          <a:latin typeface="Georgia" panose="02040502050405020303" pitchFamily="18" charset="0"/>
                          <a:ea typeface="+mn-ea"/>
                          <a:cs typeface="+mn-cs"/>
                        </a:rPr>
                        <a:t>21.</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000" kern="12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Before carrying out Ready Future transactions specific approval of Mr. Mufti Taqi Usmani be obtained and the Board should also be pre-informed.</a:t>
                      </a:r>
                      <a:endParaRPr lang="en-US" sz="1000" kern="12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Chief Investment Officer</a:t>
                      </a:r>
                      <a:endParaRPr lang="en-US" sz="1000" kern="12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82296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Meeting No. 164 dated April 16,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GB" sz="1000" kern="12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Mufti Sahib has shown some </a:t>
                      </a:r>
                      <a:r>
                        <a:rPr lang="en-GB" sz="1000" kern="12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reservations, however, </a:t>
                      </a:r>
                      <a:r>
                        <a:rPr lang="en-GB" sz="1000" kern="12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the transactions are still under discussion and a final decision is awaited from Mr. Mufti Taqi Usmani.</a:t>
                      </a:r>
                      <a:endParaRPr lang="en-US" sz="1000" kern="12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95" marR="36195" marT="9525"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448675"/>
                  </a:ext>
                </a:extLst>
              </a:tr>
              <a:tr h="721213">
                <a:tc>
                  <a:txBody>
                    <a:bodyPr/>
                    <a:lstStyle/>
                    <a:p>
                      <a:pPr marL="0" marR="0" algn="ctr" defTabSz="822960" rtl="0" eaLnBrk="1" latinLnBrk="0" hangingPunct="1">
                        <a:lnSpc>
                          <a:spcPct val="107000"/>
                        </a:lnSpc>
                        <a:spcBef>
                          <a:spcPts val="0"/>
                        </a:spcBef>
                        <a:spcAft>
                          <a:spcPts val="0"/>
                        </a:spcAft>
                      </a:pPr>
                      <a:r>
                        <a:rPr lang="en-US" sz="1000" kern="1200" dirty="0" smtClean="0">
                          <a:solidFill>
                            <a:srgbClr val="002060"/>
                          </a:solidFill>
                          <a:effectLst/>
                          <a:latin typeface="Georgia" panose="02040502050405020303" pitchFamily="18" charset="0"/>
                          <a:ea typeface="+mn-ea"/>
                          <a:cs typeface="+mn-cs"/>
                        </a:rPr>
                        <a:t>22.</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just" defTabSz="914400" rtl="0" eaLnBrk="1" latinLnBrk="0" hangingPunct="1">
                        <a:lnSpc>
                          <a:spcPct val="107000"/>
                        </a:lnSpc>
                        <a:spcBef>
                          <a:spcPts val="0"/>
                        </a:spcBef>
                        <a:spcAft>
                          <a:spcPts val="0"/>
                        </a:spcAft>
                      </a:pPr>
                      <a:r>
                        <a:rPr lang="en-GB" sz="1000" kern="1200" dirty="0" smtClean="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The management shall engage with MCB Islamic Bank to co-brand marketing campaigns and on-boarding of MCBAH Funds. </a:t>
                      </a:r>
                      <a:endParaRPr lang="en-US" sz="1000" kern="12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Head of Sales/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Head of Marketing</a:t>
                      </a:r>
                      <a:endParaRPr lang="en-US" sz="1000" kern="1200" dirty="0">
                        <a:solidFill>
                          <a:srgbClr val="00206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822960" rtl="0" eaLnBrk="1" fontAlgn="auto" latinLnBrk="0" hangingPunct="1">
                        <a:lnSpc>
                          <a:spcPct val="107000"/>
                        </a:lnSpc>
                        <a:spcBef>
                          <a:spcPts val="0"/>
                        </a:spcBef>
                        <a:spcAft>
                          <a:spcPts val="0"/>
                        </a:spcAft>
                        <a:buClrTx/>
                        <a:buSzTx/>
                        <a:buFontTx/>
                        <a:buNone/>
                        <a:tabLst/>
                        <a:defRPr/>
                      </a:pPr>
                      <a:r>
                        <a:rPr lang="en-US" sz="1000" kern="1200" baseline="0" dirty="0" smtClean="0">
                          <a:solidFill>
                            <a:srgbClr val="002060"/>
                          </a:solidFill>
                          <a:effectLst/>
                          <a:latin typeface="Georgia" panose="02040502050405020303" pitchFamily="18" charset="0"/>
                          <a:ea typeface="+mn-ea"/>
                          <a:cs typeface="+mn-cs"/>
                        </a:rPr>
                        <a:t>Meeting No. 165 dated May 04, 2021</a:t>
                      </a: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000" kern="1200" dirty="0" smtClean="0">
                          <a:solidFill>
                            <a:srgbClr val="002060"/>
                          </a:solidFill>
                          <a:effectLst/>
                          <a:latin typeface="Georgia" panose="02040502050405020303" pitchFamily="18" charset="0"/>
                          <a:ea typeface="+mn-ea"/>
                          <a:cs typeface="+mn-cs"/>
                        </a:rPr>
                        <a:t>We have approached the Marketing Team of MCB Islamic Bank. They are of the view that currently they</a:t>
                      </a:r>
                      <a:r>
                        <a:rPr lang="en-US" sz="1000" kern="1200" baseline="0" dirty="0" smtClean="0">
                          <a:solidFill>
                            <a:srgbClr val="002060"/>
                          </a:solidFill>
                          <a:effectLst/>
                          <a:latin typeface="Georgia" panose="02040502050405020303" pitchFamily="18" charset="0"/>
                          <a:ea typeface="+mn-ea"/>
                          <a:cs typeface="+mn-cs"/>
                        </a:rPr>
                        <a:t> do not have plan to spend aggressively on the Marketing. We would continue to follow with MCB Islamic Bank.</a:t>
                      </a:r>
                      <a:endParaRPr lang="en-US" sz="1200" kern="1200" dirty="0">
                        <a:solidFill>
                          <a:srgbClr val="00B050"/>
                        </a:solidFill>
                        <a:effectLst/>
                        <a:latin typeface="Georgia" panose="02040502050405020303" pitchFamily="18" charset="0"/>
                        <a:ea typeface="+mn-ea"/>
                        <a:cs typeface="+mn-cs"/>
                      </a:endParaRPr>
                    </a:p>
                  </a:txBody>
                  <a:tcPr marL="36125" marR="3612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840500711"/>
                  </a:ext>
                </a:extLst>
              </a:tr>
            </a:tbl>
          </a:graphicData>
        </a:graphic>
      </p:graphicFrame>
    </p:spTree>
    <p:extLst>
      <p:ext uri="{BB962C8B-B14F-4D97-AF65-F5344CB8AC3E}">
        <p14:creationId xmlns:p14="http://schemas.microsoft.com/office/powerpoint/2010/main" val="722192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3</a:t>
            </a:r>
            <a:endParaRPr lang="en-US" sz="2500" dirty="0">
              <a:solidFill>
                <a:schemeClr val="tx1">
                  <a:tint val="75000"/>
                </a:schemeClr>
              </a:solidFill>
              <a:latin typeface="Georgia" pitchFamily="18" charset="0"/>
              <a:ea typeface="+mn-ea"/>
              <a:cs typeface="+mn-cs"/>
            </a:endParaRPr>
          </a:p>
        </p:txBody>
      </p:sp>
      <p:sp>
        <p:nvSpPr>
          <p:cNvPr id="5" name="Content Placeholder 2"/>
          <p:cNvSpPr>
            <a:spLocks noGrp="1"/>
          </p:cNvSpPr>
          <p:nvPr>
            <p:ph idx="1"/>
          </p:nvPr>
        </p:nvSpPr>
        <p:spPr>
          <a:xfrm>
            <a:off x="797244" y="1538492"/>
            <a:ext cx="9464040" cy="1533324"/>
          </a:xfrm>
        </p:spPr>
        <p:txBody>
          <a:bodyPr>
            <a:normAutofit/>
          </a:bodyPr>
          <a:lstStyle/>
          <a:p>
            <a:pPr marL="0" indent="0" algn="ctr">
              <a:buNone/>
            </a:pPr>
            <a:r>
              <a:rPr lang="en-US" dirty="0">
                <a:latin typeface="Georgia" pitchFamily="18" charset="0"/>
              </a:rPr>
              <a:t>To update the Board members on significant matters, if any, discussed in Audit Committee meetings held on </a:t>
            </a:r>
            <a:r>
              <a:rPr lang="en-US" dirty="0" smtClean="0">
                <a:latin typeface="Georgia" pitchFamily="18" charset="0"/>
              </a:rPr>
              <a:t>October 20 </a:t>
            </a:r>
            <a:r>
              <a:rPr lang="en-US" dirty="0">
                <a:latin typeface="Georgia" pitchFamily="18" charset="0"/>
              </a:rPr>
              <a:t>and </a:t>
            </a:r>
            <a:r>
              <a:rPr lang="en-US" dirty="0" smtClean="0">
                <a:latin typeface="Georgia" pitchFamily="18" charset="0"/>
              </a:rPr>
              <a:t>21, 2021</a:t>
            </a:r>
            <a:endParaRPr lang="en-US" dirty="0">
              <a:latin typeface="Georgia" pitchFamily="18" charset="0"/>
            </a:endParaRPr>
          </a:p>
        </p:txBody>
      </p:sp>
      <p:sp>
        <p:nvSpPr>
          <p:cNvPr id="2" name="TextBox 1"/>
          <p:cNvSpPr txBox="1"/>
          <p:nvPr/>
        </p:nvSpPr>
        <p:spPr>
          <a:xfrm>
            <a:off x="3071813" y="4429125"/>
            <a:ext cx="5400675" cy="477054"/>
          </a:xfrm>
          <a:prstGeom prst="rect">
            <a:avLst/>
          </a:prstGeom>
          <a:noFill/>
        </p:spPr>
        <p:txBody>
          <a:bodyPr wrap="square" rtlCol="0">
            <a:spAutoFit/>
          </a:bodyPr>
          <a:lstStyle/>
          <a:p>
            <a:pPr algn="ctr"/>
            <a:r>
              <a:rPr lang="en-US" sz="2500" dirty="0" smtClean="0">
                <a:latin typeface="Georgia" panose="02040502050405020303" pitchFamily="18" charset="0"/>
              </a:rPr>
              <a:t>To be discussed in the meeting</a:t>
            </a:r>
            <a:endParaRPr lang="en-US" sz="2500" dirty="0">
              <a:latin typeface="Georgia" panose="02040502050405020303" pitchFamily="18" charset="0"/>
            </a:endParaRPr>
          </a:p>
        </p:txBody>
      </p:sp>
    </p:spTree>
    <p:extLst>
      <p:ext uri="{BB962C8B-B14F-4D97-AF65-F5344CB8AC3E}">
        <p14:creationId xmlns:p14="http://schemas.microsoft.com/office/powerpoint/2010/main" val="38266923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4</a:t>
            </a:r>
            <a:endParaRPr lang="en-US" sz="2500" dirty="0">
              <a:solidFill>
                <a:schemeClr val="tx1">
                  <a:tint val="75000"/>
                </a:schemeClr>
              </a:solidFill>
              <a:latin typeface="Georgia" pitchFamily="18" charset="0"/>
              <a:ea typeface="+mn-ea"/>
              <a:cs typeface="+mn-cs"/>
            </a:endParaRPr>
          </a:p>
        </p:txBody>
      </p:sp>
      <p:sp>
        <p:nvSpPr>
          <p:cNvPr id="5" name="Content Placeholder 2"/>
          <p:cNvSpPr>
            <a:spLocks noGrp="1"/>
          </p:cNvSpPr>
          <p:nvPr>
            <p:ph idx="1"/>
          </p:nvPr>
        </p:nvSpPr>
        <p:spPr>
          <a:xfrm>
            <a:off x="1385888" y="1567066"/>
            <a:ext cx="8229600" cy="2532985"/>
          </a:xfrm>
        </p:spPr>
        <p:txBody>
          <a:bodyPr>
            <a:normAutofit/>
          </a:bodyPr>
          <a:lstStyle/>
          <a:p>
            <a:pPr marL="0" lvl="0" indent="0" algn="ctr">
              <a:buNone/>
            </a:pPr>
            <a:r>
              <a:rPr lang="en-US" dirty="0">
                <a:latin typeface="Georgia" pitchFamily="18" charset="0"/>
              </a:rPr>
              <a:t>To consider and approve the </a:t>
            </a:r>
            <a:r>
              <a:rPr lang="en-US" dirty="0" smtClean="0">
                <a:latin typeface="Georgia" pitchFamily="18" charset="0"/>
              </a:rPr>
              <a:t>un-audited financial </a:t>
            </a:r>
            <a:r>
              <a:rPr lang="en-US" dirty="0">
                <a:latin typeface="Georgia" pitchFamily="18" charset="0"/>
              </a:rPr>
              <a:t>statements of MCB-Arif Habib Savings and  Investments Limited as recommended by the Audit Committee for the period / quarter ended September 30, </a:t>
            </a:r>
            <a:r>
              <a:rPr lang="en-US" dirty="0" smtClean="0">
                <a:latin typeface="Georgia" pitchFamily="18" charset="0"/>
              </a:rPr>
              <a:t>2021 </a:t>
            </a:r>
            <a:r>
              <a:rPr lang="en-US" dirty="0">
                <a:latin typeface="Georgia" pitchFamily="18" charset="0"/>
              </a:rPr>
              <a:t>and Directors’ Report thereon</a:t>
            </a:r>
          </a:p>
        </p:txBody>
      </p:sp>
    </p:spTree>
    <p:extLst>
      <p:ext uri="{BB962C8B-B14F-4D97-AF65-F5344CB8AC3E}">
        <p14:creationId xmlns:p14="http://schemas.microsoft.com/office/powerpoint/2010/main" val="39138186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887" y="733463"/>
            <a:ext cx="7666387" cy="535274"/>
          </a:xfrm>
        </p:spPr>
        <p:txBody>
          <a:bodyPr>
            <a:normAutofit fontScale="90000"/>
          </a:bodyPr>
          <a:lstStyle/>
          <a:p>
            <a:r>
              <a:rPr lang="en-US" sz="2025" b="1" dirty="0">
                <a:solidFill>
                  <a:schemeClr val="tx1">
                    <a:tint val="75000"/>
                  </a:schemeClr>
                </a:solidFill>
              </a:rPr>
              <a:t>Key Performance Indicators – YTD September 2021</a:t>
            </a:r>
            <a:r>
              <a:rPr lang="en-US" b="1" dirty="0" smtClean="0">
                <a:solidFill>
                  <a:schemeClr val="tx1">
                    <a:tint val="75000"/>
                  </a:schemeClr>
                </a:solidFill>
              </a:rPr>
              <a: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0555247"/>
              </p:ext>
            </p:extLst>
          </p:nvPr>
        </p:nvGraphicFramePr>
        <p:xfrm>
          <a:off x="1233243" y="1257514"/>
          <a:ext cx="8551253" cy="4715043"/>
        </p:xfrm>
        <a:graphic>
          <a:graphicData uri="http://schemas.openxmlformats.org/drawingml/2006/table">
            <a:tbl>
              <a:tblPr firstRow="1" bandRow="1">
                <a:tableStyleId>{5C22544A-7EE6-4342-B048-85BDC9FD1C3A}</a:tableStyleId>
              </a:tblPr>
              <a:tblGrid>
                <a:gridCol w="4058968">
                  <a:extLst>
                    <a:ext uri="{9D8B030D-6E8A-4147-A177-3AD203B41FA5}">
                      <a16:colId xmlns:a16="http://schemas.microsoft.com/office/drawing/2014/main" val="20000"/>
                    </a:ext>
                  </a:extLst>
                </a:gridCol>
                <a:gridCol w="1431178">
                  <a:extLst>
                    <a:ext uri="{9D8B030D-6E8A-4147-A177-3AD203B41FA5}">
                      <a16:colId xmlns:a16="http://schemas.microsoft.com/office/drawing/2014/main" val="20001"/>
                    </a:ext>
                  </a:extLst>
                </a:gridCol>
                <a:gridCol w="3061107">
                  <a:extLst>
                    <a:ext uri="{9D8B030D-6E8A-4147-A177-3AD203B41FA5}">
                      <a16:colId xmlns:a16="http://schemas.microsoft.com/office/drawing/2014/main" val="20002"/>
                    </a:ext>
                  </a:extLst>
                </a:gridCol>
              </a:tblGrid>
              <a:tr h="611220">
                <a:tc>
                  <a:txBody>
                    <a:bodyPr/>
                    <a:lstStyle/>
                    <a:p>
                      <a:pPr algn="ctr" rtl="0" fontAlgn="ctr"/>
                      <a:r>
                        <a:rPr lang="en-US" sz="2000" b="1" i="0" u="none" strike="noStrike" dirty="0">
                          <a:solidFill>
                            <a:srgbClr val="000000"/>
                          </a:solidFill>
                          <a:effectLst/>
                          <a:latin typeface="Calibri" panose="020F0502020204030204" pitchFamily="34" charset="0"/>
                        </a:rPr>
                        <a:t>KPIs</a:t>
                      </a:r>
                    </a:p>
                  </a:txBody>
                  <a:tcPr marL="7716" marR="7716" marT="7716" marB="0" anchor="ctr">
                    <a:solidFill>
                      <a:schemeClr val="accent6">
                        <a:lumMod val="40000"/>
                        <a:lumOff val="60000"/>
                      </a:schemeClr>
                    </a:solidFill>
                  </a:tcPr>
                </a:tc>
                <a:tc>
                  <a:txBody>
                    <a:bodyPr/>
                    <a:lstStyle/>
                    <a:p>
                      <a:pPr algn="ctr" rtl="0" fontAlgn="ctr"/>
                      <a:r>
                        <a:rPr lang="en-US" sz="2000" b="1" i="0" u="none" strike="noStrike" dirty="0">
                          <a:solidFill>
                            <a:srgbClr val="000000"/>
                          </a:solidFill>
                          <a:effectLst/>
                          <a:latin typeface="Calibri" panose="020F0502020204030204" pitchFamily="34" charset="0"/>
                        </a:rPr>
                        <a:t>Target FY 2022</a:t>
                      </a:r>
                    </a:p>
                  </a:txBody>
                  <a:tcPr marL="7716" marR="7716" marT="7716" marB="0" anchor="ctr">
                    <a:solidFill>
                      <a:schemeClr val="accent4">
                        <a:lumMod val="40000"/>
                        <a:lumOff val="60000"/>
                      </a:schemeClr>
                    </a:solidFill>
                  </a:tcPr>
                </a:tc>
                <a:tc>
                  <a:txBody>
                    <a:bodyPr/>
                    <a:lstStyle/>
                    <a:p>
                      <a:pPr algn="ctr" rtl="0" fontAlgn="ctr"/>
                      <a:r>
                        <a:rPr lang="en-US" sz="2000" b="1" i="0" u="none" strike="noStrike" dirty="0">
                          <a:solidFill>
                            <a:srgbClr val="000000"/>
                          </a:solidFill>
                          <a:effectLst/>
                          <a:latin typeface="Calibri" panose="020F0502020204030204" pitchFamily="34" charset="0"/>
                        </a:rPr>
                        <a:t>YTD </a:t>
                      </a:r>
                      <a:endParaRPr lang="en-US" sz="2000" b="1" i="0" u="none" strike="noStrike" dirty="0" smtClean="0">
                        <a:solidFill>
                          <a:srgbClr val="000000"/>
                        </a:solidFill>
                        <a:effectLst/>
                        <a:latin typeface="Calibri" panose="020F0502020204030204" pitchFamily="34" charset="0"/>
                      </a:endParaRPr>
                    </a:p>
                    <a:p>
                      <a:pPr algn="ctr" rtl="0" fontAlgn="ctr"/>
                      <a:r>
                        <a:rPr lang="en-US" sz="2000" b="1" i="0" u="none" strike="noStrike" dirty="0" smtClean="0">
                          <a:solidFill>
                            <a:srgbClr val="000000"/>
                          </a:solidFill>
                          <a:effectLst/>
                          <a:latin typeface="Calibri" panose="020F0502020204030204" pitchFamily="34" charset="0"/>
                        </a:rPr>
                        <a:t>September – </a:t>
                      </a:r>
                      <a:r>
                        <a:rPr lang="en-US" sz="2000" b="1" i="0" u="none" strike="noStrike" dirty="0">
                          <a:solidFill>
                            <a:srgbClr val="000000"/>
                          </a:solidFill>
                          <a:effectLst/>
                          <a:latin typeface="Calibri" panose="020F0502020204030204" pitchFamily="34" charset="0"/>
                        </a:rPr>
                        <a:t>2021</a:t>
                      </a:r>
                    </a:p>
                  </a:txBody>
                  <a:tcPr marL="7716" marR="7716" marT="7716" marB="0" anchor="ctr">
                    <a:solidFill>
                      <a:schemeClr val="accent1">
                        <a:lumMod val="40000"/>
                        <a:lumOff val="60000"/>
                      </a:schemeClr>
                    </a:solidFill>
                  </a:tcPr>
                </a:tc>
                <a:extLst>
                  <a:ext uri="{0D108BD9-81ED-4DB2-BD59-A6C34878D82A}">
                    <a16:rowId xmlns:a16="http://schemas.microsoft.com/office/drawing/2014/main" val="10000"/>
                  </a:ext>
                </a:extLst>
              </a:tr>
              <a:tr h="342749">
                <a:tc>
                  <a:txBody>
                    <a:bodyPr/>
                    <a:lstStyle/>
                    <a:p>
                      <a:pPr algn="l" rtl="0" fontAlgn="ctr"/>
                      <a:r>
                        <a:rPr lang="en-US" sz="2000" b="1" i="0" u="none" strike="noStrike" dirty="0">
                          <a:solidFill>
                            <a:srgbClr val="000000"/>
                          </a:solidFill>
                          <a:effectLst/>
                          <a:latin typeface="Calibri" panose="020F0502020204030204" pitchFamily="34" charset="0"/>
                        </a:rPr>
                        <a:t>Operating Profit (million</a:t>
                      </a:r>
                      <a:r>
                        <a:rPr lang="en-US" sz="2000" b="1" i="0" u="none" strike="noStrike" dirty="0" smtClean="0">
                          <a:solidFill>
                            <a:srgbClr val="000000"/>
                          </a:solidFill>
                          <a:effectLst/>
                          <a:latin typeface="Calibri" panose="020F0502020204030204" pitchFamily="34" charset="0"/>
                        </a:rPr>
                        <a:t>)*</a:t>
                      </a:r>
                      <a:endParaRPr lang="en-US" sz="2000" b="1" i="0" u="none" strike="noStrike" dirty="0">
                        <a:solidFill>
                          <a:srgbClr val="000000"/>
                        </a:solidFill>
                        <a:effectLst/>
                        <a:latin typeface="Calibri" panose="020F0502020204030204" pitchFamily="34" charset="0"/>
                      </a:endParaRPr>
                    </a:p>
                  </a:txBody>
                  <a:tcPr marL="69438" marR="7716" marT="7716" marB="0" anchor="ctr">
                    <a:solidFill>
                      <a:schemeClr val="accent6">
                        <a:lumMod val="40000"/>
                        <a:lumOff val="60000"/>
                      </a:schemeClr>
                    </a:solidFill>
                  </a:tcPr>
                </a:tc>
                <a:tc>
                  <a:txBody>
                    <a:bodyPr/>
                    <a:lstStyle/>
                    <a:p>
                      <a:pPr algn="ctr" rtl="0" fontAlgn="ctr"/>
                      <a:r>
                        <a:rPr lang="en-US" sz="2000" b="1" i="0" u="none" strike="noStrike" dirty="0" smtClean="0">
                          <a:solidFill>
                            <a:srgbClr val="FF0000"/>
                          </a:solidFill>
                          <a:effectLst/>
                          <a:latin typeface="Calibri" panose="020F0502020204030204" pitchFamily="34" charset="0"/>
                        </a:rPr>
                        <a:t> 56</a:t>
                      </a:r>
                      <a:endParaRPr lang="en-US" sz="2000" b="1" i="0" u="none" strike="noStrike" dirty="0">
                        <a:solidFill>
                          <a:srgbClr val="FF0000"/>
                        </a:solidFill>
                        <a:effectLst/>
                        <a:latin typeface="Calibri" panose="020F0502020204030204" pitchFamily="34" charset="0"/>
                      </a:endParaRPr>
                    </a:p>
                  </a:txBody>
                  <a:tcPr marL="7716" marR="7716" marT="7716" marB="0" anchor="ctr">
                    <a:solidFill>
                      <a:schemeClr val="accent4">
                        <a:lumMod val="40000"/>
                        <a:lumOff val="60000"/>
                      </a:schemeClr>
                    </a:solidFill>
                  </a:tcPr>
                </a:tc>
                <a:tc>
                  <a:txBody>
                    <a:bodyPr/>
                    <a:lstStyle/>
                    <a:p>
                      <a:pPr marL="0" algn="ctr" defTabSz="914400" rtl="0" eaLnBrk="1" fontAlgn="ctr" latinLnBrk="0" hangingPunct="1"/>
                      <a:r>
                        <a:rPr lang="en-US" sz="2000" b="1" i="0" u="none" strike="noStrike" kern="1200" dirty="0" smtClean="0">
                          <a:solidFill>
                            <a:srgbClr val="000000"/>
                          </a:solidFill>
                          <a:effectLst/>
                          <a:latin typeface="Calibri" panose="020F0502020204030204" pitchFamily="34" charset="0"/>
                          <a:ea typeface="+mn-ea"/>
                          <a:cs typeface="+mn-cs"/>
                        </a:rPr>
                        <a:t>71 </a:t>
                      </a:r>
                      <a:r>
                        <a:rPr lang="en-US" sz="1600" b="1" i="0" u="none" strike="noStrike" kern="1200" dirty="0" smtClean="0">
                          <a:solidFill>
                            <a:srgbClr val="000000"/>
                          </a:solidFill>
                          <a:effectLst/>
                          <a:latin typeface="Calibri" panose="020F0502020204030204" pitchFamily="34" charset="0"/>
                          <a:ea typeface="+mn-ea"/>
                          <a:cs typeface="+mn-cs"/>
                        </a:rPr>
                        <a:t>(115.6 SWWF Unadjusted)   </a:t>
                      </a:r>
                      <a:endParaRPr lang="en-US" sz="2000" b="1" i="0" u="none" strike="noStrike" kern="1200" dirty="0">
                        <a:solidFill>
                          <a:srgbClr val="000000"/>
                        </a:solidFill>
                        <a:effectLst/>
                        <a:latin typeface="Calibri" panose="020F0502020204030204" pitchFamily="34" charset="0"/>
                        <a:ea typeface="+mn-ea"/>
                        <a:cs typeface="+mn-cs"/>
                      </a:endParaRPr>
                    </a:p>
                  </a:txBody>
                  <a:tcPr marL="7716" marR="7716" marT="7716" marB="0" anchor="ctr">
                    <a:solidFill>
                      <a:schemeClr val="accent1">
                        <a:lumMod val="40000"/>
                        <a:lumOff val="60000"/>
                      </a:schemeClr>
                    </a:solidFill>
                  </a:tcPr>
                </a:tc>
                <a:extLst>
                  <a:ext uri="{0D108BD9-81ED-4DB2-BD59-A6C34878D82A}">
                    <a16:rowId xmlns:a16="http://schemas.microsoft.com/office/drawing/2014/main" val="10001"/>
                  </a:ext>
                </a:extLst>
              </a:tr>
              <a:tr h="666084">
                <a:tc>
                  <a:txBody>
                    <a:bodyPr/>
                    <a:lstStyle/>
                    <a:p>
                      <a:pPr algn="l" rtl="0" fontAlgn="ctr"/>
                      <a:r>
                        <a:rPr lang="en-US" sz="2000" b="1" i="0" u="none" strike="noStrike" dirty="0" smtClean="0">
                          <a:solidFill>
                            <a:srgbClr val="000000"/>
                          </a:solidFill>
                          <a:effectLst/>
                          <a:latin typeface="Calibri" panose="020F0502020204030204" pitchFamily="34" charset="0"/>
                        </a:rPr>
                        <a:t>Treasury Income **</a:t>
                      </a:r>
                      <a:endParaRPr lang="en-US" sz="2000" b="1" i="0" u="none" strike="noStrike" dirty="0">
                        <a:solidFill>
                          <a:srgbClr val="000000"/>
                        </a:solidFill>
                        <a:effectLst/>
                        <a:latin typeface="Calibri" panose="020F0502020204030204" pitchFamily="34" charset="0"/>
                      </a:endParaRPr>
                    </a:p>
                  </a:txBody>
                  <a:tcPr marL="69438" marR="7716" marT="7716" marB="0" anchor="ctr">
                    <a:solidFill>
                      <a:schemeClr val="accent6">
                        <a:lumMod val="40000"/>
                        <a:lumOff val="60000"/>
                      </a:schemeClr>
                    </a:solidFill>
                  </a:tcPr>
                </a:tc>
                <a:tc>
                  <a:txBody>
                    <a:bodyPr/>
                    <a:lstStyle/>
                    <a:p>
                      <a:pPr algn="ctr" rtl="0" fontAlgn="ctr"/>
                      <a:r>
                        <a:rPr lang="en-US" sz="2000" b="1" i="0" u="none" strike="noStrike" dirty="0" smtClean="0">
                          <a:solidFill>
                            <a:srgbClr val="FF0000"/>
                          </a:solidFill>
                          <a:effectLst/>
                          <a:latin typeface="Calibri" panose="020F0502020204030204" pitchFamily="34" charset="0"/>
                        </a:rPr>
                        <a:t>0.07%</a:t>
                      </a:r>
                      <a:r>
                        <a:rPr lang="en-US" sz="2000" b="1" i="0" u="none" strike="noStrike" baseline="0" dirty="0" smtClean="0">
                          <a:solidFill>
                            <a:srgbClr val="FF0000"/>
                          </a:solidFill>
                          <a:effectLst/>
                          <a:latin typeface="Calibri" panose="020F0502020204030204" pitchFamily="34" charset="0"/>
                        </a:rPr>
                        <a:t> </a:t>
                      </a:r>
                      <a:endParaRPr lang="en-US" sz="2000" b="1" i="0" u="none" strike="noStrike" baseline="0" dirty="0" smtClean="0">
                        <a:solidFill>
                          <a:srgbClr val="FF0000"/>
                        </a:solidFill>
                        <a:effectLst/>
                        <a:latin typeface="Calibri" panose="020F0502020204030204" pitchFamily="34" charset="0"/>
                      </a:endParaRPr>
                    </a:p>
                  </a:txBody>
                  <a:tcPr marL="7716" marR="7716" marT="7716" marB="0" anchor="ctr">
                    <a:solidFill>
                      <a:schemeClr val="accent4">
                        <a:lumMod val="40000"/>
                        <a:lumOff val="60000"/>
                      </a:schemeClr>
                    </a:solidFill>
                  </a:tcPr>
                </a:tc>
                <a:tc>
                  <a:txBody>
                    <a:bodyPr/>
                    <a:lstStyle/>
                    <a:p>
                      <a:pPr marL="0" algn="ctr" defTabSz="914400" rtl="0" eaLnBrk="1" fontAlgn="ctr" latinLnBrk="0" hangingPunct="1"/>
                      <a:r>
                        <a:rPr lang="en-US" sz="2000" b="1" i="0" u="none" strike="noStrike" kern="1200" dirty="0" smtClean="0">
                          <a:solidFill>
                            <a:srgbClr val="000000"/>
                          </a:solidFill>
                          <a:effectLst/>
                          <a:latin typeface="Calibri" panose="020F0502020204030204" pitchFamily="34" charset="0"/>
                          <a:ea typeface="+mn-ea"/>
                          <a:cs typeface="+mn-cs"/>
                        </a:rPr>
                        <a:t>-1.64% </a:t>
                      </a:r>
                    </a:p>
                    <a:p>
                      <a:pPr marL="0" algn="ctr" defTabSz="914400" rtl="0" eaLnBrk="1" fontAlgn="ctr" latinLnBrk="0" hangingPunct="1"/>
                      <a:r>
                        <a:rPr lang="en-US" sz="1600" b="1" i="0" u="none" strike="noStrike" kern="1200" dirty="0" smtClean="0">
                          <a:solidFill>
                            <a:srgbClr val="000000"/>
                          </a:solidFill>
                          <a:effectLst/>
                          <a:latin typeface="Calibri" panose="020F0502020204030204" pitchFamily="34" charset="0"/>
                          <a:ea typeface="+mn-ea"/>
                          <a:cs typeface="+mn-cs"/>
                        </a:rPr>
                        <a:t>(-0.93% SWWF Unadjusted)</a:t>
                      </a:r>
                      <a:endParaRPr lang="en-US" sz="1600" b="1" i="0" u="none" strike="noStrike" kern="1200" dirty="0">
                        <a:solidFill>
                          <a:srgbClr val="000000"/>
                        </a:solidFill>
                        <a:effectLst/>
                        <a:latin typeface="Calibri" panose="020F0502020204030204" pitchFamily="34" charset="0"/>
                        <a:ea typeface="+mn-ea"/>
                        <a:cs typeface="+mn-cs"/>
                      </a:endParaRPr>
                    </a:p>
                  </a:txBody>
                  <a:tcPr marL="7716" marR="7716" marT="7716" marB="0" anchor="ctr">
                    <a:solidFill>
                      <a:schemeClr val="accent1">
                        <a:lumMod val="40000"/>
                        <a:lumOff val="60000"/>
                      </a:schemeClr>
                    </a:solidFill>
                  </a:tcPr>
                </a:tc>
                <a:extLst>
                  <a:ext uri="{0D108BD9-81ED-4DB2-BD59-A6C34878D82A}">
                    <a16:rowId xmlns:a16="http://schemas.microsoft.com/office/drawing/2014/main" val="2282469023"/>
                  </a:ext>
                </a:extLst>
              </a:tr>
              <a:tr h="338981">
                <a:tc>
                  <a:txBody>
                    <a:bodyPr/>
                    <a:lstStyle/>
                    <a:p>
                      <a:pPr algn="l" rtl="0" fontAlgn="ctr"/>
                      <a:r>
                        <a:rPr lang="en-US" sz="2000" b="1" i="0" u="none" strike="noStrike" dirty="0" smtClean="0">
                          <a:solidFill>
                            <a:srgbClr val="000000"/>
                          </a:solidFill>
                          <a:effectLst/>
                          <a:latin typeface="Calibri" panose="020F0502020204030204" pitchFamily="34" charset="0"/>
                        </a:rPr>
                        <a:t>Fund Performance </a:t>
                      </a:r>
                      <a:endParaRPr lang="en-US" sz="2000" b="1" i="0" u="none" strike="noStrike" dirty="0">
                        <a:solidFill>
                          <a:srgbClr val="000000"/>
                        </a:solidFill>
                        <a:effectLst/>
                        <a:latin typeface="Calibri" panose="020F0502020204030204" pitchFamily="34" charset="0"/>
                      </a:endParaRPr>
                    </a:p>
                  </a:txBody>
                  <a:tcPr marL="69438" marR="7716" marT="7716" marB="0" anchor="ctr">
                    <a:solidFill>
                      <a:schemeClr val="accent6">
                        <a:lumMod val="40000"/>
                        <a:lumOff val="60000"/>
                      </a:schemeClr>
                    </a:solidFill>
                  </a:tcPr>
                </a:tc>
                <a:tc gridSpan="2">
                  <a:txBody>
                    <a:bodyPr/>
                    <a:lstStyle/>
                    <a:p>
                      <a:pPr algn="ctr" rtl="0" fontAlgn="ctr"/>
                      <a:r>
                        <a:rPr lang="en-US" sz="2000" b="1" i="0" u="none" strike="noStrike" dirty="0" smtClean="0">
                          <a:solidFill>
                            <a:srgbClr val="000000"/>
                          </a:solidFill>
                          <a:effectLst/>
                          <a:latin typeface="Calibri" panose="020F0502020204030204" pitchFamily="34" charset="0"/>
                        </a:rPr>
                        <a:t>Refer Annexure ‘A’</a:t>
                      </a:r>
                      <a:endParaRPr lang="en-US" sz="2000" b="1" i="0" u="none" strike="noStrike" dirty="0">
                        <a:solidFill>
                          <a:srgbClr val="000000"/>
                        </a:solidFill>
                        <a:effectLst/>
                        <a:latin typeface="Calibri" panose="020F0502020204030204" pitchFamily="34" charset="0"/>
                      </a:endParaRPr>
                    </a:p>
                  </a:txBody>
                  <a:tcPr marL="7716" marR="7716" marT="7716" marB="0" anchor="ctr">
                    <a:solidFill>
                      <a:schemeClr val="accent4">
                        <a:lumMod val="40000"/>
                        <a:lumOff val="60000"/>
                      </a:schemeClr>
                    </a:solidFill>
                  </a:tcPr>
                </a:tc>
                <a:tc hMerge="1">
                  <a:txBody>
                    <a:bodyPr/>
                    <a:lstStyle/>
                    <a:p>
                      <a:pPr algn="ctr" rtl="0" fontAlgn="ctr"/>
                      <a:endParaRPr lang="en-US" sz="2400" b="1"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51092001"/>
                  </a:ext>
                </a:extLst>
              </a:tr>
              <a:tr h="343030">
                <a:tc>
                  <a:txBody>
                    <a:bodyPr/>
                    <a:lstStyle/>
                    <a:p>
                      <a:pPr algn="l" rtl="0" fontAlgn="ctr"/>
                      <a:r>
                        <a:rPr lang="en-US" sz="2000" b="1" i="0" u="none" strike="noStrike" dirty="0">
                          <a:solidFill>
                            <a:srgbClr val="000000"/>
                          </a:solidFill>
                          <a:effectLst/>
                          <a:latin typeface="Calibri" panose="020F0502020204030204" pitchFamily="34" charset="0"/>
                        </a:rPr>
                        <a:t>HNW Relationships</a:t>
                      </a:r>
                    </a:p>
                  </a:txBody>
                  <a:tcPr marL="69438" marR="7716" marT="7716" marB="0" anchor="ctr">
                    <a:solidFill>
                      <a:schemeClr val="accent6">
                        <a:lumMod val="40000"/>
                        <a:lumOff val="60000"/>
                      </a:schemeClr>
                    </a:solidFill>
                  </a:tcPr>
                </a:tc>
                <a:tc>
                  <a:txBody>
                    <a:bodyPr/>
                    <a:lstStyle/>
                    <a:p>
                      <a:pPr algn="ctr" rtl="0" fontAlgn="ctr"/>
                      <a:r>
                        <a:rPr lang="en-US" sz="2000" b="1" i="0" u="none" strike="noStrike" dirty="0" smtClean="0">
                          <a:solidFill>
                            <a:srgbClr val="FF0000"/>
                          </a:solidFill>
                          <a:effectLst/>
                          <a:latin typeface="Calibri" panose="020F0502020204030204" pitchFamily="34" charset="0"/>
                        </a:rPr>
                        <a:t>140</a:t>
                      </a:r>
                      <a:r>
                        <a:rPr lang="en-US" sz="1400" b="1" i="0" u="none" strike="noStrike" dirty="0" smtClean="0">
                          <a:solidFill>
                            <a:srgbClr val="FF0000"/>
                          </a:solidFill>
                          <a:effectLst/>
                          <a:latin typeface="Calibri" panose="020F0502020204030204" pitchFamily="34" charset="0"/>
                        </a:rPr>
                        <a:t>*</a:t>
                      </a:r>
                      <a:endParaRPr lang="en-US" sz="2000" b="1" i="0" u="none" strike="noStrike" dirty="0">
                        <a:solidFill>
                          <a:srgbClr val="FF0000"/>
                        </a:solidFill>
                        <a:effectLst/>
                        <a:latin typeface="Calibri" panose="020F0502020204030204" pitchFamily="34" charset="0"/>
                      </a:endParaRPr>
                    </a:p>
                  </a:txBody>
                  <a:tcPr marL="7716" marR="7716" marT="7716" marB="0" anchor="ctr">
                    <a:solidFill>
                      <a:schemeClr val="accent4">
                        <a:lumMod val="40000"/>
                        <a:lumOff val="60000"/>
                      </a:schemeClr>
                    </a:solidFill>
                  </a:tcPr>
                </a:tc>
                <a:tc>
                  <a:txBody>
                    <a:bodyPr/>
                    <a:lstStyle/>
                    <a:p>
                      <a:pPr marL="0" algn="ctr" defTabSz="914400" rtl="0" eaLnBrk="1" fontAlgn="ctr" latinLnBrk="0" hangingPunct="1"/>
                      <a:r>
                        <a:rPr lang="en-US" sz="2000" b="1" i="0" u="none" strike="noStrike" kern="1200" dirty="0" smtClean="0">
                          <a:solidFill>
                            <a:srgbClr val="000000"/>
                          </a:solidFill>
                          <a:effectLst/>
                          <a:latin typeface="Calibri" panose="020F0502020204030204" pitchFamily="34" charset="0"/>
                          <a:ea typeface="+mn-ea"/>
                          <a:cs typeface="+mn-cs"/>
                        </a:rPr>
                        <a:t>131</a:t>
                      </a:r>
                      <a:endParaRPr lang="en-US" sz="2000" b="1" i="0" u="none" strike="noStrike" kern="1200" dirty="0">
                        <a:solidFill>
                          <a:srgbClr val="000000"/>
                        </a:solidFill>
                        <a:effectLst/>
                        <a:latin typeface="Calibri" panose="020F0502020204030204" pitchFamily="34" charset="0"/>
                        <a:ea typeface="+mn-ea"/>
                        <a:cs typeface="+mn-cs"/>
                      </a:endParaRPr>
                    </a:p>
                  </a:txBody>
                  <a:tcPr marL="7716" marR="7716" marT="7716" marB="0" anchor="ctr">
                    <a:solidFill>
                      <a:schemeClr val="accent1">
                        <a:lumMod val="40000"/>
                        <a:lumOff val="60000"/>
                      </a:schemeClr>
                    </a:solidFill>
                  </a:tcPr>
                </a:tc>
                <a:extLst>
                  <a:ext uri="{0D108BD9-81ED-4DB2-BD59-A6C34878D82A}">
                    <a16:rowId xmlns:a16="http://schemas.microsoft.com/office/drawing/2014/main" val="10002"/>
                  </a:ext>
                </a:extLst>
              </a:tr>
              <a:tr h="343030">
                <a:tc>
                  <a:txBody>
                    <a:bodyPr/>
                    <a:lstStyle/>
                    <a:p>
                      <a:pPr algn="l" rtl="0" fontAlgn="ctr"/>
                      <a:r>
                        <a:rPr lang="en-US" sz="2000" b="1" i="0" u="none" strike="noStrike" dirty="0">
                          <a:solidFill>
                            <a:srgbClr val="000000"/>
                          </a:solidFill>
                          <a:effectLst/>
                          <a:latin typeface="Calibri" panose="020F0502020204030204" pitchFamily="34" charset="0"/>
                        </a:rPr>
                        <a:t>Retail AUMs</a:t>
                      </a:r>
                    </a:p>
                  </a:txBody>
                  <a:tcPr marL="69438" marR="7716" marT="7716" marB="0" anchor="ctr">
                    <a:solidFill>
                      <a:schemeClr val="accent6">
                        <a:lumMod val="40000"/>
                        <a:lumOff val="60000"/>
                      </a:schemeClr>
                    </a:solidFill>
                  </a:tcPr>
                </a:tc>
                <a:tc>
                  <a:txBody>
                    <a:bodyPr/>
                    <a:lstStyle/>
                    <a:p>
                      <a:pPr algn="ctr" rtl="0" fontAlgn="ctr"/>
                      <a:r>
                        <a:rPr lang="en-US" sz="2000" b="1" i="0" u="none" strike="noStrike" dirty="0">
                          <a:solidFill>
                            <a:srgbClr val="FF0000"/>
                          </a:solidFill>
                          <a:effectLst/>
                          <a:latin typeface="Calibri" panose="020F0502020204030204" pitchFamily="34" charset="0"/>
                        </a:rPr>
                        <a:t>30.8</a:t>
                      </a:r>
                      <a:r>
                        <a:rPr lang="en-US" sz="2000" b="1" i="0" u="none" strike="noStrike" dirty="0" smtClean="0">
                          <a:solidFill>
                            <a:srgbClr val="FF0000"/>
                          </a:solidFill>
                          <a:effectLst/>
                          <a:latin typeface="Calibri" panose="020F0502020204030204" pitchFamily="34" charset="0"/>
                        </a:rPr>
                        <a:t>%</a:t>
                      </a:r>
                      <a:r>
                        <a:rPr lang="en-US" sz="1400" b="1" i="0" u="none" strike="noStrike" dirty="0" smtClean="0">
                          <a:solidFill>
                            <a:srgbClr val="FF0000"/>
                          </a:solidFill>
                          <a:effectLst/>
                          <a:latin typeface="Calibri" panose="020F0502020204030204" pitchFamily="34" charset="0"/>
                        </a:rPr>
                        <a:t>*</a:t>
                      </a:r>
                      <a:endParaRPr lang="en-US" sz="2000" b="1" i="0" u="none" strike="noStrike" dirty="0">
                        <a:solidFill>
                          <a:srgbClr val="FF0000"/>
                        </a:solidFill>
                        <a:effectLst/>
                        <a:latin typeface="Calibri" panose="020F0502020204030204" pitchFamily="34" charset="0"/>
                      </a:endParaRPr>
                    </a:p>
                  </a:txBody>
                  <a:tcPr marL="7716" marR="7716" marT="7716" marB="0" anchor="ctr">
                    <a:solidFill>
                      <a:schemeClr val="accent4">
                        <a:lumMod val="40000"/>
                        <a:lumOff val="60000"/>
                      </a:schemeClr>
                    </a:solidFill>
                  </a:tcPr>
                </a:tc>
                <a:tc>
                  <a:txBody>
                    <a:bodyPr/>
                    <a:lstStyle/>
                    <a:p>
                      <a:pPr marL="0" algn="ctr" defTabSz="914400" rtl="0" eaLnBrk="1" fontAlgn="ctr" latinLnBrk="0" hangingPunct="1"/>
                      <a:r>
                        <a:rPr lang="en-US" sz="2000" b="1" i="0" u="none" strike="noStrike" kern="1200" dirty="0" smtClean="0">
                          <a:solidFill>
                            <a:srgbClr val="000000"/>
                          </a:solidFill>
                          <a:effectLst/>
                          <a:latin typeface="Calibri" panose="020F0502020204030204" pitchFamily="34" charset="0"/>
                          <a:ea typeface="+mn-ea"/>
                          <a:cs typeface="+mn-cs"/>
                        </a:rPr>
                        <a:t>30.33%</a:t>
                      </a:r>
                      <a:endParaRPr lang="en-US" sz="2000" b="1" i="0" u="none" strike="noStrike" kern="1200" dirty="0">
                        <a:solidFill>
                          <a:srgbClr val="000000"/>
                        </a:solidFill>
                        <a:effectLst/>
                        <a:latin typeface="Calibri" panose="020F0502020204030204" pitchFamily="34" charset="0"/>
                        <a:ea typeface="+mn-ea"/>
                        <a:cs typeface="+mn-cs"/>
                      </a:endParaRPr>
                    </a:p>
                  </a:txBody>
                  <a:tcPr marL="7716" marR="7716" marT="7716" marB="0" anchor="ctr">
                    <a:solidFill>
                      <a:schemeClr val="accent1">
                        <a:lumMod val="40000"/>
                        <a:lumOff val="60000"/>
                      </a:schemeClr>
                    </a:solidFill>
                  </a:tcPr>
                </a:tc>
                <a:extLst>
                  <a:ext uri="{0D108BD9-81ED-4DB2-BD59-A6C34878D82A}">
                    <a16:rowId xmlns:a16="http://schemas.microsoft.com/office/drawing/2014/main" val="10003"/>
                  </a:ext>
                </a:extLst>
              </a:tr>
              <a:tr h="343030">
                <a:tc>
                  <a:txBody>
                    <a:bodyPr/>
                    <a:lstStyle/>
                    <a:p>
                      <a:pPr algn="l" rtl="0" fontAlgn="ctr"/>
                      <a:r>
                        <a:rPr lang="en-US" sz="2000" b="1" i="0" u="none" strike="noStrike" dirty="0">
                          <a:solidFill>
                            <a:srgbClr val="000000"/>
                          </a:solidFill>
                          <a:effectLst/>
                          <a:latin typeface="Calibri" panose="020F0502020204030204" pitchFamily="34" charset="0"/>
                        </a:rPr>
                        <a:t>Equity AUMs</a:t>
                      </a:r>
                    </a:p>
                  </a:txBody>
                  <a:tcPr marL="69438" marR="7716" marT="7716" marB="0" anchor="ctr">
                    <a:solidFill>
                      <a:schemeClr val="accent6">
                        <a:lumMod val="40000"/>
                        <a:lumOff val="60000"/>
                      </a:schemeClr>
                    </a:solidFill>
                  </a:tcPr>
                </a:tc>
                <a:tc>
                  <a:txBody>
                    <a:bodyPr/>
                    <a:lstStyle/>
                    <a:p>
                      <a:pPr algn="ctr" rtl="0" fontAlgn="ctr"/>
                      <a:r>
                        <a:rPr lang="en-US" sz="2000" b="1" i="0" u="none" strike="noStrike" dirty="0">
                          <a:solidFill>
                            <a:srgbClr val="FF0000"/>
                          </a:solidFill>
                          <a:effectLst/>
                          <a:latin typeface="Calibri" panose="020F0502020204030204" pitchFamily="34" charset="0"/>
                        </a:rPr>
                        <a:t>23.0</a:t>
                      </a:r>
                      <a:r>
                        <a:rPr lang="en-US" sz="2000" b="1" i="0" u="none" strike="noStrike" dirty="0" smtClean="0">
                          <a:solidFill>
                            <a:srgbClr val="FF0000"/>
                          </a:solidFill>
                          <a:effectLst/>
                          <a:latin typeface="Calibri" panose="020F0502020204030204" pitchFamily="34" charset="0"/>
                        </a:rPr>
                        <a:t>%</a:t>
                      </a:r>
                      <a:r>
                        <a:rPr lang="en-US" sz="1400" b="1" i="0" u="none" strike="noStrike" dirty="0" smtClean="0">
                          <a:solidFill>
                            <a:srgbClr val="FF0000"/>
                          </a:solidFill>
                          <a:effectLst/>
                          <a:latin typeface="Calibri" panose="020F0502020204030204" pitchFamily="34" charset="0"/>
                        </a:rPr>
                        <a:t>*</a:t>
                      </a:r>
                      <a:endParaRPr lang="en-US" sz="1600" b="1" i="0" u="none" strike="noStrike" dirty="0">
                        <a:solidFill>
                          <a:srgbClr val="FF0000"/>
                        </a:solidFill>
                        <a:effectLst/>
                        <a:latin typeface="Calibri" panose="020F0502020204030204" pitchFamily="34" charset="0"/>
                      </a:endParaRPr>
                    </a:p>
                  </a:txBody>
                  <a:tcPr marL="7716" marR="7716" marT="7716" marB="0" anchor="ctr">
                    <a:solidFill>
                      <a:schemeClr val="accent4">
                        <a:lumMod val="40000"/>
                        <a:lumOff val="60000"/>
                      </a:schemeClr>
                    </a:solidFill>
                  </a:tcPr>
                </a:tc>
                <a:tc>
                  <a:txBody>
                    <a:bodyPr/>
                    <a:lstStyle/>
                    <a:p>
                      <a:pPr marL="0" algn="ctr" defTabSz="914400" rtl="0" eaLnBrk="1" fontAlgn="ctr" latinLnBrk="0" hangingPunct="1"/>
                      <a:r>
                        <a:rPr lang="en-US" sz="2000" b="1" i="0" u="none" strike="noStrike" kern="1200" dirty="0" smtClean="0">
                          <a:solidFill>
                            <a:srgbClr val="000000"/>
                          </a:solidFill>
                          <a:effectLst/>
                          <a:latin typeface="Calibri" panose="020F0502020204030204" pitchFamily="34" charset="0"/>
                          <a:ea typeface="+mn-ea"/>
                          <a:cs typeface="+mn-cs"/>
                        </a:rPr>
                        <a:t>20.00%</a:t>
                      </a:r>
                      <a:endParaRPr lang="en-US" sz="2000" b="1" i="0" u="none" strike="noStrike" kern="1200" dirty="0">
                        <a:solidFill>
                          <a:srgbClr val="000000"/>
                        </a:solidFill>
                        <a:effectLst/>
                        <a:latin typeface="Calibri" panose="020F0502020204030204" pitchFamily="34" charset="0"/>
                        <a:ea typeface="+mn-ea"/>
                        <a:cs typeface="+mn-cs"/>
                      </a:endParaRPr>
                    </a:p>
                  </a:txBody>
                  <a:tcPr marL="7716" marR="7716" marT="7716" marB="0" anchor="ctr">
                    <a:solidFill>
                      <a:schemeClr val="accent1">
                        <a:lumMod val="40000"/>
                        <a:lumOff val="60000"/>
                      </a:schemeClr>
                    </a:solidFill>
                  </a:tcPr>
                </a:tc>
                <a:extLst>
                  <a:ext uri="{0D108BD9-81ED-4DB2-BD59-A6C34878D82A}">
                    <a16:rowId xmlns:a16="http://schemas.microsoft.com/office/drawing/2014/main" val="10004"/>
                  </a:ext>
                </a:extLst>
              </a:tr>
              <a:tr h="348703">
                <a:tc>
                  <a:txBody>
                    <a:bodyPr/>
                    <a:lstStyle/>
                    <a:p>
                      <a:pPr algn="l" rtl="0" fontAlgn="ctr"/>
                      <a:r>
                        <a:rPr lang="en-US" sz="2000" b="1" i="0" u="none" strike="noStrike" dirty="0">
                          <a:solidFill>
                            <a:srgbClr val="000000"/>
                          </a:solidFill>
                          <a:effectLst/>
                          <a:latin typeface="Calibri" panose="020F0502020204030204" pitchFamily="34" charset="0"/>
                        </a:rPr>
                        <a:t>Retail AUMs Outside 5 Big Cities</a:t>
                      </a:r>
                    </a:p>
                  </a:txBody>
                  <a:tcPr marL="69438" marR="7716" marT="7716" marB="0" anchor="ctr">
                    <a:solidFill>
                      <a:schemeClr val="accent6">
                        <a:lumMod val="40000"/>
                        <a:lumOff val="60000"/>
                      </a:schemeClr>
                    </a:solidFill>
                  </a:tcPr>
                </a:tc>
                <a:tc>
                  <a:txBody>
                    <a:bodyPr/>
                    <a:lstStyle/>
                    <a:p>
                      <a:pPr algn="ctr" rtl="0" fontAlgn="ctr"/>
                      <a:r>
                        <a:rPr lang="en-US" sz="2000" b="1" i="0" u="none" strike="noStrike" dirty="0">
                          <a:solidFill>
                            <a:srgbClr val="FF0000"/>
                          </a:solidFill>
                          <a:effectLst/>
                          <a:latin typeface="Calibri" panose="020F0502020204030204" pitchFamily="34" charset="0"/>
                        </a:rPr>
                        <a:t>7.5</a:t>
                      </a:r>
                      <a:r>
                        <a:rPr lang="en-US" sz="2000" b="1" i="0" u="none" strike="noStrike" dirty="0" smtClean="0">
                          <a:solidFill>
                            <a:srgbClr val="FF0000"/>
                          </a:solidFill>
                          <a:effectLst/>
                          <a:latin typeface="Calibri" panose="020F0502020204030204" pitchFamily="34" charset="0"/>
                        </a:rPr>
                        <a:t>%</a:t>
                      </a:r>
                      <a:r>
                        <a:rPr lang="en-US" sz="1400" b="1" i="0" u="none" strike="noStrike" dirty="0" smtClean="0">
                          <a:solidFill>
                            <a:srgbClr val="FF0000"/>
                          </a:solidFill>
                          <a:effectLst/>
                          <a:latin typeface="Calibri" panose="020F0502020204030204" pitchFamily="34" charset="0"/>
                        </a:rPr>
                        <a:t>*</a:t>
                      </a:r>
                      <a:endParaRPr lang="en-US" sz="1400" b="1" i="0" u="none" strike="noStrike" dirty="0">
                        <a:solidFill>
                          <a:srgbClr val="FF0000"/>
                        </a:solidFill>
                        <a:effectLst/>
                        <a:latin typeface="Calibri" panose="020F0502020204030204" pitchFamily="34" charset="0"/>
                      </a:endParaRPr>
                    </a:p>
                  </a:txBody>
                  <a:tcPr marL="7716" marR="7716" marT="7716" marB="0" anchor="ctr">
                    <a:solidFill>
                      <a:schemeClr val="accent4">
                        <a:lumMod val="40000"/>
                        <a:lumOff val="60000"/>
                      </a:schemeClr>
                    </a:solidFill>
                  </a:tcPr>
                </a:tc>
                <a:tc>
                  <a:txBody>
                    <a:bodyPr/>
                    <a:lstStyle/>
                    <a:p>
                      <a:pPr marL="0" algn="ctr" defTabSz="914400" rtl="0" eaLnBrk="1" fontAlgn="ctr" latinLnBrk="0" hangingPunct="1"/>
                      <a:r>
                        <a:rPr lang="en-US" sz="2000" b="1" i="0" u="none" strike="noStrike" kern="1200" dirty="0" smtClean="0">
                          <a:solidFill>
                            <a:srgbClr val="000000"/>
                          </a:solidFill>
                          <a:effectLst/>
                          <a:latin typeface="Calibri" panose="020F0502020204030204" pitchFamily="34" charset="0"/>
                          <a:ea typeface="+mn-ea"/>
                          <a:cs typeface="+mn-cs"/>
                        </a:rPr>
                        <a:t>6.72%</a:t>
                      </a:r>
                      <a:endParaRPr lang="en-US" sz="2000" b="1" i="0" u="none" strike="noStrike" kern="1200" dirty="0">
                        <a:solidFill>
                          <a:srgbClr val="000000"/>
                        </a:solidFill>
                        <a:effectLst/>
                        <a:latin typeface="Calibri" panose="020F0502020204030204" pitchFamily="34" charset="0"/>
                        <a:ea typeface="+mn-ea"/>
                        <a:cs typeface="+mn-cs"/>
                      </a:endParaRPr>
                    </a:p>
                  </a:txBody>
                  <a:tcPr marL="7716" marR="7716" marT="7716" marB="0" anchor="ctr">
                    <a:solidFill>
                      <a:schemeClr val="accent1">
                        <a:lumMod val="40000"/>
                        <a:lumOff val="60000"/>
                      </a:schemeClr>
                    </a:solidFill>
                  </a:tcPr>
                </a:tc>
                <a:extLst>
                  <a:ext uri="{0D108BD9-81ED-4DB2-BD59-A6C34878D82A}">
                    <a16:rowId xmlns:a16="http://schemas.microsoft.com/office/drawing/2014/main" val="10005"/>
                  </a:ext>
                </a:extLst>
              </a:tr>
              <a:tr h="343030">
                <a:tc>
                  <a:txBody>
                    <a:bodyPr/>
                    <a:lstStyle/>
                    <a:p>
                      <a:pPr algn="l" rtl="0" fontAlgn="ctr"/>
                      <a:r>
                        <a:rPr lang="en-US" sz="2000" b="1" i="0" u="none" strike="noStrike" dirty="0">
                          <a:solidFill>
                            <a:srgbClr val="000000"/>
                          </a:solidFill>
                          <a:effectLst/>
                          <a:latin typeface="Calibri" panose="020F0502020204030204" pitchFamily="34" charset="0"/>
                        </a:rPr>
                        <a:t>Market Share</a:t>
                      </a:r>
                    </a:p>
                  </a:txBody>
                  <a:tcPr marL="69438" marR="7716" marT="7716" marB="0" anchor="ctr">
                    <a:solidFill>
                      <a:schemeClr val="accent6">
                        <a:lumMod val="40000"/>
                        <a:lumOff val="60000"/>
                      </a:schemeClr>
                    </a:solidFill>
                  </a:tcPr>
                </a:tc>
                <a:tc>
                  <a:txBody>
                    <a:bodyPr/>
                    <a:lstStyle/>
                    <a:p>
                      <a:pPr algn="ctr" rtl="0" fontAlgn="ctr"/>
                      <a:r>
                        <a:rPr lang="en-US" sz="2000" b="1" i="0" u="none" strike="noStrike" dirty="0">
                          <a:solidFill>
                            <a:srgbClr val="FF0000"/>
                          </a:solidFill>
                          <a:effectLst/>
                          <a:latin typeface="Calibri" panose="020F0502020204030204" pitchFamily="34" charset="0"/>
                        </a:rPr>
                        <a:t>13.7</a:t>
                      </a:r>
                      <a:r>
                        <a:rPr lang="en-US" sz="2000" b="1" i="0" u="none" strike="noStrike" dirty="0" smtClean="0">
                          <a:solidFill>
                            <a:srgbClr val="FF0000"/>
                          </a:solidFill>
                          <a:effectLst/>
                          <a:latin typeface="Calibri" panose="020F0502020204030204" pitchFamily="34" charset="0"/>
                        </a:rPr>
                        <a:t>%</a:t>
                      </a:r>
                      <a:r>
                        <a:rPr lang="en-US" sz="1400" b="1" i="0" u="none" strike="noStrike" dirty="0" smtClean="0">
                          <a:solidFill>
                            <a:srgbClr val="FF0000"/>
                          </a:solidFill>
                          <a:effectLst/>
                          <a:latin typeface="Calibri" panose="020F0502020204030204" pitchFamily="34" charset="0"/>
                        </a:rPr>
                        <a:t>*</a:t>
                      </a:r>
                      <a:endParaRPr lang="en-US" sz="1400" b="1" i="0" u="none" strike="noStrike" dirty="0">
                        <a:solidFill>
                          <a:srgbClr val="FF0000"/>
                        </a:solidFill>
                        <a:effectLst/>
                        <a:latin typeface="Calibri" panose="020F0502020204030204" pitchFamily="34" charset="0"/>
                      </a:endParaRPr>
                    </a:p>
                  </a:txBody>
                  <a:tcPr marL="7716" marR="7716" marT="7716" marB="0" anchor="ctr">
                    <a:solidFill>
                      <a:schemeClr val="accent4">
                        <a:lumMod val="40000"/>
                        <a:lumOff val="60000"/>
                      </a:schemeClr>
                    </a:solidFill>
                  </a:tcPr>
                </a:tc>
                <a:tc>
                  <a:txBody>
                    <a:bodyPr/>
                    <a:lstStyle/>
                    <a:p>
                      <a:pPr marL="0" algn="ctr" defTabSz="914400" rtl="0" eaLnBrk="1" fontAlgn="ctr" latinLnBrk="0" hangingPunct="1"/>
                      <a:r>
                        <a:rPr lang="en-US" sz="2000" b="1" i="0" u="none" strike="noStrike" kern="1200" dirty="0" smtClean="0">
                          <a:solidFill>
                            <a:srgbClr val="000000"/>
                          </a:solidFill>
                          <a:effectLst/>
                          <a:latin typeface="Calibri" panose="020F0502020204030204" pitchFamily="34" charset="0"/>
                          <a:ea typeface="+mn-ea"/>
                          <a:cs typeface="+mn-cs"/>
                        </a:rPr>
                        <a:t>12.90%</a:t>
                      </a:r>
                      <a:endParaRPr lang="en-US" sz="2000" b="1" i="0" u="none" strike="noStrike" kern="1200" dirty="0">
                        <a:solidFill>
                          <a:srgbClr val="000000"/>
                        </a:solidFill>
                        <a:effectLst/>
                        <a:latin typeface="Calibri" panose="020F0502020204030204" pitchFamily="34" charset="0"/>
                        <a:ea typeface="+mn-ea"/>
                        <a:cs typeface="+mn-cs"/>
                      </a:endParaRPr>
                    </a:p>
                  </a:txBody>
                  <a:tcPr marL="7716" marR="7716" marT="7716" marB="0" anchor="ctr">
                    <a:solidFill>
                      <a:schemeClr val="accent1">
                        <a:lumMod val="40000"/>
                        <a:lumOff val="60000"/>
                      </a:schemeClr>
                    </a:solidFill>
                  </a:tcPr>
                </a:tc>
                <a:extLst>
                  <a:ext uri="{0D108BD9-81ED-4DB2-BD59-A6C34878D82A}">
                    <a16:rowId xmlns:a16="http://schemas.microsoft.com/office/drawing/2014/main" val="10006"/>
                  </a:ext>
                </a:extLst>
              </a:tr>
              <a:tr h="343030">
                <a:tc>
                  <a:txBody>
                    <a:bodyPr/>
                    <a:lstStyle/>
                    <a:p>
                      <a:pPr algn="l" rtl="0" fontAlgn="ctr"/>
                      <a:r>
                        <a:rPr lang="en-US" sz="2000" b="1" i="0" u="none" strike="noStrike" dirty="0">
                          <a:solidFill>
                            <a:srgbClr val="000000"/>
                          </a:solidFill>
                          <a:effectLst/>
                          <a:latin typeface="Calibri" panose="020F0502020204030204" pitchFamily="34" charset="0"/>
                        </a:rPr>
                        <a:t>Shariah Market Share </a:t>
                      </a:r>
                    </a:p>
                  </a:txBody>
                  <a:tcPr marL="69438" marR="7716" marT="7716" marB="0" anchor="ctr">
                    <a:solidFill>
                      <a:schemeClr val="accent6">
                        <a:lumMod val="40000"/>
                        <a:lumOff val="60000"/>
                      </a:schemeClr>
                    </a:solidFill>
                  </a:tcPr>
                </a:tc>
                <a:tc>
                  <a:txBody>
                    <a:bodyPr/>
                    <a:lstStyle/>
                    <a:p>
                      <a:pPr algn="ctr" rtl="0" fontAlgn="ctr"/>
                      <a:r>
                        <a:rPr lang="en-US" sz="2000" b="1" i="0" u="none" strike="noStrike" dirty="0">
                          <a:solidFill>
                            <a:srgbClr val="FF0000"/>
                          </a:solidFill>
                          <a:effectLst/>
                          <a:latin typeface="Calibri" panose="020F0502020204030204" pitchFamily="34" charset="0"/>
                        </a:rPr>
                        <a:t>8.5</a:t>
                      </a:r>
                      <a:r>
                        <a:rPr lang="en-US" sz="2000" b="1" i="0" u="none" strike="noStrike" dirty="0" smtClean="0">
                          <a:solidFill>
                            <a:srgbClr val="FF0000"/>
                          </a:solidFill>
                          <a:effectLst/>
                          <a:latin typeface="Calibri" panose="020F0502020204030204" pitchFamily="34" charset="0"/>
                        </a:rPr>
                        <a:t>%</a:t>
                      </a:r>
                      <a:r>
                        <a:rPr lang="en-US" sz="1400" b="1" i="0" u="none" strike="noStrike" dirty="0" smtClean="0">
                          <a:solidFill>
                            <a:srgbClr val="FF0000"/>
                          </a:solidFill>
                          <a:effectLst/>
                          <a:latin typeface="Calibri" panose="020F0502020204030204" pitchFamily="34" charset="0"/>
                        </a:rPr>
                        <a:t>*</a:t>
                      </a:r>
                      <a:endParaRPr lang="en-US" sz="1800" b="1" i="0" u="none" strike="noStrike" dirty="0">
                        <a:solidFill>
                          <a:srgbClr val="FF0000"/>
                        </a:solidFill>
                        <a:effectLst/>
                        <a:latin typeface="Calibri" panose="020F0502020204030204" pitchFamily="34" charset="0"/>
                      </a:endParaRPr>
                    </a:p>
                  </a:txBody>
                  <a:tcPr marL="7716" marR="7716" marT="7716" marB="0" anchor="ctr">
                    <a:solidFill>
                      <a:schemeClr val="accent4">
                        <a:lumMod val="40000"/>
                        <a:lumOff val="60000"/>
                      </a:schemeClr>
                    </a:solidFill>
                  </a:tcPr>
                </a:tc>
                <a:tc>
                  <a:txBody>
                    <a:bodyPr/>
                    <a:lstStyle/>
                    <a:p>
                      <a:pPr marL="0" algn="ctr" defTabSz="914400" rtl="0" eaLnBrk="1" fontAlgn="ctr" latinLnBrk="0" hangingPunct="1"/>
                      <a:r>
                        <a:rPr lang="en-US" sz="2000" b="1" i="0" u="none" strike="noStrike" kern="1200" dirty="0" smtClean="0">
                          <a:solidFill>
                            <a:srgbClr val="000000"/>
                          </a:solidFill>
                          <a:effectLst/>
                          <a:latin typeface="Calibri" panose="020F0502020204030204" pitchFamily="34" charset="0"/>
                          <a:ea typeface="+mn-ea"/>
                          <a:cs typeface="+mn-cs"/>
                        </a:rPr>
                        <a:t>6.96%</a:t>
                      </a:r>
                      <a:endParaRPr lang="en-US" sz="2000" b="1" i="0" u="none" strike="noStrike" kern="1200" dirty="0">
                        <a:solidFill>
                          <a:srgbClr val="000000"/>
                        </a:solidFill>
                        <a:effectLst/>
                        <a:latin typeface="Calibri" panose="020F0502020204030204" pitchFamily="34" charset="0"/>
                        <a:ea typeface="+mn-ea"/>
                        <a:cs typeface="+mn-cs"/>
                      </a:endParaRPr>
                    </a:p>
                  </a:txBody>
                  <a:tcPr marL="7716" marR="7716" marT="7716" marB="0" anchor="ctr">
                    <a:solidFill>
                      <a:schemeClr val="accent1">
                        <a:lumMod val="40000"/>
                        <a:lumOff val="60000"/>
                      </a:schemeClr>
                    </a:solidFill>
                  </a:tcPr>
                </a:tc>
                <a:extLst>
                  <a:ext uri="{0D108BD9-81ED-4DB2-BD59-A6C34878D82A}">
                    <a16:rowId xmlns:a16="http://schemas.microsoft.com/office/drawing/2014/main" val="10007"/>
                  </a:ext>
                </a:extLst>
              </a:tr>
              <a:tr h="343030">
                <a:tc>
                  <a:txBody>
                    <a:bodyPr/>
                    <a:lstStyle/>
                    <a:p>
                      <a:pPr algn="l" rtl="0" fontAlgn="ctr"/>
                      <a:r>
                        <a:rPr lang="en-US" sz="2000" b="1" i="0" u="none" strike="noStrike" dirty="0">
                          <a:solidFill>
                            <a:srgbClr val="000000"/>
                          </a:solidFill>
                          <a:effectLst/>
                          <a:latin typeface="Calibri" panose="020F0502020204030204" pitchFamily="34" charset="0"/>
                        </a:rPr>
                        <a:t>VPS Market Share</a:t>
                      </a:r>
                    </a:p>
                  </a:txBody>
                  <a:tcPr marL="69438" marR="7716" marT="7716" marB="0" anchor="ctr">
                    <a:solidFill>
                      <a:schemeClr val="accent6">
                        <a:lumMod val="40000"/>
                        <a:lumOff val="60000"/>
                      </a:schemeClr>
                    </a:solidFill>
                  </a:tcPr>
                </a:tc>
                <a:tc>
                  <a:txBody>
                    <a:bodyPr/>
                    <a:lstStyle/>
                    <a:p>
                      <a:pPr algn="ctr" rtl="0" fontAlgn="ctr"/>
                      <a:r>
                        <a:rPr lang="en-US" sz="2000" b="1" i="0" u="none" strike="noStrike" dirty="0" smtClean="0">
                          <a:solidFill>
                            <a:srgbClr val="FF0000"/>
                          </a:solidFill>
                          <a:effectLst/>
                          <a:latin typeface="Calibri" panose="020F0502020204030204" pitchFamily="34" charset="0"/>
                        </a:rPr>
                        <a:t>9%</a:t>
                      </a:r>
                      <a:r>
                        <a:rPr lang="en-US" sz="1400" b="1" i="0" u="none" strike="noStrike" dirty="0" smtClean="0">
                          <a:solidFill>
                            <a:srgbClr val="FF0000"/>
                          </a:solidFill>
                          <a:effectLst/>
                          <a:latin typeface="Calibri" panose="020F0502020204030204" pitchFamily="34" charset="0"/>
                        </a:rPr>
                        <a:t>*</a:t>
                      </a:r>
                      <a:endParaRPr lang="en-US" sz="1800" b="1" i="0" u="none" strike="noStrike" dirty="0">
                        <a:solidFill>
                          <a:srgbClr val="FF0000"/>
                        </a:solidFill>
                        <a:effectLst/>
                        <a:latin typeface="Calibri" panose="020F0502020204030204" pitchFamily="34" charset="0"/>
                      </a:endParaRPr>
                    </a:p>
                  </a:txBody>
                  <a:tcPr marL="7716" marR="7716" marT="7716" marB="0" anchor="ctr">
                    <a:solidFill>
                      <a:schemeClr val="accent4">
                        <a:lumMod val="40000"/>
                        <a:lumOff val="60000"/>
                      </a:schemeClr>
                    </a:solidFill>
                  </a:tcPr>
                </a:tc>
                <a:tc>
                  <a:txBody>
                    <a:bodyPr/>
                    <a:lstStyle/>
                    <a:p>
                      <a:pPr marL="0" algn="ctr" defTabSz="914400" rtl="0" eaLnBrk="1" fontAlgn="ctr" latinLnBrk="0" hangingPunct="1"/>
                      <a:r>
                        <a:rPr lang="en-US" sz="2000" b="1" i="0" u="none" strike="noStrike" kern="1200" dirty="0" smtClean="0">
                          <a:solidFill>
                            <a:srgbClr val="000000"/>
                          </a:solidFill>
                          <a:effectLst/>
                          <a:latin typeface="Calibri" panose="020F0502020204030204" pitchFamily="34" charset="0"/>
                          <a:ea typeface="+mn-ea"/>
                          <a:cs typeface="+mn-cs"/>
                        </a:rPr>
                        <a:t>8.74%</a:t>
                      </a:r>
                      <a:endParaRPr lang="en-US" sz="2000" b="1" i="0" u="none" strike="noStrike" kern="1200" dirty="0">
                        <a:solidFill>
                          <a:srgbClr val="000000"/>
                        </a:solidFill>
                        <a:effectLst/>
                        <a:latin typeface="Calibri" panose="020F0502020204030204" pitchFamily="34" charset="0"/>
                        <a:ea typeface="+mn-ea"/>
                        <a:cs typeface="+mn-cs"/>
                      </a:endParaRPr>
                    </a:p>
                  </a:txBody>
                  <a:tcPr marL="7716" marR="7716" marT="7716" marB="0" anchor="ctr">
                    <a:solidFill>
                      <a:schemeClr val="accent1">
                        <a:lumMod val="40000"/>
                        <a:lumOff val="60000"/>
                      </a:schemeClr>
                    </a:solidFill>
                  </a:tcPr>
                </a:tc>
                <a:extLst>
                  <a:ext uri="{0D108BD9-81ED-4DB2-BD59-A6C34878D82A}">
                    <a16:rowId xmlns:a16="http://schemas.microsoft.com/office/drawing/2014/main" val="10008"/>
                  </a:ext>
                </a:extLst>
              </a:tr>
              <a:tr h="343030">
                <a:tc>
                  <a:txBody>
                    <a:bodyPr/>
                    <a:lstStyle/>
                    <a:p>
                      <a:pPr algn="l" rtl="0" fontAlgn="ctr"/>
                      <a:r>
                        <a:rPr lang="en-US" sz="2000" b="1" i="0" u="none" strike="noStrike" dirty="0" smtClean="0">
                          <a:solidFill>
                            <a:srgbClr val="000000"/>
                          </a:solidFill>
                          <a:effectLst/>
                          <a:latin typeface="Calibri" panose="020F0502020204030204" pitchFamily="34" charset="0"/>
                        </a:rPr>
                        <a:t>Customer Service***</a:t>
                      </a:r>
                      <a:endParaRPr lang="en-US" sz="2000" b="1" i="0" u="none" strike="noStrike" dirty="0">
                        <a:solidFill>
                          <a:srgbClr val="000000"/>
                        </a:solidFill>
                        <a:effectLst/>
                        <a:latin typeface="Calibri" panose="020F0502020204030204" pitchFamily="34" charset="0"/>
                      </a:endParaRPr>
                    </a:p>
                  </a:txBody>
                  <a:tcPr marL="69438" marR="7716" marT="7716" marB="0" anchor="ctr">
                    <a:solidFill>
                      <a:schemeClr val="accent6">
                        <a:lumMod val="40000"/>
                        <a:lumOff val="60000"/>
                      </a:schemeClr>
                    </a:solidFill>
                  </a:tcPr>
                </a:tc>
                <a:tc>
                  <a:txBody>
                    <a:bodyPr/>
                    <a:lstStyle/>
                    <a:p>
                      <a:pPr algn="ctr" rtl="0" fontAlgn="ctr"/>
                      <a:endParaRPr lang="en-US" sz="2000" b="1" i="0" u="none" strike="noStrike" dirty="0">
                        <a:solidFill>
                          <a:srgbClr val="FF0000"/>
                        </a:solidFill>
                        <a:effectLst/>
                        <a:latin typeface="Calibri" panose="020F0502020204030204" pitchFamily="34" charset="0"/>
                      </a:endParaRPr>
                    </a:p>
                  </a:txBody>
                  <a:tcPr marL="7716" marR="7716" marT="7716" marB="0" anchor="ctr">
                    <a:solidFill>
                      <a:schemeClr val="accent4">
                        <a:lumMod val="40000"/>
                        <a:lumOff val="60000"/>
                      </a:schemeClr>
                    </a:solidFill>
                  </a:tcPr>
                </a:tc>
                <a:tc>
                  <a:txBody>
                    <a:bodyPr/>
                    <a:lstStyle/>
                    <a:p>
                      <a:pPr marL="0" algn="ctr" defTabSz="914400" rtl="0" eaLnBrk="1" fontAlgn="ctr" latinLnBrk="0" hangingPunct="1"/>
                      <a:r>
                        <a:rPr lang="en-US" sz="2000" b="1" i="0" u="none" strike="noStrike" kern="1200" dirty="0" smtClean="0">
                          <a:solidFill>
                            <a:srgbClr val="000000"/>
                          </a:solidFill>
                          <a:effectLst/>
                          <a:latin typeface="Calibri" panose="020F0502020204030204" pitchFamily="34" charset="0"/>
                          <a:ea typeface="+mn-ea"/>
                          <a:cs typeface="+mn-cs"/>
                        </a:rPr>
                        <a:t>8.04 points (good) </a:t>
                      </a:r>
                      <a:r>
                        <a:rPr lang="en-US" sz="1200" b="1" i="0" u="none" strike="noStrike" kern="1200" dirty="0" smtClean="0">
                          <a:solidFill>
                            <a:srgbClr val="000000"/>
                          </a:solidFill>
                          <a:effectLst/>
                          <a:latin typeface="Calibri" panose="020F0502020204030204" pitchFamily="34" charset="0"/>
                          <a:ea typeface="+mn-ea"/>
                          <a:cs typeface="+mn-cs"/>
                        </a:rPr>
                        <a:t>May 2021</a:t>
                      </a:r>
                      <a:endParaRPr lang="en-US" sz="2000" b="1" i="0" u="none" strike="noStrike" kern="1200" dirty="0">
                        <a:solidFill>
                          <a:srgbClr val="000000"/>
                        </a:solidFill>
                        <a:effectLst/>
                        <a:latin typeface="Calibri" panose="020F0502020204030204" pitchFamily="34" charset="0"/>
                        <a:ea typeface="+mn-ea"/>
                        <a:cs typeface="+mn-cs"/>
                      </a:endParaRPr>
                    </a:p>
                  </a:txBody>
                  <a:tcPr marL="7716" marR="7716" marT="7716" marB="0" anchor="ctr">
                    <a:solidFill>
                      <a:schemeClr val="accent1">
                        <a:lumMod val="40000"/>
                        <a:lumOff val="60000"/>
                      </a:schemeClr>
                    </a:solidFill>
                  </a:tcPr>
                </a:tc>
                <a:extLst>
                  <a:ext uri="{0D108BD9-81ED-4DB2-BD59-A6C34878D82A}">
                    <a16:rowId xmlns:a16="http://schemas.microsoft.com/office/drawing/2014/main" val="1182396160"/>
                  </a:ext>
                </a:extLst>
              </a:tr>
            </a:tbl>
          </a:graphicData>
        </a:graphic>
      </p:graphicFrame>
      <p:sp>
        <p:nvSpPr>
          <p:cNvPr id="3" name="TextBox 2"/>
          <p:cNvSpPr txBox="1"/>
          <p:nvPr/>
        </p:nvSpPr>
        <p:spPr>
          <a:xfrm>
            <a:off x="1233243" y="6014243"/>
            <a:ext cx="4886921" cy="642099"/>
          </a:xfrm>
          <a:prstGeom prst="rect">
            <a:avLst/>
          </a:prstGeom>
          <a:noFill/>
        </p:spPr>
        <p:txBody>
          <a:bodyPr wrap="square" rtlCol="0">
            <a:spAutoFit/>
          </a:bodyPr>
          <a:lstStyle/>
          <a:p>
            <a:r>
              <a:rPr lang="en-US" sz="891" b="1" dirty="0"/>
              <a:t>*Operating Profit is prorated for YTD </a:t>
            </a:r>
            <a:r>
              <a:rPr lang="en-US" sz="891" b="1" dirty="0" smtClean="0"/>
              <a:t>September </a:t>
            </a:r>
            <a:r>
              <a:rPr lang="en-US" sz="891" b="1" dirty="0"/>
              <a:t>2021</a:t>
            </a:r>
          </a:p>
          <a:p>
            <a:r>
              <a:rPr lang="en-US" sz="891" b="1" dirty="0"/>
              <a:t> **BM: 75% 3M T-Bill + 25% PSX 100 </a:t>
            </a:r>
            <a:r>
              <a:rPr lang="en-US" sz="891" b="1" dirty="0" smtClean="0"/>
              <a:t>Index</a:t>
            </a:r>
          </a:p>
          <a:p>
            <a:r>
              <a:rPr lang="en-US" sz="891" b="1" dirty="0" smtClean="0"/>
              <a:t>*** 0-30 is considered to be good </a:t>
            </a:r>
          </a:p>
          <a:p>
            <a:r>
              <a:rPr lang="en-US" sz="900" b="1" dirty="0" smtClean="0">
                <a:solidFill>
                  <a:srgbClr val="FF0000"/>
                </a:solidFill>
                <a:latin typeface="Calibri" panose="020F0502020204030204" pitchFamily="34" charset="0"/>
              </a:rPr>
              <a:t>* Annual Target</a:t>
            </a:r>
            <a:endParaRPr lang="en-US" sz="891" b="1" dirty="0"/>
          </a:p>
        </p:txBody>
      </p:sp>
    </p:spTree>
    <p:extLst>
      <p:ext uri="{BB962C8B-B14F-4D97-AF65-F5344CB8AC3E}">
        <p14:creationId xmlns:p14="http://schemas.microsoft.com/office/powerpoint/2010/main" val="37277442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4</a:t>
            </a:r>
            <a:endParaRPr lang="en-US" sz="2500" dirty="0">
              <a:solidFill>
                <a:schemeClr val="tx1">
                  <a:tint val="75000"/>
                </a:schemeClr>
              </a:solidFill>
              <a:latin typeface="Georgia" pitchFamily="18" charset="0"/>
              <a:ea typeface="+mn-ea"/>
              <a:cs typeface="+mn-cs"/>
            </a:endParaRPr>
          </a:p>
        </p:txBody>
      </p:sp>
      <p:sp>
        <p:nvSpPr>
          <p:cNvPr id="5" name="Rectangle 8"/>
          <p:cNvSpPr>
            <a:spLocks noChangeArrowheads="1"/>
          </p:cNvSpPr>
          <p:nvPr/>
        </p:nvSpPr>
        <p:spPr bwMode="auto">
          <a:xfrm>
            <a:off x="928689" y="785809"/>
            <a:ext cx="9158286" cy="5086354"/>
          </a:xfrm>
          <a:prstGeom prst="rect">
            <a:avLst/>
          </a:prstGeom>
          <a:noFill/>
          <a:ln w="25400">
            <a:solidFill>
              <a:srgbClr val="002060"/>
            </a:solidFill>
            <a:miter lim="800000"/>
            <a:headEnd/>
            <a:tailEnd/>
          </a:ln>
        </p:spPr>
        <p:txBody>
          <a:bodyPr/>
          <a:lstStyle/>
          <a:p>
            <a:r>
              <a:rPr lang="en-GB" sz="1600" b="1" i="1" u="sng" dirty="0" smtClean="0">
                <a:solidFill>
                  <a:srgbClr val="002060"/>
                </a:solidFill>
                <a:latin typeface="Georgia" pitchFamily="18" charset="0"/>
              </a:rPr>
              <a:t>Draft resolutions to be passed</a:t>
            </a:r>
          </a:p>
          <a:p>
            <a:endParaRPr lang="en-GB" sz="1600" b="1" i="1" dirty="0" smtClean="0">
              <a:solidFill>
                <a:srgbClr val="002060"/>
              </a:solidFill>
              <a:latin typeface="Georgia" pitchFamily="18" charset="0"/>
            </a:endParaRPr>
          </a:p>
          <a:p>
            <a:pPr algn="just"/>
            <a:r>
              <a:rPr lang="en-US" sz="1600" i="1" dirty="0" smtClean="0">
                <a:solidFill>
                  <a:srgbClr val="002060"/>
                </a:solidFill>
                <a:latin typeface="Georgia" pitchFamily="18" charset="0"/>
              </a:rPr>
              <a:t>“</a:t>
            </a:r>
            <a:r>
              <a:rPr lang="en-US" sz="1600" b="1" i="1" dirty="0" smtClean="0">
                <a:solidFill>
                  <a:srgbClr val="002060"/>
                </a:solidFill>
                <a:latin typeface="Georgia" pitchFamily="18" charset="0"/>
              </a:rPr>
              <a:t>Resolved that </a:t>
            </a:r>
          </a:p>
          <a:p>
            <a:pPr algn="just"/>
            <a:r>
              <a:rPr lang="en-US" sz="1600" i="1" dirty="0" smtClean="0">
                <a:solidFill>
                  <a:srgbClr val="002060"/>
                </a:solidFill>
                <a:latin typeface="Georgia" pitchFamily="18" charset="0"/>
              </a:rPr>
              <a:t>the un-audited financial statements, as recommended by the Audit Committee, for the period / quarter ended September 30, 2021 and the Directors’ Report thereon be and are hereby approved;</a:t>
            </a:r>
          </a:p>
          <a:p>
            <a:pPr algn="just"/>
            <a:endParaRPr lang="en-US" sz="1600" dirty="0" smtClean="0">
              <a:solidFill>
                <a:srgbClr val="002060"/>
              </a:solidFill>
              <a:latin typeface="Georgia" pitchFamily="18" charset="0"/>
            </a:endParaRPr>
          </a:p>
          <a:p>
            <a:pPr algn="just"/>
            <a:r>
              <a:rPr lang="en-US" sz="1600" b="1" i="1" dirty="0" smtClean="0">
                <a:solidFill>
                  <a:srgbClr val="002060"/>
                </a:solidFill>
                <a:latin typeface="Georgia" pitchFamily="18" charset="0"/>
              </a:rPr>
              <a:t>Further resolved that</a:t>
            </a:r>
          </a:p>
          <a:p>
            <a:pPr algn="just"/>
            <a:r>
              <a:rPr lang="en-US" sz="1600" i="1" dirty="0" smtClean="0">
                <a:solidFill>
                  <a:srgbClr val="002060"/>
                </a:solidFill>
                <a:latin typeface="Georgia" pitchFamily="18" charset="0"/>
              </a:rPr>
              <a:t>the Chief Executive Officer, the Chief Financial Officer and one Director shall sign the Un-audited financial statements of the Management Company </a:t>
            </a:r>
            <a:r>
              <a:rPr lang="en-US" sz="1600" i="1" dirty="0">
                <a:solidFill>
                  <a:srgbClr val="002060"/>
                </a:solidFill>
                <a:latin typeface="Georgia" pitchFamily="18" charset="0"/>
              </a:rPr>
              <a:t>for the period / quarter ended September 30, </a:t>
            </a:r>
            <a:r>
              <a:rPr lang="en-US" sz="1600" i="1" dirty="0" smtClean="0">
                <a:solidFill>
                  <a:srgbClr val="002060"/>
                </a:solidFill>
                <a:latin typeface="Georgia" pitchFamily="18" charset="0"/>
              </a:rPr>
              <a:t>2021, </a:t>
            </a:r>
            <a:r>
              <a:rPr lang="en-US" sz="1600" i="1" dirty="0">
                <a:solidFill>
                  <a:srgbClr val="002060"/>
                </a:solidFill>
                <a:latin typeface="Georgia" pitchFamily="18" charset="0"/>
              </a:rPr>
              <a:t>on behalf of the Board;</a:t>
            </a:r>
          </a:p>
          <a:p>
            <a:pPr algn="just"/>
            <a:endParaRPr lang="en-US" sz="1600" i="1" dirty="0">
              <a:solidFill>
                <a:srgbClr val="002060"/>
              </a:solidFill>
              <a:latin typeface="Georgia" pitchFamily="18" charset="0"/>
            </a:endParaRPr>
          </a:p>
          <a:p>
            <a:pPr algn="just"/>
            <a:r>
              <a:rPr lang="en-US" sz="1600" b="1" i="1" dirty="0">
                <a:solidFill>
                  <a:srgbClr val="002060"/>
                </a:solidFill>
                <a:latin typeface="Georgia" pitchFamily="18" charset="0"/>
              </a:rPr>
              <a:t>Further resolved that</a:t>
            </a:r>
          </a:p>
          <a:p>
            <a:pPr algn="just"/>
            <a:r>
              <a:rPr lang="en-US" sz="1600" i="1" dirty="0" smtClean="0">
                <a:solidFill>
                  <a:srgbClr val="002060"/>
                </a:solidFill>
                <a:latin typeface="Georgia" pitchFamily="18" charset="0"/>
              </a:rPr>
              <a:t>The </a:t>
            </a:r>
            <a:r>
              <a:rPr lang="en-US" sz="1600" i="1" dirty="0">
                <a:solidFill>
                  <a:srgbClr val="002060"/>
                </a:solidFill>
                <a:latin typeface="Georgia" pitchFamily="18" charset="0"/>
              </a:rPr>
              <a:t>Chief Executive Officer and one director of the Company be and are hereby authorized to sign the Directors’ Reports of MCB-Arif Habib Savings and Investments Limited and the funds under management  for the period / quarter ended September 30, </a:t>
            </a:r>
            <a:r>
              <a:rPr lang="en-US" sz="1600" i="1" dirty="0" smtClean="0">
                <a:solidFill>
                  <a:srgbClr val="002060"/>
                </a:solidFill>
                <a:latin typeface="Georgia" pitchFamily="18" charset="0"/>
              </a:rPr>
              <a:t>2021, </a:t>
            </a:r>
            <a:r>
              <a:rPr lang="en-US" sz="1600" i="1" dirty="0">
                <a:solidFill>
                  <a:srgbClr val="002060"/>
                </a:solidFill>
                <a:latin typeface="Georgia" pitchFamily="18" charset="0"/>
              </a:rPr>
              <a:t>on behalf of the Board; </a:t>
            </a:r>
          </a:p>
          <a:p>
            <a:pPr algn="just"/>
            <a:endParaRPr lang="en-US" sz="1600" i="1" dirty="0" smtClean="0">
              <a:solidFill>
                <a:srgbClr val="002060"/>
              </a:solidFill>
              <a:latin typeface="Georgia" pitchFamily="18" charset="0"/>
            </a:endParaRPr>
          </a:p>
          <a:p>
            <a:pPr algn="just"/>
            <a:r>
              <a:rPr lang="en-US" sz="1600" b="1" i="1" dirty="0" smtClean="0">
                <a:solidFill>
                  <a:srgbClr val="002060"/>
                </a:solidFill>
                <a:latin typeface="Georgia" pitchFamily="18" charset="0"/>
              </a:rPr>
              <a:t>Further resolved that </a:t>
            </a:r>
          </a:p>
          <a:p>
            <a:pPr algn="just"/>
            <a:r>
              <a:rPr lang="en-US" sz="1600" i="1" dirty="0" smtClean="0">
                <a:solidFill>
                  <a:srgbClr val="002060"/>
                </a:solidFill>
                <a:latin typeface="Georgia" pitchFamily="18" charset="0"/>
              </a:rPr>
              <a:t>the transactions with related parties as disclosed in un-audited financial statements be and are hereby approved.”</a:t>
            </a:r>
            <a:endParaRPr lang="en-US" sz="1600" dirty="0" smtClean="0">
              <a:solidFill>
                <a:srgbClr val="002060"/>
              </a:solidFill>
              <a:latin typeface="Georgia" pitchFamily="18" charset="0"/>
            </a:endParaRPr>
          </a:p>
          <a:p>
            <a:pPr algn="just"/>
            <a:endParaRPr lang="en-US" sz="1600" dirty="0" smtClean="0">
              <a:solidFill>
                <a:srgbClr val="002060"/>
              </a:solidFill>
              <a:latin typeface="Georgia" pitchFamily="18" charset="0"/>
            </a:endParaRPr>
          </a:p>
          <a:p>
            <a:r>
              <a:rPr lang="en-US" sz="1600" b="1" i="1" dirty="0" smtClean="0">
                <a:solidFill>
                  <a:srgbClr val="002060"/>
                </a:solidFill>
                <a:latin typeface="Georgia" pitchFamily="18" charset="0"/>
              </a:rPr>
              <a:t> </a:t>
            </a:r>
            <a:endParaRPr lang="en-US" sz="1600" dirty="0">
              <a:solidFill>
                <a:srgbClr val="002060"/>
              </a:solidFill>
              <a:latin typeface="Georgia" pitchFamily="18" charset="0"/>
            </a:endParaRPr>
          </a:p>
        </p:txBody>
      </p:sp>
    </p:spTree>
    <p:extLst>
      <p:ext uri="{BB962C8B-B14F-4D97-AF65-F5344CB8AC3E}">
        <p14:creationId xmlns:p14="http://schemas.microsoft.com/office/powerpoint/2010/main" val="11973638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5</a:t>
            </a:r>
            <a:endParaRPr lang="en-US" sz="2500" dirty="0">
              <a:solidFill>
                <a:schemeClr val="tx1">
                  <a:tint val="75000"/>
                </a:schemeClr>
              </a:solidFill>
              <a:latin typeface="Georgia" pitchFamily="18" charset="0"/>
              <a:ea typeface="+mn-ea"/>
              <a:cs typeface="+mn-cs"/>
            </a:endParaRPr>
          </a:p>
        </p:txBody>
      </p:sp>
      <p:sp>
        <p:nvSpPr>
          <p:cNvPr id="6" name="TextBox 15"/>
          <p:cNvSpPr txBox="1">
            <a:spLocks noChangeArrowheads="1"/>
          </p:cNvSpPr>
          <p:nvPr/>
        </p:nvSpPr>
        <p:spPr bwMode="auto">
          <a:xfrm>
            <a:off x="1385888" y="1494292"/>
            <a:ext cx="8229600" cy="2677656"/>
          </a:xfrm>
          <a:prstGeom prst="rect">
            <a:avLst/>
          </a:prstGeom>
          <a:noFill/>
          <a:ln w="9525">
            <a:noFill/>
            <a:miter lim="800000"/>
            <a:headEnd/>
            <a:tailEnd/>
          </a:ln>
        </p:spPr>
        <p:txBody>
          <a:bodyPr wrap="square">
            <a:spAutoFit/>
          </a:bodyPr>
          <a:lstStyle/>
          <a:p>
            <a:pPr lvl="0" algn="ctr"/>
            <a:r>
              <a:rPr lang="en-US" sz="2800" dirty="0">
                <a:latin typeface="Georgia" pitchFamily="18" charset="0"/>
              </a:rPr>
              <a:t>To consider and approve </a:t>
            </a:r>
          </a:p>
          <a:p>
            <a:pPr lvl="0" algn="ctr"/>
            <a:r>
              <a:rPr lang="en-US" sz="2800" dirty="0">
                <a:latin typeface="Georgia" pitchFamily="18" charset="0"/>
              </a:rPr>
              <a:t>the </a:t>
            </a:r>
            <a:r>
              <a:rPr lang="en-US" sz="2800" dirty="0" smtClean="0">
                <a:latin typeface="Georgia" pitchFamily="18" charset="0"/>
              </a:rPr>
              <a:t>un-audited </a:t>
            </a:r>
            <a:r>
              <a:rPr lang="en-US" sz="2800" dirty="0">
                <a:latin typeface="Georgia" pitchFamily="18" charset="0"/>
              </a:rPr>
              <a:t>annual financial statements </a:t>
            </a:r>
          </a:p>
          <a:p>
            <a:pPr lvl="0" algn="ctr"/>
            <a:r>
              <a:rPr lang="en-US" sz="2800" dirty="0">
                <a:latin typeface="Georgia" pitchFamily="18" charset="0"/>
              </a:rPr>
              <a:t>of the Funds under management </a:t>
            </a:r>
          </a:p>
          <a:p>
            <a:pPr lvl="0" algn="ctr"/>
            <a:r>
              <a:rPr lang="en-US" sz="2800" dirty="0">
                <a:latin typeface="Georgia" pitchFamily="18" charset="0"/>
              </a:rPr>
              <a:t>as recommended by the Audit Committee </a:t>
            </a:r>
          </a:p>
          <a:p>
            <a:pPr lvl="0" algn="ctr"/>
            <a:r>
              <a:rPr lang="en-US" sz="2800" dirty="0">
                <a:latin typeface="Georgia" pitchFamily="18" charset="0"/>
              </a:rPr>
              <a:t>for the period / quarter ended September 30, </a:t>
            </a:r>
            <a:r>
              <a:rPr lang="en-US" sz="2800" dirty="0" smtClean="0">
                <a:latin typeface="Georgia" pitchFamily="18" charset="0"/>
              </a:rPr>
              <a:t>2021 </a:t>
            </a:r>
            <a:r>
              <a:rPr lang="en-US" sz="2800" dirty="0">
                <a:latin typeface="Georgia" pitchFamily="18" charset="0"/>
              </a:rPr>
              <a:t>and Directors’ Report thereon</a:t>
            </a:r>
          </a:p>
        </p:txBody>
      </p:sp>
    </p:spTree>
    <p:extLst>
      <p:ext uri="{BB962C8B-B14F-4D97-AF65-F5344CB8AC3E}">
        <p14:creationId xmlns:p14="http://schemas.microsoft.com/office/powerpoint/2010/main" val="20479135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5</a:t>
            </a:r>
            <a:endParaRPr lang="en-US" sz="2500" dirty="0">
              <a:solidFill>
                <a:schemeClr val="tx1">
                  <a:tint val="75000"/>
                </a:schemeClr>
              </a:solidFill>
              <a:latin typeface="Georgia" pitchFamily="18"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211713042"/>
              </p:ext>
            </p:extLst>
          </p:nvPr>
        </p:nvGraphicFramePr>
        <p:xfrm>
          <a:off x="528640" y="674361"/>
          <a:ext cx="10058400" cy="5526413"/>
        </p:xfrm>
        <a:graphic>
          <a:graphicData uri="http://schemas.openxmlformats.org/drawingml/2006/table">
            <a:tbl>
              <a:tblPr firstRow="1" bandRow="1">
                <a:tableStyleId>{5C22544A-7EE6-4342-B048-85BDC9FD1C3A}</a:tableStyleId>
              </a:tblPr>
              <a:tblGrid>
                <a:gridCol w="4686298">
                  <a:extLst>
                    <a:ext uri="{9D8B030D-6E8A-4147-A177-3AD203B41FA5}">
                      <a16:colId xmlns:a16="http://schemas.microsoft.com/office/drawing/2014/main" val="20000"/>
                    </a:ext>
                  </a:extLst>
                </a:gridCol>
                <a:gridCol w="5372102">
                  <a:extLst>
                    <a:ext uri="{9D8B030D-6E8A-4147-A177-3AD203B41FA5}">
                      <a16:colId xmlns:a16="http://schemas.microsoft.com/office/drawing/2014/main" val="20001"/>
                    </a:ext>
                  </a:extLst>
                </a:gridCol>
              </a:tblGrid>
              <a:tr h="1195553">
                <a:tc>
                  <a:txBody>
                    <a:bodyPr/>
                    <a:lstStyle/>
                    <a:p>
                      <a:r>
                        <a:rPr lang="en-US" sz="1500" b="1" u="sng" dirty="0">
                          <a:solidFill>
                            <a:srgbClr val="002060"/>
                          </a:solidFill>
                          <a:latin typeface="Georgia" pitchFamily="18" charset="0"/>
                        </a:rPr>
                        <a:t>Income Funds</a:t>
                      </a:r>
                    </a:p>
                    <a:p>
                      <a:r>
                        <a:rPr lang="en-US" sz="1500" b="1" dirty="0">
                          <a:solidFill>
                            <a:srgbClr val="002060"/>
                          </a:solidFill>
                          <a:latin typeface="Georgia" pitchFamily="18" charset="0"/>
                        </a:rPr>
                        <a:t>1.</a:t>
                      </a:r>
                      <a:r>
                        <a:rPr lang="en-US" sz="1500" b="0" dirty="0">
                          <a:solidFill>
                            <a:srgbClr val="002060"/>
                          </a:solidFill>
                          <a:latin typeface="Georgia" pitchFamily="18" charset="0"/>
                        </a:rPr>
                        <a:t>  Pakistan Income Fund</a:t>
                      </a:r>
                    </a:p>
                    <a:p>
                      <a:r>
                        <a:rPr lang="en-US" sz="1500" b="1" dirty="0">
                          <a:solidFill>
                            <a:srgbClr val="002060"/>
                          </a:solidFill>
                          <a:latin typeface="Georgia" pitchFamily="18" charset="0"/>
                        </a:rPr>
                        <a:t>2.</a:t>
                      </a:r>
                      <a:r>
                        <a:rPr lang="en-US" sz="1500" b="0" dirty="0">
                          <a:solidFill>
                            <a:srgbClr val="002060"/>
                          </a:solidFill>
                          <a:latin typeface="Georgia" pitchFamily="18" charset="0"/>
                        </a:rPr>
                        <a:t>  MCB Pakistan Sovereign Fund</a:t>
                      </a:r>
                    </a:p>
                    <a:p>
                      <a:r>
                        <a:rPr lang="en-US" sz="1500" b="1" dirty="0">
                          <a:solidFill>
                            <a:srgbClr val="002060"/>
                          </a:solidFill>
                          <a:latin typeface="Georgia" pitchFamily="18" charset="0"/>
                        </a:rPr>
                        <a:t>3.</a:t>
                      </a:r>
                      <a:r>
                        <a:rPr lang="en-US" sz="1500" b="0" dirty="0">
                          <a:solidFill>
                            <a:srgbClr val="002060"/>
                          </a:solidFill>
                          <a:latin typeface="Georgia" pitchFamily="18" charset="0"/>
                        </a:rPr>
                        <a:t>  MCB DCF Income Fund</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1" u="sng" dirty="0" smtClean="0">
                          <a:solidFill>
                            <a:srgbClr val="002060"/>
                          </a:solidFill>
                          <a:latin typeface="Georgia" pitchFamily="18" charset="0"/>
                        </a:rPr>
                        <a:t>Shariah Compliant Money</a:t>
                      </a:r>
                      <a:r>
                        <a:rPr lang="en-US" sz="1500" b="1" u="sng" baseline="0" dirty="0" smtClean="0">
                          <a:solidFill>
                            <a:srgbClr val="002060"/>
                          </a:solidFill>
                          <a:latin typeface="Georgia" pitchFamily="18" charset="0"/>
                        </a:rPr>
                        <a:t> Market </a:t>
                      </a:r>
                      <a:r>
                        <a:rPr lang="en-US" sz="1500" b="1" u="sng" dirty="0" smtClean="0">
                          <a:solidFill>
                            <a:srgbClr val="002060"/>
                          </a:solidFill>
                          <a:latin typeface="Georgia" pitchFamily="18" charset="0"/>
                        </a:rPr>
                        <a:t>Fund</a:t>
                      </a:r>
                      <a:endParaRPr lang="en-US" sz="1500" b="1" dirty="0" smtClean="0">
                        <a:solidFill>
                          <a:srgbClr val="002060"/>
                        </a:solidFill>
                        <a:latin typeface="Georgia" pitchFamily="18" charset="0"/>
                      </a:endParaRPr>
                    </a:p>
                    <a:p>
                      <a:pPr marL="342900" indent="-342900">
                        <a:buAutoNum type="arabicPeriod" startAt="11"/>
                      </a:pPr>
                      <a:r>
                        <a:rPr lang="en-US" sz="1500" b="0" dirty="0" smtClean="0">
                          <a:solidFill>
                            <a:srgbClr val="002060"/>
                          </a:solidFill>
                          <a:latin typeface="Georgia" pitchFamily="18" charset="0"/>
                        </a:rPr>
                        <a:t>Alhamra Islamic</a:t>
                      </a:r>
                      <a:r>
                        <a:rPr lang="en-US" sz="1500" b="0" baseline="0" dirty="0" smtClean="0">
                          <a:solidFill>
                            <a:srgbClr val="002060"/>
                          </a:solidFill>
                          <a:latin typeface="Georgia" pitchFamily="18" charset="0"/>
                        </a:rPr>
                        <a:t> Money Market Fund </a:t>
                      </a:r>
                    </a:p>
                    <a:p>
                      <a:pPr marL="0" indent="0">
                        <a:buNone/>
                      </a:pPr>
                      <a:r>
                        <a:rPr lang="en-US" sz="1500" b="0" baseline="0" dirty="0" smtClean="0">
                          <a:solidFill>
                            <a:srgbClr val="002060"/>
                          </a:solidFill>
                          <a:latin typeface="Georgia" pitchFamily="18" charset="0"/>
                        </a:rPr>
                        <a:t>       (Formerly </a:t>
                      </a:r>
                      <a:r>
                        <a:rPr lang="en-US" sz="1500" b="0" dirty="0" smtClean="0">
                          <a:solidFill>
                            <a:srgbClr val="002060"/>
                          </a:solidFill>
                          <a:latin typeface="Georgia" pitchFamily="18" charset="0"/>
                        </a:rPr>
                        <a:t>MCB </a:t>
                      </a:r>
                      <a:r>
                        <a:rPr lang="en-US" sz="1500" b="0" dirty="0">
                          <a:solidFill>
                            <a:srgbClr val="002060"/>
                          </a:solidFill>
                          <a:latin typeface="Georgia" pitchFamily="18" charset="0"/>
                        </a:rPr>
                        <a:t>Pakistan Frequent Payout </a:t>
                      </a:r>
                      <a:r>
                        <a:rPr lang="en-US" sz="1500" b="0" dirty="0" smtClean="0">
                          <a:solidFill>
                            <a:srgbClr val="002060"/>
                          </a:solidFill>
                          <a:latin typeface="Georgia" pitchFamily="18" charset="0"/>
                        </a:rPr>
                        <a:t>Fund)</a:t>
                      </a:r>
                    </a:p>
                    <a:p>
                      <a:pPr marL="0" indent="0">
                        <a:buNone/>
                      </a:pPr>
                      <a:endParaRPr lang="en-US" sz="1500" b="0" dirty="0">
                        <a:solidFill>
                          <a:srgbClr val="002060"/>
                        </a:solidFill>
                        <a:latin typeface="Georgia" pitchFamily="18" charset="0"/>
                      </a:endParaRP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6992">
                <a:tc>
                  <a:txBody>
                    <a:bodyPr/>
                    <a:lstStyle/>
                    <a:p>
                      <a:r>
                        <a:rPr lang="en-US" sz="1500" b="1" u="sng" dirty="0">
                          <a:solidFill>
                            <a:srgbClr val="002060"/>
                          </a:solidFill>
                          <a:latin typeface="Georgia" pitchFamily="18" charset="0"/>
                        </a:rPr>
                        <a:t>Aggressive Fixed Income Fund</a:t>
                      </a:r>
                    </a:p>
                    <a:p>
                      <a:r>
                        <a:rPr lang="en-US" sz="1500" b="1" dirty="0">
                          <a:solidFill>
                            <a:srgbClr val="002060"/>
                          </a:solidFill>
                          <a:latin typeface="Georgia" pitchFamily="18" charset="0"/>
                        </a:rPr>
                        <a:t>4.</a:t>
                      </a:r>
                      <a:r>
                        <a:rPr lang="en-US" sz="1500" b="0" dirty="0">
                          <a:solidFill>
                            <a:srgbClr val="002060"/>
                          </a:solidFill>
                          <a:latin typeface="Georgia" pitchFamily="18" charset="0"/>
                        </a:rPr>
                        <a:t> Pakistan Income Enhancement Fund</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1" u="sng" dirty="0">
                          <a:solidFill>
                            <a:srgbClr val="002060"/>
                          </a:solidFill>
                          <a:latin typeface="Georgia" pitchFamily="18" charset="0"/>
                        </a:rPr>
                        <a:t>Shariah Compliant Asset </a:t>
                      </a:r>
                      <a:r>
                        <a:rPr lang="en-US" sz="1500" b="1" u="sng" dirty="0" smtClean="0">
                          <a:solidFill>
                            <a:srgbClr val="002060"/>
                          </a:solidFill>
                          <a:latin typeface="Georgia" pitchFamily="18" charset="0"/>
                        </a:rPr>
                        <a:t>Allocation </a:t>
                      </a:r>
                      <a:r>
                        <a:rPr lang="en-US" sz="1500" b="1" u="sng" dirty="0">
                          <a:solidFill>
                            <a:srgbClr val="002060"/>
                          </a:solidFill>
                          <a:latin typeface="Georgia" pitchFamily="18" charset="0"/>
                        </a:rPr>
                        <a:t>Fund</a:t>
                      </a:r>
                    </a:p>
                    <a:p>
                      <a:r>
                        <a:rPr lang="en-US" sz="1500" b="1" dirty="0">
                          <a:solidFill>
                            <a:srgbClr val="002060"/>
                          </a:solidFill>
                          <a:latin typeface="Georgia" pitchFamily="18" charset="0"/>
                        </a:rPr>
                        <a:t>12.</a:t>
                      </a:r>
                      <a:r>
                        <a:rPr lang="en-US" sz="1500" b="0" dirty="0">
                          <a:solidFill>
                            <a:srgbClr val="002060"/>
                          </a:solidFill>
                          <a:latin typeface="Georgia" pitchFamily="18" charset="0"/>
                        </a:rPr>
                        <a:t> </a:t>
                      </a:r>
                      <a:r>
                        <a:rPr lang="en-US" sz="1500" b="0" dirty="0" smtClean="0">
                          <a:solidFill>
                            <a:srgbClr val="002060"/>
                          </a:solidFill>
                          <a:latin typeface="Georgia" pitchFamily="18" charset="0"/>
                        </a:rPr>
                        <a:t> </a:t>
                      </a:r>
                      <a:r>
                        <a:rPr lang="en-US" sz="1500" b="0" dirty="0" err="1" smtClean="0">
                          <a:solidFill>
                            <a:srgbClr val="002060"/>
                          </a:solidFill>
                          <a:latin typeface="Georgia" pitchFamily="18" charset="0"/>
                        </a:rPr>
                        <a:t>Alhamra</a:t>
                      </a:r>
                      <a:r>
                        <a:rPr lang="en-US" sz="1500" b="0" dirty="0" smtClean="0">
                          <a:solidFill>
                            <a:srgbClr val="002060"/>
                          </a:solidFill>
                          <a:latin typeface="Georgia" pitchFamily="18" charset="0"/>
                        </a:rPr>
                        <a:t> </a:t>
                      </a:r>
                      <a:r>
                        <a:rPr lang="en-US" sz="1500" b="0" dirty="0">
                          <a:solidFill>
                            <a:srgbClr val="002060"/>
                          </a:solidFill>
                          <a:latin typeface="Georgia" pitchFamily="18" charset="0"/>
                        </a:rPr>
                        <a:t>Islamic Asset Allocation Fund</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41492">
                <a:tc>
                  <a:txBody>
                    <a:bodyPr/>
                    <a:lstStyle/>
                    <a:p>
                      <a:r>
                        <a:rPr lang="en-US" sz="1500" b="1" u="sng" dirty="0">
                          <a:solidFill>
                            <a:srgbClr val="002060"/>
                          </a:solidFill>
                          <a:latin typeface="Georgia" pitchFamily="18" charset="0"/>
                        </a:rPr>
                        <a:t>Money Market Funds</a:t>
                      </a:r>
                    </a:p>
                    <a:p>
                      <a:pPr marL="228600" indent="-228600">
                        <a:buNone/>
                      </a:pPr>
                      <a:r>
                        <a:rPr lang="en-US" sz="1500" b="1" dirty="0">
                          <a:solidFill>
                            <a:srgbClr val="002060"/>
                          </a:solidFill>
                          <a:latin typeface="Georgia" pitchFamily="18" charset="0"/>
                        </a:rPr>
                        <a:t>5.</a:t>
                      </a:r>
                      <a:r>
                        <a:rPr lang="en-US" sz="1500" b="0" dirty="0">
                          <a:solidFill>
                            <a:srgbClr val="002060"/>
                          </a:solidFill>
                          <a:latin typeface="Georgia" pitchFamily="18" charset="0"/>
                        </a:rPr>
                        <a:t>   Pakistan Cash Management Fund</a:t>
                      </a:r>
                    </a:p>
                    <a:p>
                      <a:r>
                        <a:rPr lang="en-US" sz="1500" b="1" dirty="0">
                          <a:solidFill>
                            <a:srgbClr val="002060"/>
                          </a:solidFill>
                          <a:latin typeface="Georgia" pitchFamily="18" charset="0"/>
                        </a:rPr>
                        <a:t>6.</a:t>
                      </a:r>
                      <a:r>
                        <a:rPr lang="en-US" sz="1500" b="0" dirty="0">
                          <a:solidFill>
                            <a:srgbClr val="002060"/>
                          </a:solidFill>
                          <a:latin typeface="Georgia" pitchFamily="18" charset="0"/>
                        </a:rPr>
                        <a:t>  MCB Cash Management Optimizer </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1" u="sng" dirty="0">
                          <a:solidFill>
                            <a:srgbClr val="002060"/>
                          </a:solidFill>
                          <a:latin typeface="Georgia" pitchFamily="18" charset="0"/>
                        </a:rPr>
                        <a:t>Shariah Compliant Income Fund</a:t>
                      </a:r>
                    </a:p>
                    <a:p>
                      <a:r>
                        <a:rPr lang="en-US" sz="1500" b="1" dirty="0">
                          <a:solidFill>
                            <a:srgbClr val="002060"/>
                          </a:solidFill>
                          <a:latin typeface="Georgia" pitchFamily="18" charset="0"/>
                        </a:rPr>
                        <a:t>13</a:t>
                      </a:r>
                      <a:r>
                        <a:rPr lang="en-US" sz="1500" b="1" dirty="0" smtClean="0">
                          <a:solidFill>
                            <a:srgbClr val="002060"/>
                          </a:solidFill>
                          <a:latin typeface="Georgia" pitchFamily="18" charset="0"/>
                        </a:rPr>
                        <a:t>. </a:t>
                      </a:r>
                      <a:r>
                        <a:rPr lang="en-US" sz="1500" b="0" dirty="0" smtClean="0">
                          <a:solidFill>
                            <a:srgbClr val="002060"/>
                          </a:solidFill>
                          <a:latin typeface="Georgia" pitchFamily="18" charset="0"/>
                        </a:rPr>
                        <a:t> </a:t>
                      </a:r>
                      <a:r>
                        <a:rPr lang="en-US" sz="1500" b="0" dirty="0">
                          <a:solidFill>
                            <a:srgbClr val="002060"/>
                          </a:solidFill>
                          <a:latin typeface="Georgia" pitchFamily="18" charset="0"/>
                        </a:rPr>
                        <a:t>Alhamra Islamic Income Fund</a:t>
                      </a:r>
                    </a:p>
                    <a:p>
                      <a:r>
                        <a:rPr lang="en-US" sz="1500" b="1" dirty="0">
                          <a:solidFill>
                            <a:srgbClr val="002060"/>
                          </a:solidFill>
                          <a:latin typeface="Georgia" pitchFamily="18" charset="0"/>
                        </a:rPr>
                        <a:t>14.</a:t>
                      </a:r>
                      <a:r>
                        <a:rPr lang="en-US" sz="1500" b="0" dirty="0">
                          <a:solidFill>
                            <a:srgbClr val="002060"/>
                          </a:solidFill>
                          <a:latin typeface="Georgia" pitchFamily="18" charset="0"/>
                        </a:rPr>
                        <a:t> </a:t>
                      </a:r>
                      <a:r>
                        <a:rPr lang="en-US" sz="1500" b="0" dirty="0" smtClean="0">
                          <a:solidFill>
                            <a:srgbClr val="002060"/>
                          </a:solidFill>
                          <a:latin typeface="Georgia" pitchFamily="18" charset="0"/>
                        </a:rPr>
                        <a:t> </a:t>
                      </a:r>
                      <a:r>
                        <a:rPr lang="en-US" sz="1500" b="0" dirty="0" err="1" smtClean="0">
                          <a:solidFill>
                            <a:srgbClr val="002060"/>
                          </a:solidFill>
                          <a:latin typeface="Georgia" pitchFamily="18" charset="0"/>
                        </a:rPr>
                        <a:t>Alhamra</a:t>
                      </a:r>
                      <a:r>
                        <a:rPr lang="en-US" sz="1500" b="0" dirty="0" smtClean="0">
                          <a:solidFill>
                            <a:srgbClr val="002060"/>
                          </a:solidFill>
                          <a:latin typeface="Georgia" pitchFamily="18" charset="0"/>
                        </a:rPr>
                        <a:t> </a:t>
                      </a:r>
                      <a:r>
                        <a:rPr lang="en-US" sz="1500" b="0" dirty="0">
                          <a:solidFill>
                            <a:srgbClr val="002060"/>
                          </a:solidFill>
                          <a:latin typeface="Georgia" pitchFamily="18" charset="0"/>
                        </a:rPr>
                        <a:t>Daily Dividend Fund</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56436">
                <a:tc>
                  <a:txBody>
                    <a:bodyPr/>
                    <a:lstStyle/>
                    <a:p>
                      <a:r>
                        <a:rPr lang="en-US" sz="1500" b="1" u="sng" dirty="0">
                          <a:solidFill>
                            <a:srgbClr val="002060"/>
                          </a:solidFill>
                          <a:latin typeface="Georgia" pitchFamily="18" charset="0"/>
                        </a:rPr>
                        <a:t>Equity </a:t>
                      </a:r>
                      <a:r>
                        <a:rPr lang="en-US" sz="1500" b="1" u="sng" dirty="0" smtClean="0">
                          <a:solidFill>
                            <a:srgbClr val="002060"/>
                          </a:solidFill>
                          <a:latin typeface="Georgia" pitchFamily="18" charset="0"/>
                        </a:rPr>
                        <a:t>Funds (Conventional and Shariah)</a:t>
                      </a:r>
                      <a:endParaRPr lang="en-US" sz="1500" b="1" u="sng" dirty="0">
                        <a:solidFill>
                          <a:srgbClr val="002060"/>
                        </a:solidFill>
                        <a:latin typeface="Georgia" pitchFamily="18" charset="0"/>
                      </a:endParaRPr>
                    </a:p>
                    <a:p>
                      <a:r>
                        <a:rPr lang="en-US" sz="1500" b="1" dirty="0">
                          <a:solidFill>
                            <a:srgbClr val="002060"/>
                          </a:solidFill>
                          <a:latin typeface="Georgia" pitchFamily="18" charset="0"/>
                        </a:rPr>
                        <a:t>7.</a:t>
                      </a:r>
                      <a:r>
                        <a:rPr lang="en-US" sz="1500" b="0" dirty="0">
                          <a:solidFill>
                            <a:srgbClr val="002060"/>
                          </a:solidFill>
                          <a:latin typeface="Georgia" pitchFamily="18" charset="0"/>
                        </a:rPr>
                        <a:t>   MCB Pakistan Stock Market Fund </a:t>
                      </a:r>
                    </a:p>
                    <a:p>
                      <a:r>
                        <a:rPr lang="en-US" sz="1500" b="1" dirty="0">
                          <a:solidFill>
                            <a:srgbClr val="002060"/>
                          </a:solidFill>
                          <a:latin typeface="Georgia" pitchFamily="18" charset="0"/>
                        </a:rPr>
                        <a:t>8.</a:t>
                      </a:r>
                      <a:r>
                        <a:rPr lang="en-US" sz="1500" b="0" dirty="0">
                          <a:solidFill>
                            <a:srgbClr val="002060"/>
                          </a:solidFill>
                          <a:latin typeface="Georgia" pitchFamily="18" charset="0"/>
                        </a:rPr>
                        <a:t>   Alhamra Islamic Stock Fund</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1" u="sng" dirty="0">
                          <a:solidFill>
                            <a:srgbClr val="002060"/>
                          </a:solidFill>
                          <a:latin typeface="Georgia" pitchFamily="18" charset="0"/>
                        </a:rPr>
                        <a:t>Shariah Compliant Asset Allocation Fund of Fund</a:t>
                      </a:r>
                    </a:p>
                    <a:p>
                      <a:r>
                        <a:rPr lang="en-US" sz="1500" b="1" dirty="0">
                          <a:solidFill>
                            <a:srgbClr val="002060"/>
                          </a:solidFill>
                          <a:latin typeface="Georgia" pitchFamily="18" charset="0"/>
                        </a:rPr>
                        <a:t>15.</a:t>
                      </a:r>
                      <a:r>
                        <a:rPr lang="en-US" sz="1500" b="0" dirty="0">
                          <a:solidFill>
                            <a:srgbClr val="002060"/>
                          </a:solidFill>
                          <a:latin typeface="Georgia" pitchFamily="18" charset="0"/>
                        </a:rPr>
                        <a:t> </a:t>
                      </a:r>
                      <a:r>
                        <a:rPr lang="en-US" sz="1500" b="0" dirty="0" smtClean="0">
                          <a:solidFill>
                            <a:srgbClr val="002060"/>
                          </a:solidFill>
                          <a:latin typeface="Georgia" pitchFamily="18" charset="0"/>
                        </a:rPr>
                        <a:t> </a:t>
                      </a:r>
                      <a:r>
                        <a:rPr lang="en-US" sz="1500" b="0" dirty="0" err="1" smtClean="0">
                          <a:solidFill>
                            <a:srgbClr val="002060"/>
                          </a:solidFill>
                          <a:latin typeface="Georgia" pitchFamily="18" charset="0"/>
                        </a:rPr>
                        <a:t>Alhamra</a:t>
                      </a:r>
                      <a:r>
                        <a:rPr lang="en-US" sz="1500" b="0" dirty="0" smtClean="0">
                          <a:solidFill>
                            <a:srgbClr val="002060"/>
                          </a:solidFill>
                          <a:latin typeface="Georgia" pitchFamily="18" charset="0"/>
                        </a:rPr>
                        <a:t>  </a:t>
                      </a:r>
                      <a:r>
                        <a:rPr lang="en-US" sz="1500" b="0" dirty="0">
                          <a:solidFill>
                            <a:srgbClr val="002060"/>
                          </a:solidFill>
                          <a:latin typeface="Georgia" pitchFamily="18" charset="0"/>
                        </a:rPr>
                        <a:t>Islamic Active Allocation Fund</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12970">
                <a:tc>
                  <a:txBody>
                    <a:bodyPr/>
                    <a:lstStyle/>
                    <a:p>
                      <a:r>
                        <a:rPr lang="en-US" sz="1500" b="1" u="sng" dirty="0">
                          <a:solidFill>
                            <a:srgbClr val="002060"/>
                          </a:solidFill>
                          <a:latin typeface="Georgia" pitchFamily="18" charset="0"/>
                        </a:rPr>
                        <a:t>Balanced Fund</a:t>
                      </a:r>
                    </a:p>
                    <a:p>
                      <a:r>
                        <a:rPr lang="en-US" sz="1500" b="1" dirty="0">
                          <a:solidFill>
                            <a:srgbClr val="002060"/>
                          </a:solidFill>
                          <a:latin typeface="Georgia" pitchFamily="18" charset="0"/>
                        </a:rPr>
                        <a:t>9.</a:t>
                      </a:r>
                      <a:r>
                        <a:rPr lang="en-US" sz="1500" b="0" dirty="0">
                          <a:solidFill>
                            <a:srgbClr val="002060"/>
                          </a:solidFill>
                          <a:latin typeface="Georgia" pitchFamily="18" charset="0"/>
                        </a:rPr>
                        <a:t> Pakistan Capital Market Fund</a:t>
                      </a: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1" u="sng" dirty="0">
                          <a:solidFill>
                            <a:srgbClr val="002060"/>
                          </a:solidFill>
                          <a:latin typeface="Georgia" pitchFamily="18" charset="0"/>
                        </a:rPr>
                        <a:t>Voluntary Pensions </a:t>
                      </a:r>
                      <a:r>
                        <a:rPr lang="en-US" sz="1500" b="1" u="sng" dirty="0" smtClean="0">
                          <a:solidFill>
                            <a:srgbClr val="002060"/>
                          </a:solidFill>
                          <a:latin typeface="Georgia" pitchFamily="18" charset="0"/>
                        </a:rPr>
                        <a:t>Scheme</a:t>
                      </a:r>
                      <a:endParaRPr lang="en-US" sz="1500" b="1" u="sng" dirty="0">
                        <a:solidFill>
                          <a:srgbClr val="002060"/>
                        </a:solidFill>
                        <a:latin typeface="Georgia" pitchFamily="18" charset="0"/>
                      </a:endParaRPr>
                    </a:p>
                    <a:p>
                      <a:r>
                        <a:rPr lang="en-US" sz="1500" b="1" dirty="0">
                          <a:solidFill>
                            <a:srgbClr val="002060"/>
                          </a:solidFill>
                          <a:latin typeface="Georgia" pitchFamily="18" charset="0"/>
                        </a:rPr>
                        <a:t>16.</a:t>
                      </a:r>
                      <a:r>
                        <a:rPr lang="en-US" sz="1500" b="0" dirty="0">
                          <a:solidFill>
                            <a:srgbClr val="002060"/>
                          </a:solidFill>
                          <a:latin typeface="Georgia" pitchFamily="18" charset="0"/>
                        </a:rPr>
                        <a:t> Pakistan Pension Fund</a:t>
                      </a:r>
                    </a:p>
                    <a:p>
                      <a:endParaRPr lang="en-US" sz="1500" b="0" dirty="0">
                        <a:solidFill>
                          <a:srgbClr val="002060"/>
                        </a:solidFill>
                        <a:latin typeface="Georgia" pitchFamily="18" charset="0"/>
                      </a:endParaRP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12970">
                <a:tc>
                  <a:txBody>
                    <a:bodyPr/>
                    <a:lstStyle/>
                    <a:p>
                      <a:r>
                        <a:rPr lang="en-US" sz="1500" b="1" u="sng" dirty="0" smtClean="0">
                          <a:solidFill>
                            <a:srgbClr val="002060"/>
                          </a:solidFill>
                          <a:latin typeface="Georgia" pitchFamily="18" charset="0"/>
                        </a:rPr>
                        <a:t>Asset Allocation Fund</a:t>
                      </a:r>
                    </a:p>
                    <a:p>
                      <a:r>
                        <a:rPr lang="en-US" sz="1500" b="1" dirty="0" smtClean="0">
                          <a:solidFill>
                            <a:srgbClr val="002060"/>
                          </a:solidFill>
                          <a:latin typeface="Georgia" pitchFamily="18" charset="0"/>
                        </a:rPr>
                        <a:t>10.</a:t>
                      </a:r>
                      <a:r>
                        <a:rPr lang="en-US" sz="1500" b="0" dirty="0" smtClean="0">
                          <a:solidFill>
                            <a:srgbClr val="002060"/>
                          </a:solidFill>
                          <a:latin typeface="Georgia" pitchFamily="18" charset="0"/>
                        </a:rPr>
                        <a:t> MCB Pakistan Asset Allocation Fund </a:t>
                      </a:r>
                    </a:p>
                    <a:p>
                      <a:endParaRPr lang="en-US" sz="1500" b="0" dirty="0">
                        <a:solidFill>
                          <a:srgbClr val="002060"/>
                        </a:solidFill>
                        <a:latin typeface="Georgia" pitchFamily="18" charset="0"/>
                      </a:endParaRP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1" u="sng" dirty="0" smtClean="0">
                          <a:solidFill>
                            <a:srgbClr val="002060"/>
                          </a:solidFill>
                          <a:latin typeface="Georgia" pitchFamily="18" charset="0"/>
                        </a:rPr>
                        <a:t>Shariah Compliant Voluntary Pensions Scheme</a:t>
                      </a:r>
                      <a:endParaRPr lang="en-US" sz="1500" b="0" dirty="0" smtClean="0">
                        <a:solidFill>
                          <a:srgbClr val="002060"/>
                        </a:solidFill>
                        <a:latin typeface="Georgia" pitchFamily="18" charset="0"/>
                      </a:endParaRPr>
                    </a:p>
                    <a:p>
                      <a:r>
                        <a:rPr lang="en-US" sz="1500" b="1" dirty="0" smtClean="0">
                          <a:solidFill>
                            <a:srgbClr val="002060"/>
                          </a:solidFill>
                          <a:latin typeface="Georgia" pitchFamily="18" charset="0"/>
                        </a:rPr>
                        <a:t>17.</a:t>
                      </a:r>
                      <a:r>
                        <a:rPr lang="en-US" sz="1500" b="0" dirty="0" smtClean="0">
                          <a:solidFill>
                            <a:srgbClr val="002060"/>
                          </a:solidFill>
                          <a:latin typeface="Georgia" pitchFamily="18" charset="0"/>
                        </a:rPr>
                        <a:t> Alhamra Islamic Pension Fund</a:t>
                      </a:r>
                    </a:p>
                    <a:p>
                      <a:endParaRPr lang="en-US" sz="1500" b="0" dirty="0">
                        <a:solidFill>
                          <a:srgbClr val="002060"/>
                        </a:solidFill>
                        <a:latin typeface="Georgia" pitchFamily="18" charset="0"/>
                      </a:endParaRPr>
                    </a:p>
                  </a:txBody>
                  <a:tcPr marL="68598" marR="6859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337802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5</a:t>
            </a:r>
            <a:endParaRPr lang="en-US" sz="2500" dirty="0">
              <a:solidFill>
                <a:schemeClr val="tx1">
                  <a:tint val="75000"/>
                </a:schemeClr>
              </a:solidFill>
              <a:latin typeface="Georgia" pitchFamily="18" charset="0"/>
              <a:ea typeface="+mn-ea"/>
              <a:cs typeface="+mn-cs"/>
            </a:endParaRPr>
          </a:p>
        </p:txBody>
      </p:sp>
      <p:sp>
        <p:nvSpPr>
          <p:cNvPr id="6" name="Rectangle 5"/>
          <p:cNvSpPr>
            <a:spLocks noChangeArrowheads="1"/>
          </p:cNvSpPr>
          <p:nvPr/>
        </p:nvSpPr>
        <p:spPr bwMode="auto">
          <a:xfrm>
            <a:off x="533400" y="1100128"/>
            <a:ext cx="9982200" cy="4857750"/>
          </a:xfrm>
          <a:prstGeom prst="rect">
            <a:avLst/>
          </a:prstGeom>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p>
            <a:pPr algn="just">
              <a:lnSpc>
                <a:spcPct val="80000"/>
              </a:lnSpc>
              <a:spcBef>
                <a:spcPts val="800"/>
              </a:spcBef>
              <a:buClr>
                <a:srgbClr val="000000"/>
              </a:buClr>
              <a:buSzPct val="100000"/>
            </a:pPr>
            <a:r>
              <a:rPr lang="en-US" sz="1400" b="1" i="1" u="sng" dirty="0" smtClean="0">
                <a:solidFill>
                  <a:schemeClr val="accent1">
                    <a:lumMod val="50000"/>
                  </a:schemeClr>
                </a:solidFill>
                <a:latin typeface="Georgia" pitchFamily="18" charset="0"/>
              </a:rPr>
              <a:t>Draft Resolution to be passed</a:t>
            </a:r>
          </a:p>
          <a:p>
            <a:pPr algn="just">
              <a:lnSpc>
                <a:spcPct val="80000"/>
              </a:lnSpc>
              <a:spcBef>
                <a:spcPts val="800"/>
              </a:spcBef>
              <a:buClr>
                <a:srgbClr val="000000"/>
              </a:buClr>
              <a:buSzPct val="100000"/>
              <a:buFontTx/>
              <a:buChar char="•"/>
            </a:pPr>
            <a:endParaRPr lang="en-US" sz="1400" i="1" u="sng" dirty="0" smtClean="0">
              <a:solidFill>
                <a:schemeClr val="accent1">
                  <a:lumMod val="50000"/>
                </a:schemeClr>
              </a:solidFill>
              <a:latin typeface="Georgia" pitchFamily="18" charset="0"/>
            </a:endParaRPr>
          </a:p>
          <a:p>
            <a:pPr algn="just"/>
            <a:r>
              <a:rPr lang="en-US" sz="1400" i="1" dirty="0" smtClean="0">
                <a:solidFill>
                  <a:schemeClr val="accent1">
                    <a:lumMod val="50000"/>
                  </a:schemeClr>
                </a:solidFill>
                <a:latin typeface="Georgia" pitchFamily="18" charset="0"/>
              </a:rPr>
              <a:t>“</a:t>
            </a:r>
            <a:r>
              <a:rPr lang="en-US" sz="1400" b="1" i="1" dirty="0" smtClean="0">
                <a:solidFill>
                  <a:schemeClr val="accent1">
                    <a:lumMod val="50000"/>
                  </a:schemeClr>
                </a:solidFill>
                <a:latin typeface="Georgia" pitchFamily="18" charset="0"/>
              </a:rPr>
              <a:t>Resolved that</a:t>
            </a:r>
          </a:p>
          <a:p>
            <a:pPr algn="just"/>
            <a:r>
              <a:rPr lang="en-US" sz="1400" i="1" dirty="0" smtClean="0">
                <a:solidFill>
                  <a:schemeClr val="accent1">
                    <a:lumMod val="50000"/>
                  </a:schemeClr>
                </a:solidFill>
                <a:latin typeface="Georgia" pitchFamily="18" charset="0"/>
              </a:rPr>
              <a:t>the un-audited financial statements of the Funds under management of the Company along with the Directors Report namely : (</a:t>
            </a:r>
            <a:r>
              <a:rPr lang="en-US" sz="1400" i="1" dirty="0" err="1" smtClean="0">
                <a:solidFill>
                  <a:schemeClr val="accent1">
                    <a:lumMod val="50000"/>
                  </a:schemeClr>
                </a:solidFill>
                <a:latin typeface="Georgia" pitchFamily="18" charset="0"/>
              </a:rPr>
              <a:t>i</a:t>
            </a:r>
            <a:r>
              <a:rPr lang="en-US" sz="1400" i="1" dirty="0" smtClean="0">
                <a:solidFill>
                  <a:schemeClr val="accent1">
                    <a:lumMod val="50000"/>
                  </a:schemeClr>
                </a:solidFill>
                <a:latin typeface="Georgia" pitchFamily="18" charset="0"/>
              </a:rPr>
              <a:t>) Pakistan Income Fund; (ii) MCB DCF Income Fund; (iii) MCB Pakistan Sovereign Fund; (iv) Pakistan Income Enhancement Fund; (v) MCB Cash Management Optimizer; (vi) Pakistan Cash Management Fund; (vii) MCB Pakistan Stock Market Fund; (viii) Alhamra Islamic Money Market Fund (Formerly MCB Pakistan Frequent Payout Fund); (ix) Alhamra Islamic Stock Fund; (x) MCB Pakistan Asset Allocation Fund; (xi) Pakistan Capital Market Fund; (xii) Alhamra Islamic Asset Allocation Fund; (xiii) Alhamra Islamic Income Fund; (xiv) Alhamra Islamic Active Allocation Fund; (xv) Alhamra Daily Dividend Fund; (xvi) Pakistan Pension Fund; and (xvii) Alhamra Islamic Pension Fund, for the period / quarter ended September 30, 2021, as recommended by the Audit </a:t>
            </a:r>
            <a:r>
              <a:rPr lang="en-US" sz="1400" i="1" dirty="0">
                <a:solidFill>
                  <a:schemeClr val="accent1">
                    <a:lumMod val="50000"/>
                  </a:schemeClr>
                </a:solidFill>
                <a:latin typeface="Georgia" pitchFamily="18" charset="0"/>
              </a:rPr>
              <a:t>C</a:t>
            </a:r>
            <a:r>
              <a:rPr lang="en-US" sz="1400" i="1" dirty="0" smtClean="0">
                <a:solidFill>
                  <a:schemeClr val="accent1">
                    <a:lumMod val="50000"/>
                  </a:schemeClr>
                </a:solidFill>
                <a:latin typeface="Georgia" pitchFamily="18" charset="0"/>
              </a:rPr>
              <a:t>ommittee, and the Directors' report thereon be and are hereby approved;</a:t>
            </a:r>
          </a:p>
          <a:p>
            <a:pPr algn="just"/>
            <a:endParaRPr lang="en-US" sz="1400" dirty="0" smtClean="0">
              <a:solidFill>
                <a:schemeClr val="accent1">
                  <a:lumMod val="50000"/>
                </a:schemeClr>
              </a:solidFill>
              <a:latin typeface="Georgia" pitchFamily="18" charset="0"/>
            </a:endParaRPr>
          </a:p>
          <a:p>
            <a:pPr algn="just"/>
            <a:r>
              <a:rPr lang="en-US" sz="1400" b="1" i="1" dirty="0" smtClean="0">
                <a:solidFill>
                  <a:schemeClr val="accent1">
                    <a:lumMod val="50000"/>
                  </a:schemeClr>
                </a:solidFill>
                <a:latin typeface="Georgia" pitchFamily="18" charset="0"/>
              </a:rPr>
              <a:t>Further resolved that </a:t>
            </a:r>
          </a:p>
          <a:p>
            <a:pPr algn="just"/>
            <a:r>
              <a:rPr lang="en-US" sz="1400" i="1" dirty="0" smtClean="0">
                <a:solidFill>
                  <a:schemeClr val="accent1">
                    <a:lumMod val="50000"/>
                  </a:schemeClr>
                </a:solidFill>
                <a:latin typeface="Georgia" pitchFamily="18" charset="0"/>
              </a:rPr>
              <a:t>the Chief Executive Officer, the Chief Financial Officer and one Director shall sign the un-audited financial statements of the Funds under management of the Company namely : (</a:t>
            </a:r>
            <a:r>
              <a:rPr lang="en-US" sz="1400" i="1" dirty="0" err="1" smtClean="0">
                <a:solidFill>
                  <a:schemeClr val="accent1">
                    <a:lumMod val="50000"/>
                  </a:schemeClr>
                </a:solidFill>
                <a:latin typeface="Georgia" pitchFamily="18" charset="0"/>
              </a:rPr>
              <a:t>i</a:t>
            </a:r>
            <a:r>
              <a:rPr lang="en-US" sz="1400" i="1" dirty="0" smtClean="0">
                <a:solidFill>
                  <a:schemeClr val="accent1">
                    <a:lumMod val="50000"/>
                  </a:schemeClr>
                </a:solidFill>
                <a:latin typeface="Georgia" pitchFamily="18" charset="0"/>
              </a:rPr>
              <a:t>) Pakistan Income Fund; (ii) MCB DCF Income Fund; (iii) MCB Pakistan Sovereign Fund; (iv) Pakistan Income Enhancement Fund; (v) MCB Cash Management Optimizer; (vi) Pakistan Cash Management Fund; (vii) MCB Pakistan Stock Market Fund; </a:t>
            </a:r>
            <a:r>
              <a:rPr lang="en-US" sz="1400" i="1" dirty="0">
                <a:solidFill>
                  <a:schemeClr val="accent1">
                    <a:lumMod val="50000"/>
                  </a:schemeClr>
                </a:solidFill>
                <a:latin typeface="Georgia" pitchFamily="18" charset="0"/>
              </a:rPr>
              <a:t>(viii) Alhamra Islamic Money Market Fund (Formerly MCB Pakistan Frequent Payout Fund); (</a:t>
            </a:r>
            <a:r>
              <a:rPr lang="en-US" sz="1400" i="1" dirty="0" smtClean="0">
                <a:solidFill>
                  <a:schemeClr val="accent1">
                    <a:lumMod val="50000"/>
                  </a:schemeClr>
                </a:solidFill>
                <a:latin typeface="Georgia" pitchFamily="18" charset="0"/>
              </a:rPr>
              <a:t>ix) Alhamra Islamic Stock Fund; (x) MCB Pakistan Asset Allocation Fund; (xi) Pakistan Capital Market Fund; (xii) Alhamra Islamic Asset Allocation Fund; (xiii) Alhamra Islamic Income Fund; (xiv) Alhamra Islamic Active Allocation Fund; (xv) Alhamra Daily Dividend Fund; (xvi) Pakistan Pension Fund; and (xvii) Alhamra Islamic Pension Fund, on behalf of the Board;</a:t>
            </a:r>
          </a:p>
        </p:txBody>
      </p:sp>
    </p:spTree>
    <p:extLst>
      <p:ext uri="{BB962C8B-B14F-4D97-AF65-F5344CB8AC3E}">
        <p14:creationId xmlns:p14="http://schemas.microsoft.com/office/powerpoint/2010/main" val="10863313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5</a:t>
            </a:r>
            <a:endParaRPr lang="en-US" sz="2500" dirty="0">
              <a:solidFill>
                <a:schemeClr val="tx1">
                  <a:tint val="75000"/>
                </a:schemeClr>
              </a:solidFill>
              <a:latin typeface="Georgia" pitchFamily="18" charset="0"/>
              <a:ea typeface="+mn-ea"/>
              <a:cs typeface="+mn-cs"/>
            </a:endParaRPr>
          </a:p>
        </p:txBody>
      </p:sp>
      <p:sp>
        <p:nvSpPr>
          <p:cNvPr id="5" name="Rectangle 4"/>
          <p:cNvSpPr>
            <a:spLocks noChangeArrowheads="1"/>
          </p:cNvSpPr>
          <p:nvPr/>
        </p:nvSpPr>
        <p:spPr bwMode="auto">
          <a:xfrm>
            <a:off x="485775" y="1404920"/>
            <a:ext cx="10044113" cy="3738569"/>
          </a:xfrm>
          <a:prstGeom prst="rect">
            <a:avLst/>
          </a:prstGeom>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p>
            <a:pPr algn="just">
              <a:lnSpc>
                <a:spcPct val="80000"/>
              </a:lnSpc>
              <a:spcBef>
                <a:spcPts val="800"/>
              </a:spcBef>
              <a:buClr>
                <a:srgbClr val="000000"/>
              </a:buClr>
              <a:buSzPct val="100000"/>
            </a:pPr>
            <a:r>
              <a:rPr lang="en-US" sz="1400" b="1" i="1" u="sng" dirty="0" smtClean="0">
                <a:solidFill>
                  <a:schemeClr val="accent1">
                    <a:lumMod val="50000"/>
                  </a:schemeClr>
                </a:solidFill>
                <a:latin typeface="Georgia" pitchFamily="18" charset="0"/>
              </a:rPr>
              <a:t>Draft Resolution to be passed</a:t>
            </a:r>
          </a:p>
          <a:p>
            <a:pPr algn="just">
              <a:lnSpc>
                <a:spcPct val="80000"/>
              </a:lnSpc>
              <a:spcBef>
                <a:spcPts val="800"/>
              </a:spcBef>
              <a:buClr>
                <a:srgbClr val="000000"/>
              </a:buClr>
              <a:buSzPct val="100000"/>
              <a:buFontTx/>
              <a:buChar char="•"/>
            </a:pPr>
            <a:endParaRPr lang="en-US" sz="1400" i="1" u="sng" dirty="0" smtClean="0">
              <a:solidFill>
                <a:schemeClr val="accent1">
                  <a:lumMod val="50000"/>
                </a:schemeClr>
              </a:solidFill>
              <a:latin typeface="Georgia" pitchFamily="18" charset="0"/>
            </a:endParaRPr>
          </a:p>
          <a:p>
            <a:pPr algn="just"/>
            <a:r>
              <a:rPr lang="en-US" sz="1400" b="1" i="1" dirty="0" smtClean="0">
                <a:solidFill>
                  <a:schemeClr val="accent1">
                    <a:lumMod val="50000"/>
                  </a:schemeClr>
                </a:solidFill>
                <a:latin typeface="Georgia" pitchFamily="18" charset="0"/>
              </a:rPr>
              <a:t>Further resolved that </a:t>
            </a:r>
          </a:p>
          <a:p>
            <a:pPr algn="just"/>
            <a:r>
              <a:rPr lang="en-US" sz="1400" i="1" dirty="0" smtClean="0">
                <a:solidFill>
                  <a:schemeClr val="accent1">
                    <a:lumMod val="50000"/>
                  </a:schemeClr>
                </a:solidFill>
                <a:latin typeface="Georgia" pitchFamily="18" charset="0"/>
              </a:rPr>
              <a:t>the transactions with connected person as disclosed in the un-audited financial statements of the funds under management of the Company namely: (</a:t>
            </a:r>
            <a:r>
              <a:rPr lang="en-US" sz="1400" i="1" dirty="0" err="1" smtClean="0">
                <a:solidFill>
                  <a:schemeClr val="accent1">
                    <a:lumMod val="50000"/>
                  </a:schemeClr>
                </a:solidFill>
                <a:latin typeface="Georgia" pitchFamily="18" charset="0"/>
              </a:rPr>
              <a:t>i</a:t>
            </a:r>
            <a:r>
              <a:rPr lang="en-US" sz="1400" i="1" dirty="0" smtClean="0">
                <a:solidFill>
                  <a:schemeClr val="accent1">
                    <a:lumMod val="50000"/>
                  </a:schemeClr>
                </a:solidFill>
                <a:latin typeface="Georgia" pitchFamily="18" charset="0"/>
              </a:rPr>
              <a:t>) Pakistan Income Fund; (ii) MCB DCF Income Fund; (iii) MCB Pakistan Sovereign Fund; (iv) Pakistan Income Enhancement Fund; (v) MCB Cash Management Optimizer; (vi) Pakistan Cash Management Fund; (vii) MCB Pakistan Stock Market Fund; </a:t>
            </a:r>
            <a:r>
              <a:rPr lang="en-US" sz="1400" i="1" dirty="0">
                <a:solidFill>
                  <a:schemeClr val="accent1">
                    <a:lumMod val="50000"/>
                  </a:schemeClr>
                </a:solidFill>
                <a:latin typeface="Georgia" pitchFamily="18" charset="0"/>
              </a:rPr>
              <a:t>(viii) Alhamra Islamic Money Market Fund (Formerly MCB Pakistan Frequent Payout Fund); </a:t>
            </a:r>
            <a:r>
              <a:rPr lang="en-US" sz="1400" i="1" dirty="0" smtClean="0">
                <a:solidFill>
                  <a:schemeClr val="accent1">
                    <a:lumMod val="50000"/>
                  </a:schemeClr>
                </a:solidFill>
                <a:latin typeface="Georgia" pitchFamily="18" charset="0"/>
              </a:rPr>
              <a:t>(ix) Alhamra Islamic Stock Fund; (x) MCB Pakistan Asset Allocation Fund; (xi) Pakistan Capital Market Fund; (xii) Alhamra Islamic Asset Allocation Fund; (xiii) Alhamra Islamic Income Fund; (xiv) Alhamra Islamic Active Allocation Fund; (xv) Alhamra Daily Dividend Fund; (xvi) Pakistan Pension Fund; and (xvii) Alhamra Islamic Pension Fund, be and are hereby approved.</a:t>
            </a:r>
            <a:endParaRPr lang="en-US" sz="1400" dirty="0" smtClean="0">
              <a:solidFill>
                <a:schemeClr val="accent1">
                  <a:lumMod val="50000"/>
                </a:schemeClr>
              </a:solidFill>
              <a:latin typeface="Georgia" pitchFamily="18" charset="0"/>
            </a:endParaRPr>
          </a:p>
          <a:p>
            <a:pPr algn="just"/>
            <a:endParaRPr lang="en-US" sz="1400" b="1" i="1" dirty="0" smtClean="0">
              <a:solidFill>
                <a:schemeClr val="accent1">
                  <a:lumMod val="50000"/>
                </a:schemeClr>
              </a:solidFill>
              <a:latin typeface="Georgia" pitchFamily="18" charset="0"/>
            </a:endParaRPr>
          </a:p>
          <a:p>
            <a:pPr algn="just"/>
            <a:r>
              <a:rPr lang="en-US" sz="1400" b="1" i="1" dirty="0" smtClean="0">
                <a:solidFill>
                  <a:schemeClr val="accent1">
                    <a:lumMod val="50000"/>
                  </a:schemeClr>
                </a:solidFill>
                <a:latin typeface="Georgia" pitchFamily="18" charset="0"/>
              </a:rPr>
              <a:t>Further resolved that </a:t>
            </a:r>
          </a:p>
          <a:p>
            <a:pPr algn="just"/>
            <a:r>
              <a:rPr lang="en-US" sz="1400" i="1" dirty="0" smtClean="0">
                <a:solidFill>
                  <a:schemeClr val="accent1">
                    <a:lumMod val="50000"/>
                  </a:schemeClr>
                </a:solidFill>
                <a:latin typeface="Georgia" pitchFamily="18" charset="0"/>
              </a:rPr>
              <a:t>the amount of remuneration of Management Company, remuneration of Trustee and Annual fee of Securities and Exchange Commission of Pakistan charged in the Financial Statements of Funds under management of the Company be and are hereby approved.”</a:t>
            </a:r>
          </a:p>
        </p:txBody>
      </p:sp>
    </p:spTree>
    <p:extLst>
      <p:ext uri="{BB962C8B-B14F-4D97-AF65-F5344CB8AC3E}">
        <p14:creationId xmlns:p14="http://schemas.microsoft.com/office/powerpoint/2010/main" val="8259557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6</a:t>
            </a:r>
            <a:endParaRPr lang="en-US" sz="2500" dirty="0">
              <a:solidFill>
                <a:schemeClr val="tx1">
                  <a:tint val="75000"/>
                </a:schemeClr>
              </a:solidFill>
              <a:latin typeface="Georgia" pitchFamily="18" charset="0"/>
              <a:ea typeface="+mn-ea"/>
              <a:cs typeface="+mn-cs"/>
            </a:endParaRPr>
          </a:p>
        </p:txBody>
      </p:sp>
      <p:sp>
        <p:nvSpPr>
          <p:cNvPr id="5" name="TextBox 15"/>
          <p:cNvSpPr txBox="1">
            <a:spLocks noChangeArrowheads="1"/>
          </p:cNvSpPr>
          <p:nvPr/>
        </p:nvSpPr>
        <p:spPr bwMode="auto">
          <a:xfrm>
            <a:off x="1401097" y="1590683"/>
            <a:ext cx="8244009" cy="830997"/>
          </a:xfrm>
          <a:prstGeom prst="rect">
            <a:avLst/>
          </a:prstGeom>
          <a:noFill/>
          <a:ln w="9525">
            <a:noFill/>
            <a:miter lim="800000"/>
            <a:headEnd/>
            <a:tailEnd/>
          </a:ln>
        </p:spPr>
        <p:txBody>
          <a:bodyPr wrap="square">
            <a:spAutoFit/>
          </a:bodyPr>
          <a:lstStyle/>
          <a:p>
            <a:pPr lvl="0" algn="ctr"/>
            <a:r>
              <a:rPr lang="en-US" sz="2400" dirty="0">
                <a:latin typeface="Times New Roman" pitchFamily="18" charset="0"/>
                <a:cs typeface="Times New Roman" pitchFamily="18" charset="0"/>
              </a:rPr>
              <a:t>To ratify the resolutions approved through circulations by the Board of Directors from the date of last Board Meeting</a:t>
            </a:r>
            <a:endParaRPr lang="en-US" sz="2400" dirty="0">
              <a:solidFill>
                <a:srgbClr val="FF0000"/>
              </a:solidFill>
              <a:latin typeface="Times New Roman" pitchFamily="18" charset="0"/>
              <a:cs typeface="Times New Roman" pitchFamily="18" charset="0"/>
            </a:endParaRPr>
          </a:p>
        </p:txBody>
      </p:sp>
      <p:sp>
        <p:nvSpPr>
          <p:cNvPr id="6" name="Rectangle 5"/>
          <p:cNvSpPr>
            <a:spLocks noChangeArrowheads="1"/>
          </p:cNvSpPr>
          <p:nvPr/>
        </p:nvSpPr>
        <p:spPr bwMode="auto">
          <a:xfrm>
            <a:off x="2758468" y="3444040"/>
            <a:ext cx="5529265" cy="594939"/>
          </a:xfrm>
          <a:prstGeom prst="rect">
            <a:avLst/>
          </a:prstGeom>
          <a:ln>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0"/>
          <a:lstStyle/>
          <a:p>
            <a:pPr algn="ctr">
              <a:lnSpc>
                <a:spcPct val="80000"/>
              </a:lnSpc>
              <a:spcBef>
                <a:spcPts val="800"/>
              </a:spcBef>
              <a:buClr>
                <a:srgbClr val="000000"/>
              </a:buClr>
              <a:buSzPct val="100000"/>
            </a:pPr>
            <a:r>
              <a:rPr lang="en-US" i="1" dirty="0" smtClean="0">
                <a:solidFill>
                  <a:srgbClr val="002060"/>
                </a:solidFill>
                <a:latin typeface="Georgia" pitchFamily="18" charset="0"/>
              </a:rPr>
              <a:t>No approvals were sought during the period</a:t>
            </a:r>
            <a:endParaRPr lang="en-US" sz="2000" dirty="0">
              <a:solidFill>
                <a:srgbClr val="002060"/>
              </a:solidFill>
              <a:latin typeface="Georgia" pitchFamily="18" charset="0"/>
            </a:endParaRPr>
          </a:p>
        </p:txBody>
      </p:sp>
    </p:spTree>
    <p:extLst>
      <p:ext uri="{BB962C8B-B14F-4D97-AF65-F5344CB8AC3E}">
        <p14:creationId xmlns:p14="http://schemas.microsoft.com/office/powerpoint/2010/main" val="9743318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7</a:t>
            </a:r>
            <a:endParaRPr lang="en-US" sz="2500" dirty="0">
              <a:solidFill>
                <a:schemeClr val="tx1">
                  <a:tint val="75000"/>
                </a:schemeClr>
              </a:solidFill>
              <a:latin typeface="Georgia" pitchFamily="18" charset="0"/>
              <a:ea typeface="+mn-ea"/>
              <a:cs typeface="+mn-cs"/>
            </a:endParaRPr>
          </a:p>
        </p:txBody>
      </p:sp>
      <p:sp>
        <p:nvSpPr>
          <p:cNvPr id="7" name="TextBox 15"/>
          <p:cNvSpPr txBox="1">
            <a:spLocks noChangeArrowheads="1"/>
          </p:cNvSpPr>
          <p:nvPr/>
        </p:nvSpPr>
        <p:spPr bwMode="auto">
          <a:xfrm>
            <a:off x="1401097" y="1014409"/>
            <a:ext cx="8229600" cy="1569660"/>
          </a:xfrm>
          <a:prstGeom prst="rect">
            <a:avLst/>
          </a:prstGeom>
          <a:noFill/>
          <a:ln w="9525">
            <a:noFill/>
            <a:miter lim="800000"/>
            <a:headEnd/>
            <a:tailEnd/>
          </a:ln>
        </p:spPr>
        <p:txBody>
          <a:bodyPr wrap="square">
            <a:spAutoFit/>
          </a:bodyPr>
          <a:lstStyle/>
          <a:p>
            <a:pPr lvl="0" algn="ctr"/>
            <a:r>
              <a:rPr lang="en-US" sz="2400" dirty="0">
                <a:latin typeface="Georgia" pitchFamily="18" charset="0"/>
              </a:rPr>
              <a:t>To ratify decisions made by the Investment Committees of various funds to apply mark-up/mark-down in the valuation of debt securities in accordance with the SECP Circular No. 001 of 2009</a:t>
            </a:r>
            <a:endParaRPr lang="en-US" sz="2400" dirty="0">
              <a:solidFill>
                <a:srgbClr val="FF0000"/>
              </a:solidFill>
              <a:latin typeface="Georgia" pitchFamily="18" charset="0"/>
              <a:cs typeface="Times New Roman" pitchFamily="18" charset="0"/>
            </a:endParaRPr>
          </a:p>
        </p:txBody>
      </p:sp>
      <p:sp>
        <p:nvSpPr>
          <p:cNvPr id="8" name="Rectangle 7"/>
          <p:cNvSpPr/>
          <p:nvPr/>
        </p:nvSpPr>
        <p:spPr>
          <a:xfrm>
            <a:off x="1401097" y="3488765"/>
            <a:ext cx="8229600" cy="1873333"/>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80000"/>
              </a:lnSpc>
              <a:spcBef>
                <a:spcPts val="800"/>
              </a:spcBef>
              <a:buClr>
                <a:srgbClr val="000000"/>
              </a:buClr>
              <a:buSzPct val="100000"/>
            </a:pPr>
            <a:r>
              <a:rPr lang="en-US" sz="1600" b="1" i="1" u="sng" dirty="0">
                <a:solidFill>
                  <a:srgbClr val="002060"/>
                </a:solidFill>
                <a:latin typeface="Georgia" pitchFamily="18" charset="0"/>
              </a:rPr>
              <a:t>Draft Resolution to be Passed</a:t>
            </a:r>
          </a:p>
          <a:p>
            <a:pPr algn="just">
              <a:lnSpc>
                <a:spcPct val="80000"/>
              </a:lnSpc>
              <a:spcBef>
                <a:spcPts val="800"/>
              </a:spcBef>
              <a:buClr>
                <a:srgbClr val="000000"/>
              </a:buClr>
              <a:buSzPct val="100000"/>
            </a:pPr>
            <a:endParaRPr lang="en-US" sz="1600" b="1" i="1" dirty="0">
              <a:solidFill>
                <a:srgbClr val="002060"/>
              </a:solidFill>
              <a:latin typeface="Georgia" pitchFamily="18" charset="0"/>
            </a:endParaRPr>
          </a:p>
          <a:p>
            <a:pPr algn="just">
              <a:lnSpc>
                <a:spcPct val="80000"/>
              </a:lnSpc>
              <a:spcBef>
                <a:spcPts val="800"/>
              </a:spcBef>
              <a:buClr>
                <a:srgbClr val="000000"/>
              </a:buClr>
              <a:buSzPct val="100000"/>
            </a:pPr>
            <a:r>
              <a:rPr lang="en-US" sz="1600" b="1" i="1" dirty="0">
                <a:solidFill>
                  <a:srgbClr val="002060"/>
                </a:solidFill>
                <a:latin typeface="Georgia" pitchFamily="18" charset="0"/>
              </a:rPr>
              <a:t>“Resolved that</a:t>
            </a:r>
          </a:p>
          <a:p>
            <a:pPr algn="just"/>
            <a:r>
              <a:rPr lang="en-US" sz="1600" i="1" dirty="0">
                <a:solidFill>
                  <a:srgbClr val="002060"/>
                </a:solidFill>
                <a:latin typeface="Georgia" pitchFamily="18" charset="0"/>
              </a:rPr>
              <a:t>Decisions made by the Investment Committees of various funds to apply mark-up/mark-down in the valuation of debt securities in accordance with the SECP Circular No. 001 of 2009 for the period from </a:t>
            </a:r>
            <a:r>
              <a:rPr lang="en-US" sz="1600" i="1" dirty="0" smtClean="0">
                <a:solidFill>
                  <a:srgbClr val="002060"/>
                </a:solidFill>
                <a:latin typeface="Georgia" pitchFamily="18" charset="0"/>
              </a:rPr>
              <a:t>September 15, 2021 </a:t>
            </a:r>
            <a:r>
              <a:rPr lang="en-US" sz="1600" i="1" dirty="0">
                <a:solidFill>
                  <a:srgbClr val="002060"/>
                </a:solidFill>
                <a:latin typeface="Georgia" pitchFamily="18" charset="0"/>
              </a:rPr>
              <a:t>to </a:t>
            </a:r>
            <a:r>
              <a:rPr lang="en-US" sz="1600" i="1" dirty="0" smtClean="0">
                <a:solidFill>
                  <a:srgbClr val="002060"/>
                </a:solidFill>
                <a:latin typeface="Georgia" pitchFamily="18" charset="0"/>
              </a:rPr>
              <a:t>October 22, 2021  </a:t>
            </a:r>
            <a:r>
              <a:rPr lang="en-US" sz="1600" i="1" dirty="0">
                <a:solidFill>
                  <a:srgbClr val="002060"/>
                </a:solidFill>
                <a:latin typeface="Georgia" pitchFamily="18" charset="0"/>
              </a:rPr>
              <a:t>be and are hereby approved.”</a:t>
            </a:r>
            <a:endParaRPr lang="en-US" sz="1600" dirty="0">
              <a:solidFill>
                <a:srgbClr val="002060"/>
              </a:solidFill>
              <a:latin typeface="Georgia" pitchFamily="18" charset="0"/>
            </a:endParaRPr>
          </a:p>
        </p:txBody>
      </p:sp>
    </p:spTree>
    <p:extLst>
      <p:ext uri="{BB962C8B-B14F-4D97-AF65-F5344CB8AC3E}">
        <p14:creationId xmlns:p14="http://schemas.microsoft.com/office/powerpoint/2010/main" val="32938152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8</a:t>
            </a:r>
            <a:endParaRPr lang="en-US" sz="2500" dirty="0">
              <a:solidFill>
                <a:schemeClr val="tx1">
                  <a:tint val="75000"/>
                </a:schemeClr>
              </a:solidFill>
              <a:latin typeface="Georgia" pitchFamily="18" charset="0"/>
              <a:ea typeface="+mn-ea"/>
              <a:cs typeface="+mn-cs"/>
            </a:endParaRPr>
          </a:p>
        </p:txBody>
      </p:sp>
      <p:sp>
        <p:nvSpPr>
          <p:cNvPr id="5" name="TextBox 15"/>
          <p:cNvSpPr txBox="1">
            <a:spLocks noChangeArrowheads="1"/>
          </p:cNvSpPr>
          <p:nvPr/>
        </p:nvSpPr>
        <p:spPr bwMode="auto">
          <a:xfrm>
            <a:off x="1252723" y="2798496"/>
            <a:ext cx="8101884" cy="523220"/>
          </a:xfrm>
          <a:prstGeom prst="rect">
            <a:avLst/>
          </a:prstGeom>
          <a:noFill/>
          <a:ln w="9525">
            <a:noFill/>
            <a:miter lim="800000"/>
            <a:headEnd/>
            <a:tailEnd/>
          </a:ln>
        </p:spPr>
        <p:txBody>
          <a:bodyPr wrap="square">
            <a:spAutoFit/>
          </a:bodyPr>
          <a:lstStyle/>
          <a:p>
            <a:pPr lvl="0" algn="ctr"/>
            <a:r>
              <a:rPr lang="en-US" sz="2800" dirty="0">
                <a:latin typeface="Georgia" pitchFamily="18" charset="0"/>
              </a:rPr>
              <a:t>Any other matter with the permission of the chair</a:t>
            </a:r>
            <a:endParaRPr lang="en-US" sz="2800" dirty="0">
              <a:solidFill>
                <a:srgbClr val="FF0000"/>
              </a:solidFill>
              <a:latin typeface="Georgia" pitchFamily="18" charset="0"/>
              <a:cs typeface="Times New Roman" pitchFamily="18" charset="0"/>
            </a:endParaRPr>
          </a:p>
        </p:txBody>
      </p:sp>
    </p:spTree>
    <p:extLst>
      <p:ext uri="{BB962C8B-B14F-4D97-AF65-F5344CB8AC3E}">
        <p14:creationId xmlns:p14="http://schemas.microsoft.com/office/powerpoint/2010/main" val="38137782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8</a:t>
            </a:r>
            <a:endParaRPr lang="en-US" sz="2500" dirty="0">
              <a:solidFill>
                <a:schemeClr val="tx1">
                  <a:tint val="75000"/>
                </a:schemeClr>
              </a:solidFill>
              <a:latin typeface="Georgia" pitchFamily="18" charset="0"/>
              <a:ea typeface="+mn-ea"/>
              <a:cs typeface="+mn-cs"/>
            </a:endParaRPr>
          </a:p>
        </p:txBody>
      </p:sp>
      <p:sp>
        <p:nvSpPr>
          <p:cNvPr id="7" name="TextBox 15"/>
          <p:cNvSpPr txBox="1">
            <a:spLocks noChangeArrowheads="1"/>
          </p:cNvSpPr>
          <p:nvPr/>
        </p:nvSpPr>
        <p:spPr bwMode="auto">
          <a:xfrm>
            <a:off x="1401097" y="1014409"/>
            <a:ext cx="8229600" cy="461665"/>
          </a:xfrm>
          <a:prstGeom prst="rect">
            <a:avLst/>
          </a:prstGeom>
          <a:noFill/>
          <a:ln w="9525">
            <a:noFill/>
            <a:miter lim="800000"/>
            <a:headEnd/>
            <a:tailEnd/>
          </a:ln>
        </p:spPr>
        <p:txBody>
          <a:bodyPr wrap="square">
            <a:spAutoFit/>
          </a:bodyPr>
          <a:lstStyle/>
          <a:p>
            <a:pPr lvl="0" algn="ctr"/>
            <a:r>
              <a:rPr lang="en-US" sz="2400" dirty="0">
                <a:latin typeface="Georgia" pitchFamily="18" charset="0"/>
              </a:rPr>
              <a:t>To </a:t>
            </a:r>
            <a:r>
              <a:rPr lang="en-US" sz="2400" dirty="0" smtClean="0">
                <a:latin typeface="Georgia" pitchFamily="18" charset="0"/>
              </a:rPr>
              <a:t>Consider and approve the closure of MCBAH branches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9609891"/>
              </p:ext>
            </p:extLst>
          </p:nvPr>
        </p:nvGraphicFramePr>
        <p:xfrm>
          <a:off x="579566" y="1785453"/>
          <a:ext cx="9872662" cy="1315575"/>
        </p:xfrm>
        <a:graphic>
          <a:graphicData uri="http://schemas.openxmlformats.org/drawingml/2006/table">
            <a:tbl>
              <a:tblPr>
                <a:tableStyleId>{3C2FFA5D-87B4-456A-9821-1D502468CF0F}</a:tableStyleId>
              </a:tblPr>
              <a:tblGrid>
                <a:gridCol w="5024480">
                  <a:extLst>
                    <a:ext uri="{9D8B030D-6E8A-4147-A177-3AD203B41FA5}">
                      <a16:colId xmlns:a16="http://schemas.microsoft.com/office/drawing/2014/main" val="20000"/>
                    </a:ext>
                  </a:extLst>
                </a:gridCol>
                <a:gridCol w="4848182">
                  <a:extLst>
                    <a:ext uri="{9D8B030D-6E8A-4147-A177-3AD203B41FA5}">
                      <a16:colId xmlns:a16="http://schemas.microsoft.com/office/drawing/2014/main" val="20001"/>
                    </a:ext>
                  </a:extLst>
                </a:gridCol>
              </a:tblGrid>
              <a:tr h="263115">
                <a:tc gridSpan="2">
                  <a:txBody>
                    <a:bodyPr/>
                    <a:lstStyle/>
                    <a:p>
                      <a:pPr algn="ctr" fontAlgn="ctr"/>
                      <a:r>
                        <a:rPr lang="en-US" sz="1400" b="1" i="0" u="none" strike="noStrike" dirty="0" smtClean="0">
                          <a:solidFill>
                            <a:srgbClr val="000000"/>
                          </a:solidFill>
                          <a:effectLst/>
                          <a:latin typeface="Calibri"/>
                        </a:rPr>
                        <a:t>Proposed Closure</a:t>
                      </a:r>
                      <a:r>
                        <a:rPr lang="en-US" sz="1400" b="1" i="0" u="none" strike="noStrike" baseline="0" dirty="0" smtClean="0">
                          <a:solidFill>
                            <a:srgbClr val="000000"/>
                          </a:solidFill>
                          <a:effectLst/>
                          <a:latin typeface="Calibri"/>
                        </a:rPr>
                        <a:t> of Regional Branches</a:t>
                      </a:r>
                      <a:endParaRPr lang="en-US" sz="1400" b="1" i="0" u="none" strike="noStrike" dirty="0">
                        <a:solidFill>
                          <a:srgbClr val="000000"/>
                        </a:solidFill>
                        <a:effectLst/>
                        <a:latin typeface="Calibri"/>
                      </a:endParaRPr>
                    </a:p>
                  </a:txBody>
                  <a:tcPr marL="6858" marR="6858" marT="6858" marB="0" anchor="ctr"/>
                </a:tc>
                <a:tc hMerge="1">
                  <a:txBody>
                    <a:bodyPr/>
                    <a:lstStyle/>
                    <a:p>
                      <a:pPr algn="ctr" fontAlgn="ctr"/>
                      <a:endParaRPr lang="en-US" sz="1800" b="1"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4"/>
                  </a:ext>
                </a:extLst>
              </a:tr>
              <a:tr h="263115">
                <a:tc>
                  <a:txBody>
                    <a:bodyPr/>
                    <a:lstStyle/>
                    <a:p>
                      <a:pPr algn="ctr" fontAlgn="ctr"/>
                      <a:r>
                        <a:rPr lang="en-US" sz="1400" b="1" u="none" strike="noStrike" dirty="0">
                          <a:effectLst/>
                        </a:rPr>
                        <a:t>City</a:t>
                      </a:r>
                      <a:endParaRPr lang="en-US" sz="1400" b="1" i="0" u="none" strike="noStrike" dirty="0">
                        <a:solidFill>
                          <a:srgbClr val="000000"/>
                        </a:solidFill>
                        <a:effectLst/>
                        <a:latin typeface="Calibri"/>
                      </a:endParaRPr>
                    </a:p>
                  </a:txBody>
                  <a:tcPr marL="6858" marR="6858" marT="6858" marB="0" anchor="ctr"/>
                </a:tc>
                <a:tc>
                  <a:txBody>
                    <a:bodyPr/>
                    <a:lstStyle/>
                    <a:p>
                      <a:pPr algn="ctr" fontAlgn="ctr"/>
                      <a:r>
                        <a:rPr lang="en-US" sz="1400" b="1" u="none" strike="noStrike" dirty="0" smtClean="0">
                          <a:effectLst/>
                        </a:rPr>
                        <a:t>Team Force</a:t>
                      </a:r>
                      <a:endParaRPr lang="en-US" sz="1400" b="1" i="0" u="none" strike="noStrike" dirty="0">
                        <a:solidFill>
                          <a:srgbClr val="000000"/>
                        </a:solidFill>
                        <a:effectLst/>
                        <a:latin typeface="Calibri"/>
                      </a:endParaRPr>
                    </a:p>
                  </a:txBody>
                  <a:tcPr marL="6858" marR="6858" marT="6858" marB="0" anchor="ctr"/>
                </a:tc>
                <a:extLst>
                  <a:ext uri="{0D108BD9-81ED-4DB2-BD59-A6C34878D82A}">
                    <a16:rowId xmlns:a16="http://schemas.microsoft.com/office/drawing/2014/main" val="10000"/>
                  </a:ext>
                </a:extLst>
              </a:tr>
              <a:tr h="263115">
                <a:tc>
                  <a:txBody>
                    <a:bodyPr/>
                    <a:lstStyle/>
                    <a:p>
                      <a:pPr algn="ctr" fontAlgn="ctr"/>
                      <a:r>
                        <a:rPr lang="en-US" sz="1400" b="0" i="0" u="none" strike="noStrike" dirty="0" smtClean="0">
                          <a:solidFill>
                            <a:srgbClr val="000000"/>
                          </a:solidFill>
                          <a:effectLst/>
                          <a:latin typeface="Calibri"/>
                        </a:rPr>
                        <a:t>Bahawalpur</a:t>
                      </a:r>
                      <a:endParaRPr lang="en-US" sz="1400" b="0" i="0" u="none" strike="noStrike" dirty="0">
                        <a:solidFill>
                          <a:srgbClr val="000000"/>
                        </a:solidFill>
                        <a:effectLst/>
                        <a:latin typeface="Calibri"/>
                      </a:endParaRPr>
                    </a:p>
                  </a:txBody>
                  <a:tcPr marL="6858" marR="6858" marT="6858" marB="0" anchor="ctr"/>
                </a:tc>
                <a:tc>
                  <a:txBody>
                    <a:bodyPr/>
                    <a:lstStyle/>
                    <a:p>
                      <a:pPr algn="ctr" fontAlgn="ctr"/>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6858" marR="6858" marT="6858" marB="0" anchor="ctr"/>
                </a:tc>
                <a:extLst>
                  <a:ext uri="{0D108BD9-81ED-4DB2-BD59-A6C34878D82A}">
                    <a16:rowId xmlns:a16="http://schemas.microsoft.com/office/drawing/2014/main" val="10001"/>
                  </a:ext>
                </a:extLst>
              </a:tr>
              <a:tr h="263115">
                <a:tc>
                  <a:txBody>
                    <a:bodyPr/>
                    <a:lstStyle/>
                    <a:p>
                      <a:pPr algn="ctr" fontAlgn="ctr"/>
                      <a:r>
                        <a:rPr lang="en-US" sz="1400" b="0" i="0" u="none" strike="noStrike" dirty="0" smtClean="0">
                          <a:solidFill>
                            <a:srgbClr val="000000"/>
                          </a:solidFill>
                          <a:effectLst/>
                          <a:latin typeface="Calibri"/>
                        </a:rPr>
                        <a:t>Quetta</a:t>
                      </a:r>
                      <a:endParaRPr lang="en-US" sz="1400" b="0" i="0" u="none" strike="noStrike" dirty="0">
                        <a:solidFill>
                          <a:srgbClr val="000000"/>
                        </a:solidFill>
                        <a:effectLst/>
                        <a:latin typeface="Calibri"/>
                      </a:endParaRPr>
                    </a:p>
                  </a:txBody>
                  <a:tcPr marL="6858" marR="6858" marT="6858" marB="0" anchor="ctr"/>
                </a:tc>
                <a:tc>
                  <a:txBody>
                    <a:bodyPr/>
                    <a:lstStyle/>
                    <a:p>
                      <a:pPr algn="ctr" fontAlgn="ctr"/>
                      <a:r>
                        <a:rPr lang="en-US" sz="1400" b="0" i="0" u="none" strike="noStrike" dirty="0" smtClean="0">
                          <a:solidFill>
                            <a:srgbClr val="000000"/>
                          </a:solidFill>
                          <a:effectLst/>
                          <a:latin typeface="Calibri"/>
                        </a:rPr>
                        <a:t>1</a:t>
                      </a:r>
                      <a:endParaRPr lang="en-US" sz="1400" b="0" i="0" u="none" strike="noStrike" dirty="0">
                        <a:solidFill>
                          <a:srgbClr val="000000"/>
                        </a:solidFill>
                        <a:effectLst/>
                        <a:latin typeface="Calibri"/>
                      </a:endParaRPr>
                    </a:p>
                  </a:txBody>
                  <a:tcPr marL="6858" marR="6858" marT="6858" marB="0" anchor="ctr"/>
                </a:tc>
                <a:extLst>
                  <a:ext uri="{0D108BD9-81ED-4DB2-BD59-A6C34878D82A}">
                    <a16:rowId xmlns:a16="http://schemas.microsoft.com/office/drawing/2014/main" val="10002"/>
                  </a:ext>
                </a:extLst>
              </a:tr>
              <a:tr h="263115">
                <a:tc>
                  <a:txBody>
                    <a:bodyPr/>
                    <a:lstStyle/>
                    <a:p>
                      <a:pPr algn="ctr" fontAlgn="ctr"/>
                      <a:r>
                        <a:rPr lang="en-US" sz="1400" b="0" i="0" u="none" strike="noStrike" dirty="0" smtClean="0">
                          <a:solidFill>
                            <a:srgbClr val="000000"/>
                          </a:solidFill>
                          <a:effectLst/>
                          <a:latin typeface="Calibri"/>
                        </a:rPr>
                        <a:t>Rahim </a:t>
                      </a:r>
                      <a:r>
                        <a:rPr lang="en-US" sz="1400" b="0" i="0" u="none" strike="noStrike" dirty="0" err="1" smtClean="0">
                          <a:solidFill>
                            <a:srgbClr val="000000"/>
                          </a:solidFill>
                          <a:effectLst/>
                          <a:latin typeface="Calibri"/>
                        </a:rPr>
                        <a:t>Yar</a:t>
                      </a:r>
                      <a:r>
                        <a:rPr lang="en-US" sz="1400" b="0" i="0" u="none" strike="noStrike" dirty="0" smtClean="0">
                          <a:solidFill>
                            <a:srgbClr val="000000"/>
                          </a:solidFill>
                          <a:effectLst/>
                          <a:latin typeface="Calibri"/>
                        </a:rPr>
                        <a:t> Khan</a:t>
                      </a:r>
                      <a:endParaRPr lang="en-US" sz="1400" b="0" i="0" u="none" strike="noStrike" dirty="0">
                        <a:solidFill>
                          <a:srgbClr val="000000"/>
                        </a:solidFill>
                        <a:effectLst/>
                        <a:latin typeface="Calibri"/>
                      </a:endParaRPr>
                    </a:p>
                  </a:txBody>
                  <a:tcPr marL="6858" marR="6858" marT="6858" marB="0" anchor="ctr"/>
                </a:tc>
                <a:tc>
                  <a:txBody>
                    <a:bodyPr/>
                    <a:lstStyle/>
                    <a:p>
                      <a:pPr algn="ctr" fontAlgn="ctr"/>
                      <a:r>
                        <a:rPr lang="en-US" sz="1400" b="0" i="0" u="none" strike="noStrike" dirty="0" smtClean="0">
                          <a:solidFill>
                            <a:srgbClr val="000000"/>
                          </a:solidFill>
                          <a:effectLst/>
                          <a:latin typeface="Calibri"/>
                        </a:rPr>
                        <a:t>1</a:t>
                      </a:r>
                      <a:endParaRPr lang="en-US" sz="1400" b="0" i="0" u="none" strike="noStrike" dirty="0">
                        <a:solidFill>
                          <a:srgbClr val="000000"/>
                        </a:solidFill>
                        <a:effectLst/>
                        <a:latin typeface="Calibri"/>
                      </a:endParaRPr>
                    </a:p>
                  </a:txBody>
                  <a:tcPr marL="6858" marR="6858" marT="6858" marB="0" anchor="ctr"/>
                </a:tc>
                <a:extLst>
                  <a:ext uri="{0D108BD9-81ED-4DB2-BD59-A6C34878D82A}">
                    <a16:rowId xmlns:a16="http://schemas.microsoft.com/office/drawing/2014/main" val="10003"/>
                  </a:ext>
                </a:extLst>
              </a:tr>
            </a:tbl>
          </a:graphicData>
        </a:graphic>
      </p:graphicFrame>
      <p:sp>
        <p:nvSpPr>
          <p:cNvPr id="9" name="Title 1"/>
          <p:cNvSpPr txBox="1">
            <a:spLocks/>
          </p:cNvSpPr>
          <p:nvPr/>
        </p:nvSpPr>
        <p:spPr>
          <a:xfrm>
            <a:off x="579565" y="3291999"/>
            <a:ext cx="9872663" cy="575786"/>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60" b="1" dirty="0">
                <a:solidFill>
                  <a:srgbClr val="002060"/>
                </a:solidFill>
              </a:rPr>
              <a:t>Reasons for Proposed Closure of Regional Offices</a:t>
            </a:r>
          </a:p>
        </p:txBody>
      </p:sp>
      <p:graphicFrame>
        <p:nvGraphicFramePr>
          <p:cNvPr id="10" name="Diagram 9"/>
          <p:cNvGraphicFramePr/>
          <p:nvPr>
            <p:extLst>
              <p:ext uri="{D42A27DB-BD31-4B8C-83A1-F6EECF244321}">
                <p14:modId xmlns:p14="http://schemas.microsoft.com/office/powerpoint/2010/main" val="4070027597"/>
              </p:ext>
            </p:extLst>
          </p:nvPr>
        </p:nvGraphicFramePr>
        <p:xfrm>
          <a:off x="471949" y="3634008"/>
          <a:ext cx="9980280" cy="219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49185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a:t>
            </a:r>
            <a:r>
              <a:rPr lang="en-US" sz="2500" dirty="0" smtClean="0">
                <a:solidFill>
                  <a:schemeClr val="tx1">
                    <a:tint val="75000"/>
                  </a:schemeClr>
                </a:solidFill>
                <a:latin typeface="Georgia" pitchFamily="18" charset="0"/>
                <a:ea typeface="+mn-ea"/>
                <a:cs typeface="+mn-cs"/>
              </a:rPr>
              <a:t>8</a:t>
            </a:r>
            <a:endParaRPr lang="en-US" sz="2500" dirty="0">
              <a:solidFill>
                <a:schemeClr val="tx1">
                  <a:tint val="75000"/>
                </a:schemeClr>
              </a:solidFill>
              <a:latin typeface="Georgia" pitchFamily="18" charset="0"/>
              <a:ea typeface="+mn-ea"/>
              <a:cs typeface="+mn-cs"/>
            </a:endParaRPr>
          </a:p>
        </p:txBody>
      </p:sp>
      <p:sp>
        <p:nvSpPr>
          <p:cNvPr id="7" name="TextBox 15"/>
          <p:cNvSpPr txBox="1">
            <a:spLocks noChangeArrowheads="1"/>
          </p:cNvSpPr>
          <p:nvPr/>
        </p:nvSpPr>
        <p:spPr bwMode="auto">
          <a:xfrm>
            <a:off x="1401097" y="1014409"/>
            <a:ext cx="8229600" cy="461665"/>
          </a:xfrm>
          <a:prstGeom prst="rect">
            <a:avLst/>
          </a:prstGeom>
          <a:noFill/>
          <a:ln w="9525">
            <a:noFill/>
            <a:miter lim="800000"/>
            <a:headEnd/>
            <a:tailEnd/>
          </a:ln>
        </p:spPr>
        <p:txBody>
          <a:bodyPr wrap="square">
            <a:spAutoFit/>
          </a:bodyPr>
          <a:lstStyle/>
          <a:p>
            <a:pPr lvl="0" algn="ctr"/>
            <a:r>
              <a:rPr lang="en-US" sz="2400" dirty="0">
                <a:latin typeface="Georgia" pitchFamily="18" charset="0"/>
              </a:rPr>
              <a:t>To </a:t>
            </a:r>
            <a:r>
              <a:rPr lang="en-US" sz="2400" dirty="0" smtClean="0">
                <a:latin typeface="Georgia" pitchFamily="18" charset="0"/>
              </a:rPr>
              <a:t>Consider and approve the closure of MCBAH branches</a:t>
            </a:r>
          </a:p>
        </p:txBody>
      </p:sp>
      <p:sp>
        <p:nvSpPr>
          <p:cNvPr id="8" name="Rectangle 7"/>
          <p:cNvSpPr/>
          <p:nvPr/>
        </p:nvSpPr>
        <p:spPr>
          <a:xfrm>
            <a:off x="1401097" y="2884080"/>
            <a:ext cx="8229600" cy="1627112"/>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80000"/>
              </a:lnSpc>
              <a:spcBef>
                <a:spcPts val="800"/>
              </a:spcBef>
              <a:buClr>
                <a:srgbClr val="000000"/>
              </a:buClr>
              <a:buSzPct val="100000"/>
            </a:pPr>
            <a:r>
              <a:rPr lang="en-US" sz="1600" b="1" i="1" u="sng" dirty="0">
                <a:solidFill>
                  <a:srgbClr val="002060"/>
                </a:solidFill>
                <a:latin typeface="Georgia" pitchFamily="18" charset="0"/>
              </a:rPr>
              <a:t>Draft Resolution to be Passed</a:t>
            </a:r>
          </a:p>
          <a:p>
            <a:pPr algn="just">
              <a:lnSpc>
                <a:spcPct val="80000"/>
              </a:lnSpc>
              <a:spcBef>
                <a:spcPts val="800"/>
              </a:spcBef>
              <a:buClr>
                <a:srgbClr val="000000"/>
              </a:buClr>
              <a:buSzPct val="100000"/>
            </a:pPr>
            <a:endParaRPr lang="en-US" sz="1600" b="1" i="1" dirty="0">
              <a:solidFill>
                <a:srgbClr val="002060"/>
              </a:solidFill>
              <a:latin typeface="Georgia" pitchFamily="18" charset="0"/>
            </a:endParaRPr>
          </a:p>
          <a:p>
            <a:pPr algn="just">
              <a:lnSpc>
                <a:spcPct val="80000"/>
              </a:lnSpc>
              <a:spcBef>
                <a:spcPts val="800"/>
              </a:spcBef>
              <a:buClr>
                <a:srgbClr val="000000"/>
              </a:buClr>
              <a:buSzPct val="100000"/>
            </a:pPr>
            <a:r>
              <a:rPr lang="en-US" sz="1600" b="1" i="1" dirty="0">
                <a:solidFill>
                  <a:srgbClr val="002060"/>
                </a:solidFill>
                <a:latin typeface="Georgia" pitchFamily="18" charset="0"/>
              </a:rPr>
              <a:t>“Resolved that</a:t>
            </a:r>
          </a:p>
          <a:p>
            <a:pPr algn="just"/>
            <a:r>
              <a:rPr lang="en-US" sz="1600" i="1" dirty="0" smtClean="0">
                <a:solidFill>
                  <a:srgbClr val="002060"/>
                </a:solidFill>
                <a:latin typeface="Georgia" pitchFamily="18" charset="0"/>
              </a:rPr>
              <a:t>The closure of  Sales offices of MCB Arif Habib Savings and Investments Limited in Bahawalpur, Quetta, and Rahim </a:t>
            </a:r>
            <a:r>
              <a:rPr lang="en-US" sz="1600" i="1" dirty="0" err="1" smtClean="0">
                <a:solidFill>
                  <a:srgbClr val="002060"/>
                </a:solidFill>
                <a:latin typeface="Georgia" pitchFamily="18" charset="0"/>
              </a:rPr>
              <a:t>Yar</a:t>
            </a:r>
            <a:r>
              <a:rPr lang="en-US" sz="1600" i="1" dirty="0" smtClean="0">
                <a:solidFill>
                  <a:srgbClr val="002060"/>
                </a:solidFill>
                <a:latin typeface="Georgia" pitchFamily="18" charset="0"/>
              </a:rPr>
              <a:t> Khan </a:t>
            </a:r>
            <a:r>
              <a:rPr lang="en-US" sz="1600" i="1" dirty="0">
                <a:solidFill>
                  <a:srgbClr val="002060"/>
                </a:solidFill>
                <a:latin typeface="Georgia" pitchFamily="18" charset="0"/>
              </a:rPr>
              <a:t>be and are hereby approved.”</a:t>
            </a:r>
            <a:endParaRPr lang="en-US" sz="1600" dirty="0">
              <a:solidFill>
                <a:srgbClr val="002060"/>
              </a:solidFill>
              <a:latin typeface="Georgia" pitchFamily="18" charset="0"/>
            </a:endParaRPr>
          </a:p>
          <a:p>
            <a:pPr algn="just"/>
            <a:endParaRPr lang="en-US" sz="1600" dirty="0">
              <a:solidFill>
                <a:srgbClr val="002060"/>
              </a:solidFill>
              <a:latin typeface="Georgia" pitchFamily="18" charset="0"/>
            </a:endParaRPr>
          </a:p>
        </p:txBody>
      </p:sp>
    </p:spTree>
    <p:extLst>
      <p:ext uri="{BB962C8B-B14F-4D97-AF65-F5344CB8AC3E}">
        <p14:creationId xmlns:p14="http://schemas.microsoft.com/office/powerpoint/2010/main" val="24092631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1" y="101175"/>
            <a:ext cx="9464675" cy="660832"/>
          </a:xfrm>
        </p:spPr>
        <p:txBody>
          <a:bodyPr>
            <a:normAutofit fontScale="90000"/>
          </a:bodyPr>
          <a:lstStyle/>
          <a:p>
            <a:r>
              <a:rPr lang="en-US" sz="2500" b="1" dirty="0" smtClean="0">
                <a:solidFill>
                  <a:schemeClr val="tx1">
                    <a:tint val="75000"/>
                  </a:schemeClr>
                </a:solidFill>
              </a:rPr>
              <a:t>Key Performance Indicators – YTD Sept 2021</a:t>
            </a:r>
            <a:r>
              <a:rPr lang="en-US" b="1" dirty="0">
                <a:solidFill>
                  <a:schemeClr val="tx1">
                    <a:tint val="75000"/>
                  </a:schemeClr>
                </a:solidFill>
              </a:rPr>
              <a:t> </a:t>
            </a:r>
            <a:r>
              <a:rPr lang="en-US" sz="2500" b="1" dirty="0">
                <a:solidFill>
                  <a:schemeClr val="tx1">
                    <a:tint val="75000"/>
                  </a:schemeClr>
                </a:solidFill>
              </a:rPr>
              <a:t>… Cont’d</a:t>
            </a:r>
            <a:r>
              <a:rPr lang="en-US" sz="2500" b="1" dirty="0" smtClean="0">
                <a:solidFill>
                  <a:schemeClr val="tx1">
                    <a:tint val="75000"/>
                  </a:schemeClr>
                </a:solidFill>
              </a:rPr>
              <a:t> </a:t>
            </a:r>
            <a:endParaRPr lang="en-US" sz="2500" dirty="0"/>
          </a:p>
        </p:txBody>
      </p:sp>
      <p:sp>
        <p:nvSpPr>
          <p:cNvPr id="3" name="TextBox 2"/>
          <p:cNvSpPr txBox="1"/>
          <p:nvPr/>
        </p:nvSpPr>
        <p:spPr>
          <a:xfrm>
            <a:off x="297661" y="6125953"/>
            <a:ext cx="6130218" cy="707886"/>
          </a:xfrm>
          <a:prstGeom prst="rect">
            <a:avLst/>
          </a:prstGeom>
          <a:noFill/>
        </p:spPr>
        <p:txBody>
          <a:bodyPr wrap="square" rtlCol="0">
            <a:spAutoFit/>
          </a:bodyPr>
          <a:lstStyle/>
          <a:p>
            <a:r>
              <a:rPr lang="en-US" sz="1000" b="1" dirty="0" smtClean="0"/>
              <a:t>Note:</a:t>
            </a:r>
          </a:p>
          <a:p>
            <a:r>
              <a:rPr lang="en-US" sz="1000" b="1" dirty="0" smtClean="0"/>
              <a:t>Fund </a:t>
            </a:r>
            <a:r>
              <a:rPr lang="en-US" sz="1000" b="1" dirty="0"/>
              <a:t>Performance of selected peers in each category top 3 (3 years moving average</a:t>
            </a:r>
            <a:r>
              <a:rPr lang="en-US" sz="1000" b="1" dirty="0" smtClean="0"/>
              <a:t>) </a:t>
            </a:r>
          </a:p>
          <a:p>
            <a:r>
              <a:rPr lang="en-US" sz="1000" b="1" dirty="0"/>
              <a:t>Adjusted for</a:t>
            </a:r>
            <a:r>
              <a:rPr lang="en-US" sz="1000" b="1" dirty="0" smtClean="0"/>
              <a:t>:  </a:t>
            </a:r>
            <a:r>
              <a:rPr lang="en-US" sz="1000" b="1" dirty="0"/>
              <a:t>Our high fee &amp; </a:t>
            </a:r>
            <a:r>
              <a:rPr lang="en-US" sz="1000" b="1" dirty="0" smtClean="0"/>
              <a:t>Relaxed </a:t>
            </a:r>
            <a:r>
              <a:rPr lang="en-US" sz="1000" b="1" dirty="0"/>
              <a:t>credit view by the selected </a:t>
            </a:r>
            <a:r>
              <a:rPr lang="en-US" sz="1000" b="1" dirty="0" smtClean="0"/>
              <a:t>competition</a:t>
            </a:r>
          </a:p>
          <a:p>
            <a:r>
              <a:rPr lang="en-US" sz="1000" b="1" dirty="0" smtClean="0"/>
              <a:t>Performance of the peers are highlighted in a separate excel file</a:t>
            </a:r>
            <a:endParaRPr lang="en-US" sz="1000" b="1" dirty="0"/>
          </a:p>
        </p:txBody>
      </p:sp>
      <p:sp>
        <p:nvSpPr>
          <p:cNvPr id="7" name="TextBox 6"/>
          <p:cNvSpPr txBox="1"/>
          <p:nvPr/>
        </p:nvSpPr>
        <p:spPr>
          <a:xfrm>
            <a:off x="8049490" y="299272"/>
            <a:ext cx="1762812" cy="382379"/>
          </a:xfrm>
          <a:prstGeom prst="rect">
            <a:avLst/>
          </a:prstGeom>
          <a:noFill/>
        </p:spPr>
        <p:txBody>
          <a:bodyPr wrap="square" rtlCol="0">
            <a:spAutoFit/>
          </a:bodyPr>
          <a:lstStyle/>
          <a:p>
            <a:r>
              <a:rPr lang="en-US" b="1" dirty="0" smtClean="0"/>
              <a:t>Annexure ‘A’</a:t>
            </a:r>
            <a:endParaRPr lang="en-US" b="1" dirty="0"/>
          </a:p>
        </p:txBody>
      </p:sp>
      <p:pic>
        <p:nvPicPr>
          <p:cNvPr id="4" name="Picture 3"/>
          <p:cNvPicPr>
            <a:picLocks noChangeAspect="1"/>
          </p:cNvPicPr>
          <p:nvPr/>
        </p:nvPicPr>
        <p:blipFill>
          <a:blip r:embed="rId2"/>
          <a:stretch>
            <a:fillRect/>
          </a:stretch>
        </p:blipFill>
        <p:spPr>
          <a:xfrm>
            <a:off x="141321" y="762007"/>
            <a:ext cx="10720643" cy="5363945"/>
          </a:xfrm>
          <a:prstGeom prst="rect">
            <a:avLst/>
          </a:prstGeom>
        </p:spPr>
      </p:pic>
    </p:spTree>
    <p:extLst>
      <p:ext uri="{BB962C8B-B14F-4D97-AF65-F5344CB8AC3E}">
        <p14:creationId xmlns:p14="http://schemas.microsoft.com/office/powerpoint/2010/main" val="23299411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766220"/>
            <a:ext cx="9464040" cy="1325563"/>
          </a:xfrm>
        </p:spPr>
        <p:txBody>
          <a:bodyPr/>
          <a:lstStyle/>
          <a:p>
            <a:pPr algn="ctr"/>
            <a:r>
              <a:rPr lang="en-US" dirty="0">
                <a:solidFill>
                  <a:srgbClr val="00B050"/>
                </a:solidFill>
              </a:rPr>
              <a:t>Thanks</a:t>
            </a:r>
          </a:p>
        </p:txBody>
      </p:sp>
    </p:spTree>
    <p:extLst>
      <p:ext uri="{BB962C8B-B14F-4D97-AF65-F5344CB8AC3E}">
        <p14:creationId xmlns:p14="http://schemas.microsoft.com/office/powerpoint/2010/main" val="405163058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1" y="101175"/>
            <a:ext cx="9464675" cy="660832"/>
          </a:xfrm>
        </p:spPr>
        <p:txBody>
          <a:bodyPr>
            <a:normAutofit fontScale="90000"/>
          </a:bodyPr>
          <a:lstStyle/>
          <a:p>
            <a:r>
              <a:rPr lang="en-US" sz="2500" b="1" dirty="0" smtClean="0">
                <a:solidFill>
                  <a:schemeClr val="tx1">
                    <a:tint val="75000"/>
                  </a:schemeClr>
                </a:solidFill>
              </a:rPr>
              <a:t>Key Performance Indicators – YTD Sept 2021</a:t>
            </a:r>
            <a:r>
              <a:rPr lang="en-US" b="1" dirty="0">
                <a:solidFill>
                  <a:schemeClr val="tx1">
                    <a:tint val="75000"/>
                  </a:schemeClr>
                </a:solidFill>
              </a:rPr>
              <a:t> </a:t>
            </a:r>
            <a:r>
              <a:rPr lang="en-US" sz="2500" b="1" dirty="0">
                <a:solidFill>
                  <a:schemeClr val="tx1">
                    <a:tint val="75000"/>
                  </a:schemeClr>
                </a:solidFill>
              </a:rPr>
              <a:t>… Cont’d</a:t>
            </a:r>
            <a:r>
              <a:rPr lang="en-US" b="1" dirty="0" smtClean="0">
                <a:solidFill>
                  <a:schemeClr val="tx1">
                    <a:tint val="75000"/>
                  </a:schemeClr>
                </a:solidFill>
              </a:rPr>
              <a:t> </a:t>
            </a:r>
            <a:endParaRPr lang="en-US" dirty="0"/>
          </a:p>
        </p:txBody>
      </p:sp>
      <p:sp>
        <p:nvSpPr>
          <p:cNvPr id="3" name="TextBox 2"/>
          <p:cNvSpPr txBox="1"/>
          <p:nvPr/>
        </p:nvSpPr>
        <p:spPr>
          <a:xfrm>
            <a:off x="311515" y="6095992"/>
            <a:ext cx="9528223" cy="553998"/>
          </a:xfrm>
          <a:prstGeom prst="rect">
            <a:avLst/>
          </a:prstGeom>
          <a:noFill/>
        </p:spPr>
        <p:txBody>
          <a:bodyPr wrap="square" rtlCol="0">
            <a:spAutoFit/>
          </a:bodyPr>
          <a:lstStyle/>
          <a:p>
            <a:r>
              <a:rPr lang="en-US" sz="1000" b="1" dirty="0"/>
              <a:t>Note:</a:t>
            </a:r>
          </a:p>
          <a:p>
            <a:r>
              <a:rPr lang="en-US" sz="1000" b="1" dirty="0"/>
              <a:t>* Most of the </a:t>
            </a:r>
            <a:r>
              <a:rPr lang="en-US" sz="1000" b="1" dirty="0" smtClean="0"/>
              <a:t>Funds </a:t>
            </a:r>
            <a:r>
              <a:rPr lang="en-US" sz="1000" b="1" dirty="0"/>
              <a:t>ahead of </a:t>
            </a:r>
            <a:r>
              <a:rPr lang="en-US" sz="1000" b="1" dirty="0" smtClean="0"/>
              <a:t>MCB DCF Income Fund have </a:t>
            </a:r>
            <a:r>
              <a:rPr lang="en-US" sz="1000" b="1" dirty="0"/>
              <a:t>advantage in Expense Ratio. Further, MCB DCF Income Fund </a:t>
            </a:r>
            <a:r>
              <a:rPr lang="en-US" sz="1000" b="1" dirty="0" smtClean="0"/>
              <a:t>has </a:t>
            </a:r>
            <a:r>
              <a:rPr lang="en-US" sz="1000" b="1" dirty="0"/>
              <a:t>highest expense ratio among selected peers.</a:t>
            </a:r>
          </a:p>
          <a:p>
            <a:r>
              <a:rPr lang="en-US" sz="1000" b="1" dirty="0" smtClean="0"/>
              <a:t>**All </a:t>
            </a:r>
            <a:r>
              <a:rPr lang="en-US" sz="1000" b="1" dirty="0"/>
              <a:t>Funds in comparison are taking exposure in Government Securities &amp; Corporate SUKUKs, whereas ALHDDF due to daily payout sensitivity is vulnerable to revaluation risk.</a:t>
            </a:r>
          </a:p>
        </p:txBody>
      </p:sp>
      <p:sp>
        <p:nvSpPr>
          <p:cNvPr id="7" name="TextBox 6"/>
          <p:cNvSpPr txBox="1"/>
          <p:nvPr/>
        </p:nvSpPr>
        <p:spPr>
          <a:xfrm>
            <a:off x="8150522" y="220656"/>
            <a:ext cx="1563620" cy="646331"/>
          </a:xfrm>
          <a:prstGeom prst="rect">
            <a:avLst/>
          </a:prstGeom>
          <a:noFill/>
        </p:spPr>
        <p:txBody>
          <a:bodyPr wrap="square" rtlCol="0">
            <a:spAutoFit/>
          </a:bodyPr>
          <a:lstStyle/>
          <a:p>
            <a:r>
              <a:rPr lang="en-US" b="1" dirty="0"/>
              <a:t>Annexure ‘A’</a:t>
            </a:r>
          </a:p>
          <a:p>
            <a:endParaRPr lang="en-US" b="1" dirty="0"/>
          </a:p>
        </p:txBody>
      </p:sp>
      <p:pic>
        <p:nvPicPr>
          <p:cNvPr id="4" name="Picture 3"/>
          <p:cNvPicPr>
            <a:picLocks noChangeAspect="1"/>
          </p:cNvPicPr>
          <p:nvPr/>
        </p:nvPicPr>
        <p:blipFill>
          <a:blip r:embed="rId2"/>
          <a:stretch>
            <a:fillRect/>
          </a:stretch>
        </p:blipFill>
        <p:spPr>
          <a:xfrm>
            <a:off x="353896" y="830718"/>
            <a:ext cx="10265008" cy="5196563"/>
          </a:xfrm>
          <a:prstGeom prst="rect">
            <a:avLst/>
          </a:prstGeom>
        </p:spPr>
      </p:pic>
    </p:spTree>
    <p:extLst>
      <p:ext uri="{BB962C8B-B14F-4D97-AF65-F5344CB8AC3E}">
        <p14:creationId xmlns:p14="http://schemas.microsoft.com/office/powerpoint/2010/main" val="746684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1" y="4760"/>
            <a:ext cx="5715298" cy="563563"/>
          </a:xfrm>
        </p:spPr>
        <p:txBody>
          <a:bodyPr rtlCol="0">
            <a:normAutofit/>
          </a:bodyPr>
          <a:lstStyle/>
          <a:p>
            <a:pPr algn="l" fontAlgn="auto">
              <a:spcAft>
                <a:spcPts val="0"/>
              </a:spcAft>
              <a:defRPr/>
            </a:pPr>
            <a:r>
              <a:rPr lang="en-US" sz="2500" dirty="0">
                <a:solidFill>
                  <a:schemeClr val="tx1">
                    <a:tint val="75000"/>
                  </a:schemeClr>
                </a:solidFill>
                <a:latin typeface="Georgia" pitchFamily="18" charset="0"/>
                <a:ea typeface="+mn-ea"/>
                <a:cs typeface="+mn-cs"/>
              </a:rPr>
              <a:t>Agenda Item No. 2</a:t>
            </a:r>
          </a:p>
        </p:txBody>
      </p:sp>
      <p:sp>
        <p:nvSpPr>
          <p:cNvPr id="6" name="Content Placeholder 2">
            <a:extLst>
              <a:ext uri="{FF2B5EF4-FFF2-40B4-BE49-F238E27FC236}">
                <a16:creationId xmlns:a16="http://schemas.microsoft.com/office/drawing/2014/main" id="{FD64171F-904E-4CBA-A681-B2C6C0CFE8A1}"/>
              </a:ext>
            </a:extLst>
          </p:cNvPr>
          <p:cNvSpPr txBox="1">
            <a:spLocks/>
          </p:cNvSpPr>
          <p:nvPr/>
        </p:nvSpPr>
        <p:spPr>
          <a:xfrm>
            <a:off x="686443" y="2403138"/>
            <a:ext cx="9464040" cy="600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rgbClr val="002060"/>
                </a:solidFill>
                <a:latin typeface="Georgia" pitchFamily="18" charset="0"/>
              </a:rPr>
              <a:t>Updates on Corporate / Retail Sales</a:t>
            </a:r>
          </a:p>
        </p:txBody>
      </p:sp>
    </p:spTree>
    <p:extLst>
      <p:ext uri="{BB962C8B-B14F-4D97-AF65-F5344CB8AC3E}">
        <p14:creationId xmlns:p14="http://schemas.microsoft.com/office/powerpoint/2010/main" val="8592990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18579</TotalTime>
  <Words>6550</Words>
  <Application>Microsoft Office PowerPoint</Application>
  <PresentationFormat>Custom</PresentationFormat>
  <Paragraphs>1396</Paragraphs>
  <Slides>70</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70</vt:i4>
      </vt:variant>
    </vt:vector>
  </HeadingPairs>
  <TitlesOfParts>
    <vt:vector size="78" baseType="lpstr">
      <vt:lpstr>Arial</vt:lpstr>
      <vt:lpstr>Calibri</vt:lpstr>
      <vt:lpstr>Calibri Light</vt:lpstr>
      <vt:lpstr>Georgia</vt:lpstr>
      <vt:lpstr>Times New Roman</vt:lpstr>
      <vt:lpstr>Wingdings</vt:lpstr>
      <vt:lpstr>Office Theme</vt:lpstr>
      <vt:lpstr>1_Office Theme</vt:lpstr>
      <vt:lpstr>PowerPoint Presentation</vt:lpstr>
      <vt:lpstr>Agenda Item No. 1</vt:lpstr>
      <vt:lpstr>Agenda Item No. 2</vt:lpstr>
      <vt:lpstr>PowerPoint Presentation</vt:lpstr>
      <vt:lpstr>Agenda Item No. 2</vt:lpstr>
      <vt:lpstr>Key Performance Indicators – YTD September 2021 </vt:lpstr>
      <vt:lpstr>Key Performance Indicators – YTD Sept 2021 … Cont’d </vt:lpstr>
      <vt:lpstr>Key Performance Indicators – YTD Sept 2021 … Cont’d </vt:lpstr>
      <vt:lpstr>Agenda Item No. 2</vt:lpstr>
      <vt:lpstr>Total Industry Size (As of 30th September 2021)</vt:lpstr>
      <vt:lpstr> Discretionary SMA Portfolio Size (As of 30th  September 2021)</vt:lpstr>
      <vt:lpstr>Industry AUM CIS (1Q FY 22) </vt:lpstr>
      <vt:lpstr>Industry Shariah Compliant AUM CIS (1Q FY 22) </vt:lpstr>
      <vt:lpstr>Conventional Vs Islamic - MCBAH (Values in millions)</vt:lpstr>
      <vt:lpstr>MCBAH Market Share CIS (As at 30th September, 2021)</vt:lpstr>
      <vt:lpstr>Market Share of Shari’ah Complaint Funds (As of 30th September 2021)</vt:lpstr>
      <vt:lpstr>MCBAH Islamic Market Share </vt:lpstr>
      <vt:lpstr>MCBAH AUM Statistics ( As of 30th September 2021 )</vt:lpstr>
      <vt:lpstr>PowerPoint Presentation</vt:lpstr>
      <vt:lpstr>Distribution – MCB Bank</vt:lpstr>
      <vt:lpstr>Distribution – MCB Bank</vt:lpstr>
      <vt:lpstr>Industry Update</vt:lpstr>
      <vt:lpstr>PowerPoint Presentation</vt:lpstr>
      <vt:lpstr>Agenda Item No. 2</vt:lpstr>
      <vt:lpstr>High Net Worth ( HNW ) Strategy</vt:lpstr>
      <vt:lpstr>What MCBAH is Doing to Increase HNW Base </vt:lpstr>
      <vt:lpstr>HNW – Separate Entity on Sales App </vt:lpstr>
      <vt:lpstr>HNW in Numbers ( As of 30th September 2021 )</vt:lpstr>
      <vt:lpstr>HNW Team Structure </vt:lpstr>
      <vt:lpstr>HNW Challenges</vt:lpstr>
      <vt:lpstr>Agenda Item No. 2</vt:lpstr>
      <vt:lpstr>PowerPoint Presentation</vt:lpstr>
      <vt:lpstr>PowerPoint Presentation</vt:lpstr>
      <vt:lpstr>PowerPoint Presentation</vt:lpstr>
      <vt:lpstr>PowerPoint Presentation</vt:lpstr>
      <vt:lpstr>PowerPoint Presentation</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2</vt:lpstr>
      <vt:lpstr>Agenda Item No. 3</vt:lpstr>
      <vt:lpstr>Agenda Item No. 4</vt:lpstr>
      <vt:lpstr>Agenda Item No. 4</vt:lpstr>
      <vt:lpstr>Agenda Item No. 5</vt:lpstr>
      <vt:lpstr>Agenda Item No. 5</vt:lpstr>
      <vt:lpstr>Agenda Item No. 5</vt:lpstr>
      <vt:lpstr>Agenda Item No. 5</vt:lpstr>
      <vt:lpstr>Agenda Item No. 6</vt:lpstr>
      <vt:lpstr>Agenda Item No. 7</vt:lpstr>
      <vt:lpstr>Agenda Item No. 8</vt:lpstr>
      <vt:lpstr>Agenda Item No. 8</vt:lpstr>
      <vt:lpstr>Agenda Item No. 8</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saqib saleem</dc:creator>
  <cp:lastModifiedBy>Asif Mehdi</cp:lastModifiedBy>
  <cp:revision>447</cp:revision>
  <cp:lastPrinted>2021-08-09T06:14:21Z</cp:lastPrinted>
  <dcterms:created xsi:type="dcterms:W3CDTF">2019-04-18T16:52:03Z</dcterms:created>
  <dcterms:modified xsi:type="dcterms:W3CDTF">2021-10-22T05:44:26Z</dcterms:modified>
</cp:coreProperties>
</file>