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353" r:id="rId3"/>
    <p:sldId id="354" r:id="rId4"/>
    <p:sldId id="355" r:id="rId5"/>
    <p:sldId id="356" r:id="rId6"/>
    <p:sldId id="357" r:id="rId7"/>
    <p:sldId id="358" r:id="rId8"/>
    <p:sldId id="359" r:id="rId9"/>
    <p:sldId id="360" r:id="rId10"/>
    <p:sldId id="361" r:id="rId11"/>
    <p:sldId id="362" r:id="rId12"/>
    <p:sldId id="363"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101"/>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File-SRV\Departments\Research\Asset%20Mngmt%20&amp;%20Research\Advisory%20Portfolio\Clients%20Presentations\Presentation\Board%20Presentation\1Q-FY22\Workings-%20Final%20(Board%20Presentation).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File-SRV\Departments\Research\Asset%20Mngmt%20&amp;%20Research\Advisory%20Portfolio\Clients%20Presentations\Presentation\Board%20Presentation\1HYR-FY22\Workings-%20Final%20(Board%20Presentation).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File-SRV\Departments\Research\Asset%20Mngmt%20&amp;%20Research\Fund%20Performance%20&amp;%20Research\Product%20Development%20-%20SMA\SMA%20Returns\FY%20-22\Dec%202021\SMA%20-%20DEC%2031,%202021%20update.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dirty="0" smtClean="0"/>
              <a:t>June, </a:t>
            </a:r>
            <a:r>
              <a:rPr lang="en-US" dirty="0"/>
              <a:t>2021</a:t>
            </a:r>
          </a:p>
        </c:rich>
      </c:tx>
      <c:layout>
        <c:manualLayout>
          <c:xMode val="edge"/>
          <c:yMode val="edge"/>
          <c:x val="2.5880693509668411E-2"/>
          <c:y val="0"/>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0296077002092729"/>
          <c:y val="0.13952829636732836"/>
          <c:w val="0.77425915358912745"/>
          <c:h val="0.79141997691140842"/>
        </c:manualLayout>
      </c:layout>
      <c:pie3DChart>
        <c:varyColors val="1"/>
        <c:ser>
          <c:idx val="2"/>
          <c:order val="0"/>
          <c:tx>
            <c:strRef>
              <c:f>'Advisory Portfolio-category Wis'!$V$5</c:f>
              <c:strCache>
                <c:ptCount val="1"/>
                <c:pt idx="0">
                  <c:v>30-Jun-21</c:v>
                </c:pt>
              </c:strCache>
            </c:strRef>
          </c:tx>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1-9235-409B-8C80-2614409CD25D}"/>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3-9235-409B-8C80-2614409CD25D}"/>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5-9235-409B-8C80-2614409CD25D}"/>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7-9235-409B-8C80-2614409CD25D}"/>
              </c:ext>
            </c:extLst>
          </c:dPt>
          <c:dLbls>
            <c:dLbl>
              <c:idx val="0"/>
              <c:layout>
                <c:manualLayout>
                  <c:x val="-0.75537056707982531"/>
                  <c:y val="3.6438711999551399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16158559039763659"/>
                      <c:h val="0.12066892700837209"/>
                    </c:manualLayout>
                  </c15:layout>
                </c:ext>
                <c:ext xmlns:c16="http://schemas.microsoft.com/office/drawing/2014/chart" uri="{C3380CC4-5D6E-409C-BE32-E72D297353CC}">
                  <c16:uniqueId val="{00000001-9235-409B-8C80-2614409CD25D}"/>
                </c:ext>
              </c:extLst>
            </c:dLbl>
            <c:dLbl>
              <c:idx val="1"/>
              <c:layout>
                <c:manualLayout>
                  <c:x val="2.2695532286181727E-3"/>
                  <c:y val="-2.3310479681949613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9235-409B-8C80-2614409CD25D}"/>
                </c:ext>
              </c:extLst>
            </c:dLbl>
            <c:dLbl>
              <c:idx val="2"/>
              <c:layout>
                <c:manualLayout>
                  <c:x val="3.9537200003579003E-3"/>
                  <c:y val="-2.0765341467662205E-17"/>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09060745998499"/>
                      <c:h val="7.4093972564817159E-2"/>
                    </c:manualLayout>
                  </c15:layout>
                </c:ext>
                <c:ext xmlns:c16="http://schemas.microsoft.com/office/drawing/2014/chart" uri="{C3380CC4-5D6E-409C-BE32-E72D297353CC}">
                  <c16:uniqueId val="{00000005-9235-409B-8C80-2614409CD25D}"/>
                </c:ext>
              </c:extLst>
            </c:dLbl>
            <c:dLbl>
              <c:idx val="3"/>
              <c:layout>
                <c:manualLayout>
                  <c:x val="0.11531637446262148"/>
                  <c:y val="6.2822944180690801E-4"/>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2909412042463942"/>
                      <c:h val="8.6572942396961103E-2"/>
                    </c:manualLayout>
                  </c15:layout>
                </c:ext>
                <c:ext xmlns:c16="http://schemas.microsoft.com/office/drawing/2014/chart" uri="{C3380CC4-5D6E-409C-BE32-E72D297353CC}">
                  <c16:uniqueId val="{00000007-9235-409B-8C80-2614409CD25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Wis'!$V$6:$V$9</c:f>
              <c:numCache>
                <c:formatCode>0.0%</c:formatCode>
                <c:ptCount val="4"/>
                <c:pt idx="0">
                  <c:v>0.72382268380848114</c:v>
                </c:pt>
                <c:pt idx="1">
                  <c:v>0.22801572154907557</c:v>
                </c:pt>
                <c:pt idx="2">
                  <c:v>4.5488536781422138E-2</c:v>
                </c:pt>
                <c:pt idx="3">
                  <c:v>2.6730578610211111E-3</c:v>
                </c:pt>
              </c:numCache>
            </c:numRef>
          </c:val>
          <c:extLst>
            <c:ext xmlns:c16="http://schemas.microsoft.com/office/drawing/2014/chart" uri="{C3380CC4-5D6E-409C-BE32-E72D297353CC}">
              <c16:uniqueId val="{00000008-9235-409B-8C80-2614409CD25D}"/>
            </c:ext>
          </c:extLst>
        </c:ser>
        <c:ser>
          <c:idx val="3"/>
          <c:order val="1"/>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A-9235-409B-8C80-2614409CD25D}"/>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C-9235-409B-8C80-2614409CD25D}"/>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E-9235-409B-8C80-2614409CD25D}"/>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0-9235-409B-8C80-2614409CD25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Wis'!$Q$6:$Q$9</c:f>
            </c:numRef>
          </c:val>
          <c:extLst>
            <c:ext xmlns:c16="http://schemas.microsoft.com/office/drawing/2014/chart" uri="{C3380CC4-5D6E-409C-BE32-E72D297353CC}">
              <c16:uniqueId val="{00000011-9235-409B-8C80-2614409CD25D}"/>
            </c:ext>
          </c:extLst>
        </c:ser>
        <c:ser>
          <c:idx val="1"/>
          <c:order val="2"/>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3-9235-409B-8C80-2614409CD25D}"/>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5-9235-409B-8C80-2614409CD25D}"/>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7-9235-409B-8C80-2614409CD25D}"/>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9-9235-409B-8C80-2614409CD25D}"/>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Wis'!$Q$6:$Q$9</c:f>
            </c:numRef>
          </c:val>
          <c:extLst>
            <c:ext xmlns:c16="http://schemas.microsoft.com/office/drawing/2014/chart" uri="{C3380CC4-5D6E-409C-BE32-E72D297353CC}">
              <c16:uniqueId val="{0000001A-9235-409B-8C80-2614409CD25D}"/>
            </c:ext>
          </c:extLst>
        </c:ser>
        <c:ser>
          <c:idx val="0"/>
          <c:order val="3"/>
          <c:explosion val="25"/>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C-9235-409B-8C80-2614409CD25D}"/>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E-9235-409B-8C80-2614409CD25D}"/>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20-9235-409B-8C80-2614409CD25D}"/>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22-9235-409B-8C80-2614409CD25D}"/>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9235-409B-8C80-2614409CD25D}"/>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9235-409B-8C80-2614409CD25D}"/>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9235-409B-8C80-2614409CD25D}"/>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9235-409B-8C80-2614409CD25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0"/>
            <c:showCatName val="0"/>
            <c:showSerName val="0"/>
            <c:showPercent val="0"/>
            <c:showBubbleSize val="0"/>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Wis'!$Q$6:$Q$9</c:f>
            </c:numRef>
          </c:val>
          <c:extLst>
            <c:ext xmlns:c16="http://schemas.microsoft.com/office/drawing/2014/chart" uri="{C3380CC4-5D6E-409C-BE32-E72D297353CC}">
              <c16:uniqueId val="{00000023-9235-409B-8C80-2614409CD25D}"/>
            </c:ext>
          </c:extLst>
        </c:ser>
        <c:dLbls>
          <c:dLblPos val="outEnd"/>
          <c:showLegendKey val="0"/>
          <c:showVal val="0"/>
          <c:showCatName val="1"/>
          <c:showSerName val="0"/>
          <c:showPercent val="0"/>
          <c:showBubbleSize val="0"/>
          <c:showLeaderLines val="0"/>
        </c:dLbls>
      </c:pie3DChart>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a:t>December, 2021</a:t>
            </a:r>
          </a:p>
        </c:rich>
      </c:tx>
      <c:layout>
        <c:manualLayout>
          <c:xMode val="edge"/>
          <c:yMode val="edge"/>
          <c:x val="2.5880693509668411E-2"/>
          <c:y val="0"/>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8426967980858266E-2"/>
          <c:y val="0.17284397348775099"/>
          <c:w val="0.7574755542930659"/>
          <c:h val="0.77046092112057862"/>
        </c:manualLayout>
      </c:layout>
      <c:pie3DChart>
        <c:varyColors val="1"/>
        <c:ser>
          <c:idx val="2"/>
          <c:order val="0"/>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1-0642-4361-87B6-65F80082A130}"/>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3-0642-4361-87B6-65F80082A130}"/>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5-0642-4361-87B6-65F80082A130}"/>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7-0642-4361-87B6-65F80082A130}"/>
              </c:ext>
            </c:extLst>
          </c:dPt>
          <c:dLbls>
            <c:dLbl>
              <c:idx val="0"/>
              <c:layout>
                <c:manualLayout>
                  <c:x val="-0.69295416185718239"/>
                  <c:y val="-1.9866485615597056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13377674524161645"/>
                      <c:h val="0.12910747700296257"/>
                    </c:manualLayout>
                  </c15:layout>
                </c:ext>
                <c:ext xmlns:c16="http://schemas.microsoft.com/office/drawing/2014/chart" uri="{C3380CC4-5D6E-409C-BE32-E72D297353CC}">
                  <c16:uniqueId val="{00000001-0642-4361-87B6-65F80082A130}"/>
                </c:ext>
              </c:extLst>
            </c:dLbl>
            <c:dLbl>
              <c:idx val="1"/>
              <c:layout>
                <c:manualLayout>
                  <c:x val="-2.6361985836068729E-2"/>
                  <c:y val="3.7213960358257775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0642-4361-87B6-65F80082A130}"/>
                </c:ext>
              </c:extLst>
            </c:dLbl>
            <c:dLbl>
              <c:idx val="2"/>
              <c:layout>
                <c:manualLayout>
                  <c:x val="-2.8267086444468494E-2"/>
                  <c:y val="-2.161583654478872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19242032788659233"/>
                      <c:h val="7.0601066630901252E-2"/>
                    </c:manualLayout>
                  </c15:layout>
                </c:ext>
                <c:ext xmlns:c16="http://schemas.microsoft.com/office/drawing/2014/chart" uri="{C3380CC4-5D6E-409C-BE32-E72D297353CC}">
                  <c16:uniqueId val="{00000005-0642-4361-87B6-65F80082A130}"/>
                </c:ext>
              </c:extLst>
            </c:dLbl>
            <c:dLbl>
              <c:idx val="3"/>
              <c:layout>
                <c:manualLayout>
                  <c:x val="0.13884642098400024"/>
                  <c:y val="-1.234156326943919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2"/>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19710262387428004"/>
                      <c:h val="6.9695243937268461E-2"/>
                    </c:manualLayout>
                  </c15:layout>
                </c:ext>
                <c:ext xmlns:c16="http://schemas.microsoft.com/office/drawing/2014/chart" uri="{C3380CC4-5D6E-409C-BE32-E72D297353CC}">
                  <c16:uniqueId val="{00000007-0642-4361-87B6-65F80082A13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Wis'!$X$6:$X$9</c:f>
              <c:numCache>
                <c:formatCode>0.0%</c:formatCode>
                <c:ptCount val="4"/>
                <c:pt idx="0">
                  <c:v>0.77043155524425799</c:v>
                </c:pt>
                <c:pt idx="1">
                  <c:v>0.20558039337206047</c:v>
                </c:pt>
                <c:pt idx="2">
                  <c:v>2.157832234679774E-2</c:v>
                </c:pt>
                <c:pt idx="3">
                  <c:v>2.4097290368838317E-3</c:v>
                </c:pt>
              </c:numCache>
            </c:numRef>
          </c:val>
          <c:extLst>
            <c:ext xmlns:c16="http://schemas.microsoft.com/office/drawing/2014/chart" uri="{C3380CC4-5D6E-409C-BE32-E72D297353CC}">
              <c16:uniqueId val="{00000008-0642-4361-87B6-65F80082A130}"/>
            </c:ext>
          </c:extLst>
        </c:ser>
        <c:ser>
          <c:idx val="3"/>
          <c:order val="1"/>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A-0642-4361-87B6-65F80082A130}"/>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C-0642-4361-87B6-65F80082A130}"/>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0E-0642-4361-87B6-65F80082A130}"/>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0-0642-4361-87B6-65F80082A13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Wis'!$R$6:$R$9</c:f>
            </c:numRef>
          </c:val>
          <c:extLst>
            <c:ext xmlns:c16="http://schemas.microsoft.com/office/drawing/2014/chart" uri="{C3380CC4-5D6E-409C-BE32-E72D297353CC}">
              <c16:uniqueId val="{00000011-0642-4361-87B6-65F80082A130}"/>
            </c:ext>
          </c:extLst>
        </c:ser>
        <c:ser>
          <c:idx val="1"/>
          <c:order val="2"/>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3-0642-4361-87B6-65F80082A130}"/>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5-0642-4361-87B6-65F80082A130}"/>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7-0642-4361-87B6-65F80082A130}"/>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9-0642-4361-87B6-65F80082A13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Wis'!$R$6:$R$9</c:f>
            </c:numRef>
          </c:val>
          <c:extLst>
            <c:ext xmlns:c16="http://schemas.microsoft.com/office/drawing/2014/chart" uri="{C3380CC4-5D6E-409C-BE32-E72D297353CC}">
              <c16:uniqueId val="{0000001A-0642-4361-87B6-65F80082A130}"/>
            </c:ext>
          </c:extLst>
        </c:ser>
        <c:ser>
          <c:idx val="0"/>
          <c:order val="3"/>
          <c:explosion val="25"/>
          <c:dPt>
            <c:idx val="0"/>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C-0642-4361-87B6-65F80082A130}"/>
              </c:ext>
            </c:extLst>
          </c:dPt>
          <c:dPt>
            <c:idx val="1"/>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1E-0642-4361-87B6-65F80082A130}"/>
              </c:ext>
            </c:extLst>
          </c:dPt>
          <c:dPt>
            <c:idx val="2"/>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20-0642-4361-87B6-65F80082A130}"/>
              </c:ext>
            </c:extLst>
          </c:dPt>
          <c:dPt>
            <c:idx val="3"/>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40000" dist="23000" dir="5400000" rotWithShape="0">
                  <a:srgbClr val="000000">
                    <a:alpha val="35000"/>
                  </a:srgbClr>
                </a:outerShdw>
              </a:effectLst>
              <a:sp3d/>
            </c:spPr>
            <c:extLst>
              <c:ext xmlns:c16="http://schemas.microsoft.com/office/drawing/2014/chart" uri="{C3380CC4-5D6E-409C-BE32-E72D297353CC}">
                <c16:uniqueId val="{00000022-0642-4361-87B6-65F80082A130}"/>
              </c:ext>
            </c:extLst>
          </c:dPt>
          <c:dLbls>
            <c:dLbl>
              <c:idx val="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0642-4361-87B6-65F80082A130}"/>
                </c:ext>
              </c:extLst>
            </c:dLbl>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0642-4361-87B6-65F80082A130}"/>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0642-4361-87B6-65F80082A130}"/>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0642-4361-87B6-65F80082A13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dLblPos val="outEnd"/>
            <c:showLegendKey val="0"/>
            <c:showVal val="0"/>
            <c:showCatName val="0"/>
            <c:showSerName val="0"/>
            <c:showPercent val="0"/>
            <c:showBubbleSize val="0"/>
            <c:extLst>
              <c:ext xmlns:c15="http://schemas.microsoft.com/office/drawing/2012/chart" uri="{CE6537A1-D6FC-4f65-9D91-7224C49458BB}"/>
            </c:extLst>
          </c:dLbls>
          <c:cat>
            <c:strRef>
              <c:f>'Advisory Portfolio-category Wis'!$C$6:$C$9</c:f>
              <c:strCache>
                <c:ptCount val="4"/>
                <c:pt idx="0">
                  <c:v>Corporate</c:v>
                </c:pt>
                <c:pt idx="1">
                  <c:v>Employees Funds</c:v>
                </c:pt>
                <c:pt idx="2">
                  <c:v>CPPI - FoF</c:v>
                </c:pt>
                <c:pt idx="3">
                  <c:v>Individuals</c:v>
                </c:pt>
              </c:strCache>
            </c:strRef>
          </c:cat>
          <c:val>
            <c:numRef>
              <c:f>'Advisory Portfolio-category Wis'!$R$6:$R$9</c:f>
            </c:numRef>
          </c:val>
          <c:extLst>
            <c:ext xmlns:c16="http://schemas.microsoft.com/office/drawing/2014/chart" uri="{C3380CC4-5D6E-409C-BE32-E72D297353CC}">
              <c16:uniqueId val="{00000023-0642-4361-87B6-65F80082A130}"/>
            </c:ext>
          </c:extLst>
        </c:ser>
        <c:dLbls>
          <c:dLblPos val="outEnd"/>
          <c:showLegendKey val="0"/>
          <c:showVal val="0"/>
          <c:showCatName val="1"/>
          <c:showSerName val="0"/>
          <c:showPercent val="0"/>
          <c:showBubbleSize val="0"/>
          <c:showLeaderLines val="0"/>
        </c:dLbls>
      </c:pie3DChart>
      <c:spPr>
        <a:noFill/>
        <a:ln w="25400">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r>
              <a:rPr lang="en-US"/>
              <a:t>Adamjee IMF COMPETITORS</a:t>
            </a:r>
            <a:r>
              <a:rPr lang="en-US" baseline="0"/>
              <a:t> - KSE-100 HIGH TO CURRENT</a:t>
            </a:r>
            <a:endParaRPr lang="en-US"/>
          </a:p>
        </c:rich>
      </c:tx>
      <c:overlay val="0"/>
      <c:spPr>
        <a:noFill/>
        <a:ln>
          <a:noFill/>
        </a:ln>
        <a:effectLst/>
      </c:spPr>
      <c:txPr>
        <a:bodyPr rot="0" spcFirstLastPara="1" vertOverflow="ellipsis" vert="horz" wrap="square" anchor="ctr" anchorCtr="1"/>
        <a:lstStyle/>
        <a:p>
          <a:pPr>
            <a:defRPr sz="1600"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8862436309217718E-2"/>
          <c:y val="0.23987475750313822"/>
          <c:w val="0.93016343655408706"/>
          <c:h val="0.69048604423810633"/>
        </c:manualLayout>
      </c:layout>
      <c:barChart>
        <c:barDir val="col"/>
        <c:grouping val="clustered"/>
        <c:varyColors val="0"/>
        <c:ser>
          <c:idx val="0"/>
          <c:order val="0"/>
          <c:tx>
            <c:strRef>
              <c:f>'HT-L&amp;C'!$A$11:$B$11</c:f>
              <c:strCache>
                <c:ptCount val="2"/>
                <c:pt idx="0">
                  <c:v>KSE-100 High to Current</c:v>
                </c:pt>
              </c:strCache>
            </c:strRef>
          </c:tx>
          <c:spPr>
            <a:solidFill>
              <a:schemeClr val="accent1"/>
            </a:solidFill>
            <a:ln>
              <a:noFill/>
            </a:ln>
            <a:effectLst/>
          </c:spPr>
          <c:invertIfNegative val="0"/>
          <c:dPt>
            <c:idx val="0"/>
            <c:invertIfNegative val="0"/>
            <c:bubble3D val="0"/>
            <c:spPr>
              <a:solidFill>
                <a:schemeClr val="accent6"/>
              </a:solidFill>
              <a:ln>
                <a:noFill/>
              </a:ln>
              <a:effectLst/>
            </c:spPr>
            <c:extLst>
              <c:ext xmlns:c16="http://schemas.microsoft.com/office/drawing/2014/chart" uri="{C3380CC4-5D6E-409C-BE32-E72D297353CC}">
                <c16:uniqueId val="{00000001-49F3-41DF-8725-36ECBCAF7F1C}"/>
              </c:ext>
            </c:extLst>
          </c:dPt>
          <c:dPt>
            <c:idx val="5"/>
            <c:invertIfNegative val="0"/>
            <c:bubble3D val="0"/>
            <c:spPr>
              <a:solidFill>
                <a:schemeClr val="bg1">
                  <a:lumMod val="50000"/>
                </a:schemeClr>
              </a:solidFill>
              <a:ln>
                <a:noFill/>
              </a:ln>
              <a:effectLst/>
            </c:spPr>
            <c:extLst>
              <c:ext xmlns:c16="http://schemas.microsoft.com/office/drawing/2014/chart" uri="{C3380CC4-5D6E-409C-BE32-E72D297353CC}">
                <c16:uniqueId val="{00000003-49F3-41DF-8725-36ECBCAF7F1C}"/>
              </c:ext>
            </c:extLst>
          </c:dPt>
          <c:dLbls>
            <c:spPr>
              <a:noFill/>
              <a:ln>
                <a:noFill/>
              </a:ln>
              <a:effectLst/>
            </c:spPr>
            <c:txPr>
              <a:bodyPr rot="0" spcFirstLastPara="1" vertOverflow="clip" horzOverflow="clip" vert="horz" wrap="square" lIns="38100" tIns="19050" rIns="38100" bIns="19050" anchor="ctr" anchorCtr="1">
                <a:spAutoFit/>
              </a:bodyPr>
              <a:lstStyle/>
              <a:p>
                <a:pPr>
                  <a:defRPr sz="105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'HT-L&amp;C'!$C$3:$I$3</c:f>
              <c:strCache>
                <c:ptCount val="6"/>
                <c:pt idx="0">
                  <c:v>AICL - IMF</c:v>
                </c:pt>
                <c:pt idx="1">
                  <c:v>EFU - MGF</c:v>
                </c:pt>
                <c:pt idx="2">
                  <c:v>Jubilee - MF</c:v>
                </c:pt>
                <c:pt idx="3">
                  <c:v>IGI - AF</c:v>
                </c:pt>
                <c:pt idx="4">
                  <c:v>Jubilee - CGF</c:v>
                </c:pt>
                <c:pt idx="5">
                  <c:v>KSE-100</c:v>
                </c:pt>
              </c:strCache>
            </c:strRef>
          </c:cat>
          <c:val>
            <c:numRef>
              <c:f>'HT-L&amp;C'!$C$11:$I$11</c:f>
              <c:numCache>
                <c:formatCode>0.00%</c:formatCode>
                <c:ptCount val="6"/>
                <c:pt idx="0">
                  <c:v>9.9313142681458411E-2</c:v>
                </c:pt>
                <c:pt idx="1">
                  <c:v>7.6946296753656718E-2</c:v>
                </c:pt>
                <c:pt idx="2">
                  <c:v>8.7448590327122711E-2</c:v>
                </c:pt>
                <c:pt idx="3">
                  <c:v>-5.2963948480691747E-2</c:v>
                </c:pt>
                <c:pt idx="4">
                  <c:v>-0.34685694197997929</c:v>
                </c:pt>
                <c:pt idx="5">
                  <c:v>-0.15647994921788777</c:v>
                </c:pt>
              </c:numCache>
            </c:numRef>
          </c:val>
          <c:extLst>
            <c:ext xmlns:c16="http://schemas.microsoft.com/office/drawing/2014/chart" uri="{C3380CC4-5D6E-409C-BE32-E72D297353CC}">
              <c16:uniqueId val="{00000004-49F3-41DF-8725-36ECBCAF7F1C}"/>
            </c:ext>
          </c:extLst>
        </c:ser>
        <c:ser>
          <c:idx val="1"/>
          <c:order val="1"/>
          <c:tx>
            <c:strRef>
              <c:f>'HT-L&amp;C'!$A$12:$B$12</c:f>
              <c:strCache>
                <c:ptCount val="2"/>
                <c:pt idx="0">
                  <c:v>Average Equity Allocation</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'HT-L&amp;C'!$C$3:$I$3</c:f>
              <c:strCache>
                <c:ptCount val="6"/>
                <c:pt idx="0">
                  <c:v>AICL - IMF</c:v>
                </c:pt>
                <c:pt idx="1">
                  <c:v>EFU - MGF</c:v>
                </c:pt>
                <c:pt idx="2">
                  <c:v>Jubilee - MF</c:v>
                </c:pt>
                <c:pt idx="3">
                  <c:v>IGI - AF</c:v>
                </c:pt>
                <c:pt idx="4">
                  <c:v>Jubilee - CGF</c:v>
                </c:pt>
                <c:pt idx="5">
                  <c:v>KSE-100</c:v>
                </c:pt>
              </c:strCache>
            </c:strRef>
          </c:cat>
          <c:val>
            <c:numRef>
              <c:f>'HT-L&amp;C'!$C$12:$I$12</c:f>
            </c:numRef>
          </c:val>
          <c:extLst>
            <c:ext xmlns:c16="http://schemas.microsoft.com/office/drawing/2014/chart" uri="{C3380CC4-5D6E-409C-BE32-E72D297353CC}">
              <c16:uniqueId val="{00000005-49F3-41DF-8725-36ECBCAF7F1C}"/>
            </c:ext>
          </c:extLst>
        </c:ser>
        <c:dLbls>
          <c:showLegendKey val="0"/>
          <c:showVal val="0"/>
          <c:showCatName val="0"/>
          <c:showSerName val="0"/>
          <c:showPercent val="0"/>
          <c:showBubbleSize val="0"/>
        </c:dLbls>
        <c:gapWidth val="150"/>
        <c:axId val="268337152"/>
        <c:axId val="268338688"/>
      </c:barChart>
      <c:catAx>
        <c:axId val="268337152"/>
        <c:scaling>
          <c:orientation val="minMax"/>
        </c:scaling>
        <c:delete val="0"/>
        <c:axPos val="b"/>
        <c:numFmt formatCode="General" sourceLinked="1"/>
        <c:majorTickMark val="out"/>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cap="all" spc="120" normalizeH="0" baseline="0">
                <a:solidFill>
                  <a:schemeClr val="tx1">
                    <a:lumMod val="65000"/>
                    <a:lumOff val="35000"/>
                  </a:schemeClr>
                </a:solidFill>
                <a:latin typeface="+mn-lt"/>
                <a:ea typeface="+mn-ea"/>
                <a:cs typeface="+mn-cs"/>
              </a:defRPr>
            </a:pPr>
            <a:endParaRPr lang="en-US"/>
          </a:p>
        </c:txPr>
        <c:crossAx val="268338688"/>
        <c:crosses val="autoZero"/>
        <c:auto val="1"/>
        <c:lblAlgn val="ctr"/>
        <c:lblOffset val="400"/>
        <c:noMultiLvlLbl val="0"/>
      </c:catAx>
      <c:valAx>
        <c:axId val="268338688"/>
        <c:scaling>
          <c:orientation val="minMax"/>
          <c:max val="0.2"/>
          <c:min val="-0.4"/>
        </c:scaling>
        <c:delete val="0"/>
        <c:axPos val="l"/>
        <c:numFmt formatCode="0.00%"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8337152"/>
        <c:crosses val="autoZero"/>
        <c:crossBetween val="between"/>
        <c:majorUnit val="0.2"/>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6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800"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800"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8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0.30408</cdr:x>
      <cdr:y>0.00901</cdr:y>
    </cdr:from>
    <cdr:to>
      <cdr:x>0.72727</cdr:x>
      <cdr:y>0.05856</cdr:y>
    </cdr:to>
    <cdr:sp macro="" textlink="">
      <cdr:nvSpPr>
        <cdr:cNvPr id="2"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0.30408</cdr:x>
      <cdr:y>0.00901</cdr:y>
    </cdr:from>
    <cdr:to>
      <cdr:x>0.72727</cdr:x>
      <cdr:y>0.05856</cdr:y>
    </cdr:to>
    <cdr:sp macro="" textlink="">
      <cdr:nvSpPr>
        <cdr:cNvPr id="3"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0.30408</cdr:x>
      <cdr:y>0.00901</cdr:y>
    </cdr:from>
    <cdr:to>
      <cdr:x>0.72727</cdr:x>
      <cdr:y>0.05856</cdr:y>
    </cdr:to>
    <cdr:sp macro="" textlink="">
      <cdr:nvSpPr>
        <cdr:cNvPr id="4"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0.30408</cdr:x>
      <cdr:y>0.00901</cdr:y>
    </cdr:from>
    <cdr:to>
      <cdr:x>0.72727</cdr:x>
      <cdr:y>0.05856</cdr:y>
    </cdr:to>
    <cdr:sp macro="" textlink="">
      <cdr:nvSpPr>
        <cdr:cNvPr id="5"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0.30408</cdr:x>
      <cdr:y>0.00901</cdr:y>
    </cdr:from>
    <cdr:to>
      <cdr:x>0.72727</cdr:x>
      <cdr:y>0.05856</cdr:y>
    </cdr:to>
    <cdr:sp macro="" textlink="">
      <cdr:nvSpPr>
        <cdr:cNvPr id="2"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0.30408</cdr:x>
      <cdr:y>0.00901</cdr:y>
    </cdr:from>
    <cdr:to>
      <cdr:x>0.72727</cdr:x>
      <cdr:y>0.05856</cdr:y>
    </cdr:to>
    <cdr:sp macro="" textlink="">
      <cdr:nvSpPr>
        <cdr:cNvPr id="3"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0.30408</cdr:x>
      <cdr:y>0.00901</cdr:y>
    </cdr:from>
    <cdr:to>
      <cdr:x>0.72727</cdr:x>
      <cdr:y>0.05856</cdr:y>
    </cdr:to>
    <cdr:sp macro="" textlink="">
      <cdr:nvSpPr>
        <cdr:cNvPr id="4"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0.30408</cdr:x>
      <cdr:y>0.00901</cdr:y>
    </cdr:from>
    <cdr:to>
      <cdr:x>0.72727</cdr:x>
      <cdr:y>0.05856</cdr:y>
    </cdr:to>
    <cdr:sp macro="" textlink="">
      <cdr:nvSpPr>
        <cdr:cNvPr id="5" name="TextBox 1"/>
        <cdr:cNvSpPr txBox="1"/>
      </cdr:nvSpPr>
      <cdr:spPr>
        <a:xfrm xmlns:a="http://schemas.openxmlformats.org/drawingml/2006/main">
          <a:off x="923926" y="19050"/>
          <a:ext cx="1285875" cy="104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9ECD5A-F87F-4154-92B0-F19C7895633B}" type="datetimeFigureOut">
              <a:rPr lang="en-US" smtClean="0"/>
              <a:t>1/26/2022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84F753-649A-4081-AF3F-8EBAACF38402}" type="slidenum">
              <a:rPr lang="en-US" smtClean="0"/>
              <a:t>‹#›</a:t>
            </a:fld>
            <a:endParaRPr lang="en-US"/>
          </a:p>
        </p:txBody>
      </p:sp>
    </p:spTree>
    <p:extLst>
      <p:ext uri="{BB962C8B-B14F-4D97-AF65-F5344CB8AC3E}">
        <p14:creationId xmlns:p14="http://schemas.microsoft.com/office/powerpoint/2010/main" val="2995619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18C438-CCBE-47B5-B7A6-748D160E02D0}"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B2AD5C-7D9E-415A-A315-68EDC0FC9D9D}" type="slidenum">
              <a:rPr lang="en-US" smtClean="0"/>
              <a:t>‹#›</a:t>
            </a:fld>
            <a:endParaRPr lang="en-US"/>
          </a:p>
        </p:txBody>
      </p:sp>
    </p:spTree>
    <p:extLst>
      <p:ext uri="{BB962C8B-B14F-4D97-AF65-F5344CB8AC3E}">
        <p14:creationId xmlns:p14="http://schemas.microsoft.com/office/powerpoint/2010/main" val="3842227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0"/>
            <a:ext cx="12192000" cy="6858000"/>
          </a:xfrm>
          <a:prstGeom prst="rect">
            <a:avLst/>
          </a:prstGeom>
        </p:spPr>
      </p:pic>
      <p:sp>
        <p:nvSpPr>
          <p:cNvPr id="2" name="Rectangle 1"/>
          <p:cNvSpPr/>
          <p:nvPr userDrawn="1"/>
        </p:nvSpPr>
        <p:spPr>
          <a:xfrm>
            <a:off x="3189061" y="1645920"/>
            <a:ext cx="5421539" cy="107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52909" y="1873291"/>
            <a:ext cx="5493842" cy="625120"/>
          </a:xfrm>
          <a:prstGeom prst="rect">
            <a:avLst/>
          </a:prstGeom>
        </p:spPr>
      </p:pic>
      <p:sp>
        <p:nvSpPr>
          <p:cNvPr id="11" name="Snip Single Corner Rectangle 10"/>
          <p:cNvSpPr/>
          <p:nvPr userDrawn="1"/>
        </p:nvSpPr>
        <p:spPr>
          <a:xfrm>
            <a:off x="0" y="4624251"/>
            <a:ext cx="5103223" cy="1367246"/>
          </a:xfrm>
          <a:prstGeom prst="snip1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solidFill>
                <a:srgbClr val="00B050"/>
              </a:solidFill>
              <a:latin typeface="+mj-lt"/>
            </a:endParaRPr>
          </a:p>
        </p:txBody>
      </p:sp>
      <p:sp>
        <p:nvSpPr>
          <p:cNvPr id="17" name="Text Placeholder 16"/>
          <p:cNvSpPr>
            <a:spLocks noGrp="1"/>
          </p:cNvSpPr>
          <p:nvPr>
            <p:ph type="body" sz="quarter" idx="10" hasCustomPrompt="1"/>
          </p:nvPr>
        </p:nvSpPr>
        <p:spPr>
          <a:xfrm>
            <a:off x="0" y="4912401"/>
            <a:ext cx="4895274" cy="870358"/>
          </a:xfrm>
        </p:spPr>
        <p:txBody>
          <a:bodyPr>
            <a:normAutofit/>
          </a:bodyPr>
          <a:lstStyle>
            <a:lvl1pPr marL="0" indent="0">
              <a:buNone/>
              <a:defRPr lang="en-US" sz="2200" kern="1200" dirty="0" smtClean="0">
                <a:solidFill>
                  <a:srgbClr val="00B050"/>
                </a:solidFill>
                <a:latin typeface="+mn-lt"/>
                <a:ea typeface="+mn-ea"/>
                <a:cs typeface="+mn-cs"/>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add presentation title]</a:t>
            </a:r>
          </a:p>
          <a:p>
            <a:pPr lvl="0"/>
            <a:endParaRPr lang="en-US" dirty="0" smtClean="0"/>
          </a:p>
        </p:txBody>
      </p:sp>
      <p:sp>
        <p:nvSpPr>
          <p:cNvPr id="20" name="Rectangle 19"/>
          <p:cNvSpPr/>
          <p:nvPr userDrawn="1"/>
        </p:nvSpPr>
        <p:spPr>
          <a:xfrm>
            <a:off x="-83127" y="6744237"/>
            <a:ext cx="12275127"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14259" y="6363174"/>
            <a:ext cx="630455" cy="219927"/>
          </a:xfrm>
          <a:prstGeom prst="rect">
            <a:avLst/>
          </a:prstGeom>
        </p:spPr>
      </p:pic>
      <p:pic>
        <p:nvPicPr>
          <p:cNvPr id="14" name="Picture 1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19432" y="6341035"/>
            <a:ext cx="682020" cy="316877"/>
          </a:xfrm>
          <a:prstGeom prst="rect">
            <a:avLst/>
          </a:prstGeom>
        </p:spPr>
      </p:pic>
      <p:pic>
        <p:nvPicPr>
          <p:cNvPr id="15" name="Picture 1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736576" y="6389630"/>
            <a:ext cx="1840373" cy="209408"/>
          </a:xfrm>
          <a:prstGeom prst="rect">
            <a:avLst/>
          </a:prstGeom>
        </p:spPr>
      </p:pic>
    </p:spTree>
    <p:extLst>
      <p:ext uri="{BB962C8B-B14F-4D97-AF65-F5344CB8AC3E}">
        <p14:creationId xmlns:p14="http://schemas.microsoft.com/office/powerpoint/2010/main" val="4107536255"/>
      </p:ext>
    </p:extLst>
  </p:cSld>
  <p:clrMapOvr>
    <a:masterClrMapping/>
  </p:clrMapOvr>
  <mc:AlternateContent xmlns:mc="http://schemas.openxmlformats.org/markup-compatibility/2006" xmlns:p14="http://schemas.microsoft.com/office/powerpoint/2010/main">
    <mc:Choice Requires="p14">
      <p:transition spd="slow" p14:dur="25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1000"/>
                            </p:stCondLst>
                            <p:childTnLst>
                              <p:par>
                                <p:cTn id="12" presetID="2" presetClass="entr" presetSubtype="8" fill="hold" grpId="0" nodeType="after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0-#ppt_w/2"/>
                                          </p:val>
                                        </p:tav>
                                        <p:tav tm="100000">
                                          <p:val>
                                            <p:strVal val="#ppt_x"/>
                                          </p:val>
                                        </p:tav>
                                      </p:tavLst>
                                    </p:anim>
                                    <p:anim calcmode="lin" valueType="num">
                                      <p:cBhvr additive="base">
                                        <p:cTn id="15" dur="500" fill="hold"/>
                                        <p:tgtEl>
                                          <p:spTgt spid="11"/>
                                        </p:tgtEl>
                                        <p:attrNameLst>
                                          <p:attrName>ppt_y</p:attrName>
                                        </p:attrNameLst>
                                      </p:cBhvr>
                                      <p:tavLst>
                                        <p:tav tm="0">
                                          <p:val>
                                            <p:strVal val="#ppt_y"/>
                                          </p:val>
                                        </p:tav>
                                        <p:tav tm="100000">
                                          <p:val>
                                            <p:strVal val="#ppt_y"/>
                                          </p:val>
                                        </p:tav>
                                      </p:tavLst>
                                    </p:anim>
                                  </p:childTnLst>
                                </p:cTn>
                              </p:par>
                            </p:childTnLst>
                          </p:cTn>
                        </p:par>
                        <p:par>
                          <p:cTn id="16" fill="hold">
                            <p:stCondLst>
                              <p:cond delay="1500"/>
                            </p:stCondLst>
                            <p:childTnLst>
                              <p:par>
                                <p:cTn id="17" presetID="12" presetClass="entr" presetSubtype="4" fill="hold" grpId="0" nodeType="afterEffect">
                                  <p:stCondLst>
                                    <p:cond delay="0"/>
                                  </p:stCondLst>
                                  <p:childTnLst>
                                    <p:set>
                                      <p:cBhvr>
                                        <p:cTn id="18" dur="1" fill="hold">
                                          <p:stCondLst>
                                            <p:cond delay="0"/>
                                          </p:stCondLst>
                                        </p:cTn>
                                        <p:tgtEl>
                                          <p:spTgt spid="17">
                                            <p:txEl>
                                              <p:pRg st="0" end="0"/>
                                            </p:txEl>
                                          </p:spTgt>
                                        </p:tgtEl>
                                        <p:attrNameLst>
                                          <p:attrName>style.visibility</p:attrName>
                                        </p:attrNameLst>
                                      </p:cBhvr>
                                      <p:to>
                                        <p:strVal val="visible"/>
                                      </p:to>
                                    </p:set>
                                    <p:anim calcmode="lin" valueType="num">
                                      <p:cBhvr additive="base">
                                        <p:cTn id="19" dur="500"/>
                                        <p:tgtEl>
                                          <p:spTgt spid="17">
                                            <p:txEl>
                                              <p:pRg st="0" end="0"/>
                                            </p:txEl>
                                          </p:spTgt>
                                        </p:tgtEl>
                                        <p:attrNameLst>
                                          <p:attrName>ppt_y</p:attrName>
                                        </p:attrNameLst>
                                      </p:cBhvr>
                                      <p:tavLst>
                                        <p:tav tm="0">
                                          <p:val>
                                            <p:strVal val="#ppt_y+#ppt_h*1.125000"/>
                                          </p:val>
                                        </p:tav>
                                        <p:tav tm="100000">
                                          <p:val>
                                            <p:strVal val="#ppt_y"/>
                                          </p:val>
                                        </p:tav>
                                      </p:tavLst>
                                    </p:anim>
                                    <p:animEffect transition="in" filter="wipe(up)">
                                      <p:cBhvr>
                                        <p:cTn id="20" dur="500"/>
                                        <p:tgtEl>
                                          <p:spTgt spid="17">
                                            <p:txEl>
                                              <p:pRg st="0" end="0"/>
                                            </p:txEl>
                                          </p:spTgt>
                                        </p:tgtEl>
                                      </p:cBhvr>
                                    </p:animEffect>
                                  </p:childTnLst>
                                </p:cTn>
                              </p:par>
                            </p:childTnLst>
                          </p:cTn>
                        </p:par>
                        <p:par>
                          <p:cTn id="21" fill="hold">
                            <p:stCondLst>
                              <p:cond delay="2000"/>
                            </p:stCondLst>
                            <p:childTnLst>
                              <p:par>
                                <p:cTn id="22" presetID="2" presetClass="exit" presetSubtype="2" fill="hold" grpId="0" nodeType="afterEffect">
                                  <p:stCondLst>
                                    <p:cond delay="0"/>
                                  </p:stCondLst>
                                  <p:childTnLst>
                                    <p:anim calcmode="lin" valueType="num">
                                      <p:cBhvr additive="base">
                                        <p:cTn id="23" dur="500"/>
                                        <p:tgtEl>
                                          <p:spTgt spid="20"/>
                                        </p:tgtEl>
                                        <p:attrNameLst>
                                          <p:attrName>ppt_x</p:attrName>
                                        </p:attrNameLst>
                                      </p:cBhvr>
                                      <p:tavLst>
                                        <p:tav tm="0">
                                          <p:val>
                                            <p:strVal val="ppt_x"/>
                                          </p:val>
                                        </p:tav>
                                        <p:tav tm="100000">
                                          <p:val>
                                            <p:strVal val="1+ppt_w/2"/>
                                          </p:val>
                                        </p:tav>
                                      </p:tavLst>
                                    </p:anim>
                                    <p:anim calcmode="lin" valueType="num">
                                      <p:cBhvr additive="base">
                                        <p:cTn id="24" dur="500"/>
                                        <p:tgtEl>
                                          <p:spTgt spid="20"/>
                                        </p:tgtEl>
                                        <p:attrNameLst>
                                          <p:attrName>ppt_y</p:attrName>
                                        </p:attrNameLst>
                                      </p:cBhvr>
                                      <p:tavLst>
                                        <p:tav tm="0">
                                          <p:val>
                                            <p:strVal val="ppt_y"/>
                                          </p:val>
                                        </p:tav>
                                        <p:tav tm="100000">
                                          <p:val>
                                            <p:strVal val="ppt_y"/>
                                          </p:val>
                                        </p:tav>
                                      </p:tavLst>
                                    </p:anim>
                                    <p:set>
                                      <p:cBhvr>
                                        <p:cTn id="25"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7" grpId="0" build="p">
        <p:tmplLst>
          <p:tmpl lvl="1">
            <p:tnLst>
              <p:par>
                <p:cTn presetID="12" presetClass="entr" presetSubtype="4"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p:tgtEl>
                          <p:spTgt spid="17"/>
                        </p:tgtEl>
                        <p:attrNameLst>
                          <p:attrName>ppt_y</p:attrName>
                        </p:attrNameLst>
                      </p:cBhvr>
                      <p:tavLst>
                        <p:tav tm="0">
                          <p:val>
                            <p:strVal val="#ppt_y+#ppt_h*1.125000"/>
                          </p:val>
                        </p:tav>
                        <p:tav tm="100000">
                          <p:val>
                            <p:strVal val="#ppt_y"/>
                          </p:val>
                        </p:tav>
                      </p:tavLst>
                    </p:anim>
                    <p:animEffect transition="in" filter="wipe(up)">
                      <p:cBhvr>
                        <p:cTn dur="500"/>
                        <p:tgtEl>
                          <p:spTgt spid="17"/>
                        </p:tgtEl>
                      </p:cBhvr>
                    </p:animEffect>
                  </p:childTnLst>
                </p:cTn>
              </p:par>
            </p:tnLst>
          </p:tmpl>
        </p:tmplLst>
      </p:bldP>
      <p:bldP spid="20"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365125"/>
            <a:ext cx="10515600" cy="816971"/>
          </a:xfrm>
        </p:spPr>
        <p:txBody>
          <a:bodyPr>
            <a:normAutofit/>
          </a:bodyPr>
          <a:lstStyle>
            <a:lvl1pPr>
              <a:defRPr sz="3200" baseline="0">
                <a:solidFill>
                  <a:srgbClr val="00B050"/>
                </a:solidFill>
              </a:defRPr>
            </a:lvl1pPr>
          </a:lstStyle>
          <a:p>
            <a:r>
              <a:rPr lang="en-US" dirty="0" smtClean="0"/>
              <a:t>Click to edit Slide Title</a:t>
            </a:r>
            <a:endParaRPr lang="en-US" dirty="0"/>
          </a:p>
        </p:txBody>
      </p:sp>
      <p:sp>
        <p:nvSpPr>
          <p:cNvPr id="3" name="Content Placeholder 2"/>
          <p:cNvSpPr>
            <a:spLocks noGrp="1"/>
          </p:cNvSpPr>
          <p:nvPr>
            <p:ph idx="1"/>
          </p:nvPr>
        </p:nvSpPr>
        <p:spPr>
          <a:xfrm>
            <a:off x="838200" y="1356347"/>
            <a:ext cx="10515600" cy="4820616"/>
          </a:xfrm>
        </p:spPr>
        <p:txBody>
          <a:bodyPr/>
          <a:lstStyle>
            <a:lvl1pPr>
              <a:defRPr sz="2200" b="0">
                <a:solidFill>
                  <a:schemeClr val="tx1">
                    <a:lumMod val="65000"/>
                    <a:lumOff val="35000"/>
                  </a:schemeClr>
                </a:solidFill>
                <a:latin typeface="+mn-lt"/>
              </a:defRPr>
            </a:lvl1pPr>
            <a:lvl2pPr>
              <a:defRPr sz="1600">
                <a:solidFill>
                  <a:schemeClr val="tx1">
                    <a:lumMod val="65000"/>
                    <a:lumOff val="35000"/>
                  </a:schemeClr>
                </a:solidFill>
                <a:latin typeface="+mn-lt"/>
              </a:defRPr>
            </a:lvl2pPr>
            <a:lvl3pPr>
              <a:defRPr sz="1600">
                <a:solidFill>
                  <a:schemeClr val="tx1">
                    <a:lumMod val="65000"/>
                    <a:lumOff val="35000"/>
                  </a:schemeClr>
                </a:solidFill>
                <a:latin typeface="+mn-lt"/>
              </a:defRPr>
            </a:lvl3pPr>
            <a:lvl4pPr>
              <a:defRPr sz="1600">
                <a:solidFill>
                  <a:schemeClr val="tx1">
                    <a:lumMod val="65000"/>
                    <a:lumOff val="35000"/>
                  </a:schemeClr>
                </a:solidFill>
                <a:latin typeface="+mn-lt"/>
              </a:defRPr>
            </a:lvl4pPr>
            <a:lvl5pPr>
              <a:defRPr sz="1600">
                <a:solidFill>
                  <a:schemeClr val="tx1">
                    <a:lumMod val="65000"/>
                    <a:lumOff val="35000"/>
                  </a:schemeClr>
                </a:solidFill>
                <a:latin typeface="+mn-lt"/>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userDrawn="1"/>
        </p:nvPicPr>
        <p:blipFill rotWithShape="1">
          <a:blip r:embed="rId2"/>
          <a:srcRect t="99333"/>
          <a:stretch/>
        </p:blipFill>
        <p:spPr>
          <a:xfrm>
            <a:off x="0" y="6820492"/>
            <a:ext cx="12192000" cy="45719"/>
          </a:xfrm>
          <a:prstGeom prst="rect">
            <a:avLst/>
          </a:prstGeom>
        </p:spPr>
      </p:pic>
      <p:sp>
        <p:nvSpPr>
          <p:cNvPr id="8" name="TextBox 7"/>
          <p:cNvSpPr txBox="1"/>
          <p:nvPr userDrawn="1"/>
        </p:nvSpPr>
        <p:spPr>
          <a:xfrm>
            <a:off x="5243843" y="6449181"/>
            <a:ext cx="1704313" cy="369332"/>
          </a:xfrm>
          <a:prstGeom prst="rect">
            <a:avLst/>
          </a:prstGeom>
          <a:noFill/>
        </p:spPr>
        <p:txBody>
          <a:bodyPr wrap="none" rtlCol="0">
            <a:spAutoFit/>
          </a:bodyPr>
          <a:lstStyle/>
          <a:p>
            <a:pPr algn="ctr"/>
            <a:r>
              <a:rPr lang="en-US" sz="900" b="1" i="1" dirty="0" smtClean="0">
                <a:solidFill>
                  <a:srgbClr val="FF0000"/>
                </a:solidFill>
              </a:rPr>
              <a:t>Strictly Private and Confidential</a:t>
            </a:r>
          </a:p>
          <a:p>
            <a:pPr algn="ctr"/>
            <a:r>
              <a:rPr lang="en-US" sz="900" b="1" i="1" dirty="0" smtClean="0">
                <a:solidFill>
                  <a:srgbClr val="FF0000"/>
                </a:solidFill>
              </a:rPr>
              <a:t>Property of MCB Arif Habib </a:t>
            </a:r>
            <a:endParaRPr lang="en-US" sz="900" b="1" i="1" dirty="0">
              <a:solidFill>
                <a:srgbClr val="FF0000"/>
              </a:solidFill>
            </a:endParaRPr>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14259" y="6530601"/>
            <a:ext cx="630455" cy="219927"/>
          </a:xfrm>
          <a:prstGeom prst="rect">
            <a:avLst/>
          </a:prstGeom>
        </p:spPr>
      </p:pic>
      <p:pic>
        <p:nvPicPr>
          <p:cNvPr id="11" name="Picture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419432" y="6508462"/>
            <a:ext cx="682020" cy="316877"/>
          </a:xfrm>
          <a:prstGeom prst="rect">
            <a:avLst/>
          </a:prstGeom>
        </p:spPr>
      </p:pic>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36576" y="6557057"/>
            <a:ext cx="1840373" cy="209408"/>
          </a:xfrm>
          <a:prstGeom prst="rect">
            <a:avLst/>
          </a:prstGeom>
        </p:spPr>
      </p:pic>
      <p:sp>
        <p:nvSpPr>
          <p:cNvPr id="9" name="Rectangle 8"/>
          <p:cNvSpPr/>
          <p:nvPr userDrawn="1"/>
        </p:nvSpPr>
        <p:spPr>
          <a:xfrm>
            <a:off x="-199704" y="6804288"/>
            <a:ext cx="12453257" cy="69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lide Number Placeholder 15"/>
          <p:cNvSpPr>
            <a:spLocks noGrp="1"/>
          </p:cNvSpPr>
          <p:nvPr>
            <p:ph type="sldNum" sz="quarter" idx="12"/>
          </p:nvPr>
        </p:nvSpPr>
        <p:spPr>
          <a:xfrm>
            <a:off x="218610" y="6403761"/>
            <a:ext cx="553957" cy="365125"/>
          </a:xfrm>
        </p:spPr>
        <p:txBody>
          <a:bodyPr/>
          <a:lstStyle>
            <a:lvl1pPr>
              <a:defRPr>
                <a:solidFill>
                  <a:schemeClr val="tx1"/>
                </a:solidFill>
              </a:defRPr>
            </a:lvl1pPr>
          </a:lstStyle>
          <a:p>
            <a:fld id="{EEE7F302-4070-4384-992C-E3CACAF5C789}" type="slidenum">
              <a:rPr lang="en-US" smtClean="0"/>
              <a:pPr/>
              <a:t>‹#›</a:t>
            </a:fld>
            <a:endParaRPr lang="en-US" dirty="0"/>
          </a:p>
        </p:txBody>
      </p:sp>
    </p:spTree>
    <p:extLst>
      <p:ext uri="{BB962C8B-B14F-4D97-AF65-F5344CB8AC3E}">
        <p14:creationId xmlns:p14="http://schemas.microsoft.com/office/powerpoint/2010/main" val="16072487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ppt_w</p:attrName>
                                        </p:attrNameLst>
                                      </p:cBhvr>
                                      <p:tavLst>
                                        <p:tav tm="0">
                                          <p:val>
                                            <p:strVal val="#ppt_w+.3"/>
                                          </p:val>
                                        </p:tav>
                                        <p:tav tm="100000">
                                          <p:val>
                                            <p:strVal val="#ppt_w"/>
                                          </p:val>
                                        </p:tav>
                                      </p:tavLst>
                                    </p:anim>
                                    <p:anim calcmode="lin" valueType="num">
                                      <p:cBhvr>
                                        <p:cTn id="8" dur="750" fill="hold"/>
                                        <p:tgtEl>
                                          <p:spTgt spid="2"/>
                                        </p:tgtEl>
                                        <p:attrNameLst>
                                          <p:attrName>ppt_h</p:attrName>
                                        </p:attrNameLst>
                                      </p:cBhvr>
                                      <p:tavLst>
                                        <p:tav tm="0">
                                          <p:val>
                                            <p:strVal val="#ppt_h"/>
                                          </p:val>
                                        </p:tav>
                                        <p:tav tm="100000">
                                          <p:val>
                                            <p:strVal val="#ppt_h"/>
                                          </p:val>
                                        </p:tav>
                                      </p:tavLst>
                                    </p:anim>
                                    <p:animEffect transition="in" filter="fade">
                                      <p:cBhvr>
                                        <p:cTn id="9" dur="750"/>
                                        <p:tgtEl>
                                          <p:spTgt spid="2"/>
                                        </p:tgtEl>
                                      </p:cBhvr>
                                    </p:animEffect>
                                  </p:childTnLst>
                                </p:cTn>
                              </p:par>
                            </p:childTnLst>
                          </p:cTn>
                        </p:par>
                        <p:par>
                          <p:cTn id="10" fill="hold">
                            <p:stCondLst>
                              <p:cond delay="750"/>
                            </p:stCondLst>
                            <p:childTnLst>
                              <p:par>
                                <p:cTn id="11" presetID="12" presetClass="entr" presetSubtype="4"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5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4" dur="250"/>
                                        <p:tgtEl>
                                          <p:spTgt spid="3">
                                            <p:txEl>
                                              <p:pRg st="0" end="0"/>
                                            </p:txEl>
                                          </p:spTgt>
                                        </p:tgtEl>
                                      </p:cBhvr>
                                    </p:animEffect>
                                  </p:childTnLst>
                                </p:cTn>
                              </p:par>
                            </p:childTnLst>
                          </p:cTn>
                        </p:par>
                        <p:par>
                          <p:cTn id="15" fill="hold">
                            <p:stCondLst>
                              <p:cond delay="1000"/>
                            </p:stCondLst>
                            <p:childTnLst>
                              <p:par>
                                <p:cTn id="16" presetID="12" presetClass="entr" presetSubtype="4"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5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9" dur="250"/>
                                        <p:tgtEl>
                                          <p:spTgt spid="3">
                                            <p:txEl>
                                              <p:pRg st="1" end="1"/>
                                            </p:txEl>
                                          </p:spTgt>
                                        </p:tgtEl>
                                      </p:cBhvr>
                                    </p:animEffect>
                                  </p:childTnLst>
                                </p:cTn>
                              </p:par>
                            </p:childTnLst>
                          </p:cTn>
                        </p:par>
                        <p:par>
                          <p:cTn id="20" fill="hold">
                            <p:stCondLst>
                              <p:cond delay="1250"/>
                            </p:stCondLst>
                            <p:childTnLst>
                              <p:par>
                                <p:cTn id="21" presetID="12" presetClass="entr" presetSubtype="4"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25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4" dur="250"/>
                                        <p:tgtEl>
                                          <p:spTgt spid="3">
                                            <p:txEl>
                                              <p:pRg st="2" end="2"/>
                                            </p:txEl>
                                          </p:spTgt>
                                        </p:tgtEl>
                                      </p:cBhvr>
                                    </p:animEffect>
                                  </p:childTnLst>
                                </p:cTn>
                              </p:par>
                            </p:childTnLst>
                          </p:cTn>
                        </p:par>
                        <p:par>
                          <p:cTn id="25" fill="hold">
                            <p:stCondLst>
                              <p:cond delay="1500"/>
                            </p:stCondLst>
                            <p:childTnLst>
                              <p:par>
                                <p:cTn id="26" presetID="12" presetClass="entr" presetSubtype="4"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25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9" dur="250"/>
                                        <p:tgtEl>
                                          <p:spTgt spid="3">
                                            <p:txEl>
                                              <p:pRg st="3" end="3"/>
                                            </p:txEl>
                                          </p:spTgt>
                                        </p:tgtEl>
                                      </p:cBhvr>
                                    </p:animEffect>
                                  </p:childTnLst>
                                </p:cTn>
                              </p:par>
                            </p:childTnLst>
                          </p:cTn>
                        </p:par>
                        <p:par>
                          <p:cTn id="30" fill="hold">
                            <p:stCondLst>
                              <p:cond delay="1750"/>
                            </p:stCondLst>
                            <p:childTnLst>
                              <p:par>
                                <p:cTn id="31" presetID="12" presetClass="entr" presetSubtype="4" fill="hold" grpId="0" nodeType="after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25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4" dur="250"/>
                                        <p:tgtEl>
                                          <p:spTgt spid="3">
                                            <p:txEl>
                                              <p:pRg st="4" end="4"/>
                                            </p:txEl>
                                          </p:spTgt>
                                        </p:tgtEl>
                                      </p:cBhvr>
                                    </p:animEffect>
                                  </p:childTnLst>
                                </p:cTn>
                              </p:par>
                            </p:childTnLst>
                          </p:cTn>
                        </p:par>
                        <p:par>
                          <p:cTn id="35" fill="hold">
                            <p:stCondLst>
                              <p:cond delay="2000"/>
                            </p:stCondLst>
                            <p:childTnLst>
                              <p:par>
                                <p:cTn id="36" presetID="2" presetClass="exit" presetSubtype="2" fill="hold" grpId="0" nodeType="afterEffect">
                                  <p:stCondLst>
                                    <p:cond delay="0"/>
                                  </p:stCondLst>
                                  <p:childTnLst>
                                    <p:anim calcmode="lin" valueType="num">
                                      <p:cBhvr additive="base">
                                        <p:cTn id="37" dur="2000"/>
                                        <p:tgtEl>
                                          <p:spTgt spid="9"/>
                                        </p:tgtEl>
                                        <p:attrNameLst>
                                          <p:attrName>ppt_x</p:attrName>
                                        </p:attrNameLst>
                                      </p:cBhvr>
                                      <p:tavLst>
                                        <p:tav tm="0">
                                          <p:val>
                                            <p:strVal val="ppt_x"/>
                                          </p:val>
                                        </p:tav>
                                        <p:tav tm="100000">
                                          <p:val>
                                            <p:strVal val="1+ppt_w/2"/>
                                          </p:val>
                                        </p:tav>
                                      </p:tavLst>
                                    </p:anim>
                                    <p:anim calcmode="lin" valueType="num">
                                      <p:cBhvr additive="base">
                                        <p:cTn id="38" dur="2000"/>
                                        <p:tgtEl>
                                          <p:spTgt spid="9"/>
                                        </p:tgtEl>
                                        <p:attrNameLst>
                                          <p:attrName>ppt_y</p:attrName>
                                        </p:attrNameLst>
                                      </p:cBhvr>
                                      <p:tavLst>
                                        <p:tav tm="0">
                                          <p:val>
                                            <p:strVal val="ppt_y"/>
                                          </p:val>
                                        </p:tav>
                                        <p:tav tm="100000">
                                          <p:val>
                                            <p:strVal val="ppt_y"/>
                                          </p:val>
                                        </p:tav>
                                      </p:tavLst>
                                    </p:anim>
                                    <p:set>
                                      <p:cBhvr>
                                        <p:cTn id="39"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tmplLst>
          <p:tmpl lvl="1">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2">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3">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4">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 lvl="5">
            <p:tnLst>
              <p:par>
                <p:cTn presetID="12" presetClass="entr" presetSubtype="4" fill="hold" nodeType="after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50"/>
                        <p:tgtEl>
                          <p:spTgt spid="3"/>
                        </p:tgtEl>
                        <p:attrNameLst>
                          <p:attrName>ppt_y</p:attrName>
                        </p:attrNameLst>
                      </p:cBhvr>
                      <p:tavLst>
                        <p:tav tm="0">
                          <p:val>
                            <p:strVal val="#ppt_y+#ppt_h*1.125000"/>
                          </p:val>
                        </p:tav>
                        <p:tav tm="100000">
                          <p:val>
                            <p:strVal val="#ppt_y"/>
                          </p:val>
                        </p:tav>
                      </p:tavLst>
                    </p:anim>
                    <p:animEffect transition="in" filter="wipe(up)">
                      <p:cBhvr>
                        <p:cTn dur="250"/>
                        <p:tgtEl>
                          <p:spTgt spid="3"/>
                        </p:tgtEl>
                      </p:cBhvr>
                    </p:animEffect>
                  </p:childTnLst>
                </p:cTn>
              </p:par>
            </p:tnLst>
          </p:tmpl>
        </p:tmplLst>
      </p:bldP>
      <p:bldP spid="9"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hanks Layout">
    <p:spTree>
      <p:nvGrpSpPr>
        <p:cNvPr id="1" name=""/>
        <p:cNvGrpSpPr/>
        <p:nvPr/>
      </p:nvGrpSpPr>
      <p:grpSpPr>
        <a:xfrm>
          <a:off x="0" y="0"/>
          <a:ext cx="0" cy="0"/>
          <a:chOff x="0" y="0"/>
          <a:chExt cx="0" cy="0"/>
        </a:xfrm>
      </p:grpSpPr>
      <p:sp>
        <p:nvSpPr>
          <p:cNvPr id="6" name="TextBox 5"/>
          <p:cNvSpPr txBox="1"/>
          <p:nvPr userDrawn="1"/>
        </p:nvSpPr>
        <p:spPr>
          <a:xfrm>
            <a:off x="4550229" y="2210819"/>
            <a:ext cx="3091543" cy="707886"/>
          </a:xfrm>
          <a:prstGeom prst="rect">
            <a:avLst/>
          </a:prstGeom>
          <a:noFill/>
        </p:spPr>
        <p:txBody>
          <a:bodyPr wrap="square" rtlCol="0">
            <a:spAutoFit/>
          </a:bodyPr>
          <a:lstStyle/>
          <a:p>
            <a:pPr algn="ctr"/>
            <a:r>
              <a:rPr lang="en-US" sz="4000" dirty="0" smtClean="0">
                <a:solidFill>
                  <a:srgbClr val="00B050"/>
                </a:solidFill>
                <a:latin typeface="+mj-lt"/>
              </a:rPr>
              <a:t>Thanks</a:t>
            </a:r>
            <a:endParaRPr lang="en-US" sz="4000" dirty="0">
              <a:solidFill>
                <a:srgbClr val="00B050"/>
              </a:solidFill>
              <a:latin typeface="+mj-l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06516" y="4227436"/>
            <a:ext cx="1048512" cy="365760"/>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6973" y="4181716"/>
            <a:ext cx="983227" cy="457200"/>
          </a:xfrm>
          <a:prstGeom prst="rect">
            <a:avLst/>
          </a:prstGeom>
        </p:spPr>
      </p:pic>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228500" y="3467799"/>
            <a:ext cx="3734999" cy="424989"/>
          </a:xfrm>
          <a:prstGeom prst="rect">
            <a:avLst/>
          </a:prstGeom>
        </p:spPr>
      </p:pic>
      <p:sp>
        <p:nvSpPr>
          <p:cNvPr id="12" name="TextBox 11"/>
          <p:cNvSpPr txBox="1"/>
          <p:nvPr userDrawn="1"/>
        </p:nvSpPr>
        <p:spPr>
          <a:xfrm>
            <a:off x="5243843" y="6449181"/>
            <a:ext cx="1704313" cy="369332"/>
          </a:xfrm>
          <a:prstGeom prst="rect">
            <a:avLst/>
          </a:prstGeom>
          <a:noFill/>
        </p:spPr>
        <p:txBody>
          <a:bodyPr wrap="none" rtlCol="0">
            <a:spAutoFit/>
          </a:bodyPr>
          <a:lstStyle/>
          <a:p>
            <a:pPr algn="ctr"/>
            <a:r>
              <a:rPr lang="en-US" sz="900" b="1" i="1" dirty="0" smtClean="0">
                <a:solidFill>
                  <a:srgbClr val="FF0000"/>
                </a:solidFill>
              </a:rPr>
              <a:t>Strictly Private and Confidential</a:t>
            </a:r>
          </a:p>
          <a:p>
            <a:pPr algn="ctr"/>
            <a:r>
              <a:rPr lang="en-US" sz="900" b="1" i="1" dirty="0" smtClean="0">
                <a:solidFill>
                  <a:srgbClr val="FF0000"/>
                </a:solidFill>
              </a:rPr>
              <a:t>Property of MCB Arif Habib </a:t>
            </a:r>
            <a:endParaRPr lang="en-US" sz="900" b="1" i="1" dirty="0">
              <a:solidFill>
                <a:srgbClr val="FF0000"/>
              </a:solidFill>
            </a:endParaRPr>
          </a:p>
        </p:txBody>
      </p:sp>
    </p:spTree>
    <p:extLst>
      <p:ext uri="{BB962C8B-B14F-4D97-AF65-F5344CB8AC3E}">
        <p14:creationId xmlns:p14="http://schemas.microsoft.com/office/powerpoint/2010/main" val="2782695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anim calcmode="lin" valueType="num">
                                      <p:cBhvr>
                                        <p:cTn id="8" dur="500" fill="hold"/>
                                        <p:tgtEl>
                                          <p:spTgt spid="14"/>
                                        </p:tgtEl>
                                        <p:attrNameLst>
                                          <p:attrName>ppt_x</p:attrName>
                                        </p:attrNameLst>
                                      </p:cBhvr>
                                      <p:tavLst>
                                        <p:tav tm="0">
                                          <p:val>
                                            <p:strVal val="#ppt_x"/>
                                          </p:val>
                                        </p:tav>
                                        <p:tav tm="100000">
                                          <p:val>
                                            <p:strVal val="#ppt_x"/>
                                          </p:val>
                                        </p:tav>
                                      </p:tavLst>
                                    </p:anim>
                                    <p:anim calcmode="lin" valueType="num">
                                      <p:cBhvr>
                                        <p:cTn id="9" dur="500" fill="hold"/>
                                        <p:tgtEl>
                                          <p:spTgt spid="1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250"/>
                                        <p:tgtEl>
                                          <p:spTgt spid="13"/>
                                        </p:tgtEl>
                                      </p:cBhvr>
                                    </p:animEffect>
                                    <p:anim calcmode="lin" valueType="num">
                                      <p:cBhvr>
                                        <p:cTn id="14" dur="250" fill="hold"/>
                                        <p:tgtEl>
                                          <p:spTgt spid="13"/>
                                        </p:tgtEl>
                                        <p:attrNameLst>
                                          <p:attrName>ppt_x</p:attrName>
                                        </p:attrNameLst>
                                      </p:cBhvr>
                                      <p:tavLst>
                                        <p:tav tm="0">
                                          <p:val>
                                            <p:strVal val="#ppt_x"/>
                                          </p:val>
                                        </p:tav>
                                        <p:tav tm="100000">
                                          <p:val>
                                            <p:strVal val="#ppt_x"/>
                                          </p:val>
                                        </p:tav>
                                      </p:tavLst>
                                    </p:anim>
                                    <p:anim calcmode="lin" valueType="num">
                                      <p:cBhvr>
                                        <p:cTn id="15" dur="250" fill="hold"/>
                                        <p:tgtEl>
                                          <p:spTgt spid="13"/>
                                        </p:tgtEl>
                                        <p:attrNameLst>
                                          <p:attrName>ppt_y</p:attrName>
                                        </p:attrNameLst>
                                      </p:cBhvr>
                                      <p:tavLst>
                                        <p:tav tm="0">
                                          <p:val>
                                            <p:strVal val="#ppt_y+.1"/>
                                          </p:val>
                                        </p:tav>
                                        <p:tav tm="100000">
                                          <p:val>
                                            <p:strVal val="#ppt_y"/>
                                          </p:val>
                                        </p:tav>
                                      </p:tavLst>
                                    </p:anim>
                                  </p:childTnLst>
                                </p:cTn>
                              </p:par>
                            </p:childTnLst>
                          </p:cTn>
                        </p:par>
                        <p:par>
                          <p:cTn id="16" fill="hold">
                            <p:stCondLst>
                              <p:cond delay="750"/>
                            </p:stCondLst>
                            <p:childTnLst>
                              <p:par>
                                <p:cTn id="17" presetID="42" presetClass="entr" presetSubtype="0"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250"/>
                                        <p:tgtEl>
                                          <p:spTgt spid="11"/>
                                        </p:tgtEl>
                                      </p:cBhvr>
                                    </p:animEffect>
                                    <p:anim calcmode="lin" valueType="num">
                                      <p:cBhvr>
                                        <p:cTn id="20" dur="250" fill="hold"/>
                                        <p:tgtEl>
                                          <p:spTgt spid="11"/>
                                        </p:tgtEl>
                                        <p:attrNameLst>
                                          <p:attrName>ppt_x</p:attrName>
                                        </p:attrNameLst>
                                      </p:cBhvr>
                                      <p:tavLst>
                                        <p:tav tm="0">
                                          <p:val>
                                            <p:strVal val="#ppt_x"/>
                                          </p:val>
                                        </p:tav>
                                        <p:tav tm="100000">
                                          <p:val>
                                            <p:strVal val="#ppt_x"/>
                                          </p:val>
                                        </p:tav>
                                      </p:tavLst>
                                    </p:anim>
                                    <p:anim calcmode="lin" valueType="num">
                                      <p:cBhvr>
                                        <p:cTn id="21" dur="25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E7F302-4070-4384-992C-E3CACAF5C789}" type="slidenum">
              <a:rPr lang="en-US" smtClean="0"/>
              <a:t>‹#›</a:t>
            </a:fld>
            <a:endParaRPr lang="en-US"/>
          </a:p>
        </p:txBody>
      </p:sp>
    </p:spTree>
    <p:extLst>
      <p:ext uri="{BB962C8B-B14F-4D97-AF65-F5344CB8AC3E}">
        <p14:creationId xmlns:p14="http://schemas.microsoft.com/office/powerpoint/2010/main" val="659902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4514" y="4673601"/>
            <a:ext cx="4895274" cy="1654627"/>
          </a:xfrm>
        </p:spPr>
        <p:txBody>
          <a:bodyPr>
            <a:noAutofit/>
          </a:bodyPr>
          <a:lstStyle/>
          <a:p>
            <a:pPr algn="ctr"/>
            <a:r>
              <a:rPr lang="en-GB" sz="2000" b="1" dirty="0">
                <a:solidFill>
                  <a:schemeClr val="bg1">
                    <a:lumMod val="50000"/>
                  </a:schemeClr>
                </a:solidFill>
                <a:latin typeface="Raleway" pitchFamily="34" charset="0"/>
              </a:rPr>
              <a:t>Presentation to the Board of </a:t>
            </a:r>
            <a:r>
              <a:rPr lang="en-GB" sz="2000" b="1" dirty="0" smtClean="0">
                <a:solidFill>
                  <a:schemeClr val="bg1">
                    <a:lumMod val="50000"/>
                  </a:schemeClr>
                </a:solidFill>
                <a:latin typeface="Raleway" pitchFamily="34" charset="0"/>
              </a:rPr>
              <a:t>Directors </a:t>
            </a:r>
          </a:p>
          <a:p>
            <a:pPr algn="ctr"/>
            <a:r>
              <a:rPr lang="en-GB" sz="2000" b="1" dirty="0" smtClean="0">
                <a:solidFill>
                  <a:schemeClr val="bg1">
                    <a:lumMod val="50000"/>
                  </a:schemeClr>
                </a:solidFill>
                <a:latin typeface="Raleway" pitchFamily="34" charset="0"/>
              </a:rPr>
              <a:t>HYR-FY22</a:t>
            </a:r>
            <a:endParaRPr lang="en-GB" sz="2000" b="1" dirty="0">
              <a:solidFill>
                <a:schemeClr val="bg1">
                  <a:lumMod val="50000"/>
                </a:schemeClr>
              </a:solidFill>
              <a:latin typeface="Raleway" pitchFamily="34" charset="0"/>
            </a:endParaRPr>
          </a:p>
          <a:p>
            <a:pPr algn="ctr"/>
            <a:r>
              <a:rPr lang="en-GB" sz="2000" b="1" dirty="0">
                <a:solidFill>
                  <a:schemeClr val="bg1">
                    <a:lumMod val="50000"/>
                  </a:schemeClr>
                </a:solidFill>
                <a:latin typeface="Raleway" pitchFamily="34" charset="0"/>
              </a:rPr>
              <a:t> Investment Advisory Services</a:t>
            </a:r>
            <a:endParaRPr lang="en-US" sz="2000" b="1" dirty="0">
              <a:solidFill>
                <a:schemeClr val="bg1">
                  <a:lumMod val="50000"/>
                </a:schemeClr>
              </a:solidFill>
              <a:latin typeface="+mj-lt"/>
            </a:endParaRPr>
          </a:p>
        </p:txBody>
      </p:sp>
    </p:spTree>
    <p:extLst>
      <p:ext uri="{BB962C8B-B14F-4D97-AF65-F5344CB8AC3E}">
        <p14:creationId xmlns:p14="http://schemas.microsoft.com/office/powerpoint/2010/main" val="2714350302"/>
      </p:ext>
    </p:extLst>
  </p:cSld>
  <p:clrMapOvr>
    <a:masterClrMapping/>
  </p:clrMapOvr>
  <mc:AlternateContent xmlns:mc="http://schemas.openxmlformats.org/markup-compatibility/2006" xmlns:p14="http://schemas.microsoft.com/office/powerpoint/2010/main">
    <mc:Choice Requires="p14">
      <p:transition spd="slow" p14:dur="25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2699" y="6226801"/>
            <a:ext cx="4530407" cy="246221"/>
          </a:xfrm>
          <a:prstGeom prst="rect">
            <a:avLst/>
          </a:prstGeom>
          <a:noFill/>
        </p:spPr>
        <p:txBody>
          <a:bodyPr wrap="none" rtlCol="0">
            <a:spAutoFit/>
          </a:bodyPr>
          <a:lstStyle/>
          <a:p>
            <a:r>
              <a:rPr lang="en-US" sz="1000" i="1" dirty="0" smtClean="0"/>
              <a:t>*Returns given above are for the period from May 25</a:t>
            </a:r>
            <a:r>
              <a:rPr lang="en-US" sz="1000" i="1" baseline="30000" dirty="0" smtClean="0"/>
              <a:t>th</a:t>
            </a:r>
            <a:r>
              <a:rPr lang="en-US" sz="1000" i="1" dirty="0" smtClean="0"/>
              <a:t>, 2017 to December 31</a:t>
            </a:r>
            <a:r>
              <a:rPr lang="en-US" sz="1000" i="1" baseline="30000" dirty="0" smtClean="0"/>
              <a:t>st</a:t>
            </a:r>
            <a:r>
              <a:rPr lang="en-US" sz="1000" i="1" dirty="0" smtClean="0"/>
              <a:t>, 2021</a:t>
            </a:r>
            <a:endParaRPr lang="en-US" sz="1000" i="1" dirty="0"/>
          </a:p>
        </p:txBody>
      </p:sp>
      <p:sp>
        <p:nvSpPr>
          <p:cNvPr id="4" name="TextBox 3"/>
          <p:cNvSpPr txBox="1"/>
          <p:nvPr/>
        </p:nvSpPr>
        <p:spPr>
          <a:xfrm>
            <a:off x="10731" y="1293362"/>
            <a:ext cx="12003111" cy="276999"/>
          </a:xfrm>
          <a:prstGeom prst="rect">
            <a:avLst/>
          </a:prstGeom>
          <a:noFill/>
        </p:spPr>
        <p:txBody>
          <a:bodyPr wrap="square" rtlCol="0">
            <a:spAutoFit/>
          </a:bodyPr>
          <a:lstStyle/>
          <a:p>
            <a:r>
              <a:rPr lang="en-US" sz="1100" i="1" dirty="0" smtClean="0"/>
              <a:t>Avg. Allocation</a:t>
            </a:r>
            <a:r>
              <a:rPr lang="en-US" sz="1200" i="1" dirty="0" smtClean="0"/>
              <a:t>                  </a:t>
            </a:r>
            <a:r>
              <a:rPr lang="en-US" sz="1050" i="1" dirty="0" smtClean="0"/>
              <a:t>  57%                                                    24%                                                     33%                                                      58%                                                      84%                                                100.0%</a:t>
            </a:r>
            <a:endParaRPr lang="en-US" sz="1050" i="1" dirty="0"/>
          </a:p>
        </p:txBody>
      </p:sp>
      <p:sp>
        <p:nvSpPr>
          <p:cNvPr id="7" name="Text Placeholder 2"/>
          <p:cNvSpPr txBox="1">
            <a:spLocks/>
          </p:cNvSpPr>
          <p:nvPr/>
        </p:nvSpPr>
        <p:spPr>
          <a:xfrm>
            <a:off x="10731" y="251808"/>
            <a:ext cx="9144000" cy="544331"/>
          </a:xfrm>
          <a:prstGeom prst="rect">
            <a:avLst/>
          </a:prstGeom>
        </p:spPr>
        <p:txBody>
          <a:bodyPr vert="horz" lIns="91440" tIns="45720" rIns="91440" bIns="45720" rtlCol="0" anchor="ctr"/>
          <a:lstStyle/>
          <a:p>
            <a:r>
              <a:rPr lang="en-US" sz="2500" dirty="0">
                <a:solidFill>
                  <a:srgbClr val="002060"/>
                </a:solidFill>
              </a:rPr>
              <a:t>Performance Comparison – Since KSE-100 Peak</a:t>
            </a:r>
          </a:p>
        </p:txBody>
      </p:sp>
      <p:sp>
        <p:nvSpPr>
          <p:cNvPr id="8" name="Slide Number Placeholder 7"/>
          <p:cNvSpPr>
            <a:spLocks noGrp="1"/>
          </p:cNvSpPr>
          <p:nvPr>
            <p:ph type="sldNum" sz="quarter" idx="12"/>
          </p:nvPr>
        </p:nvSpPr>
        <p:spPr/>
        <p:txBody>
          <a:bodyPr/>
          <a:lstStyle/>
          <a:p>
            <a:fld id="{EEE7F302-4070-4384-992C-E3CACAF5C789}" type="slidenum">
              <a:rPr lang="en-US" smtClean="0"/>
              <a:pPr/>
              <a:t>10</a:t>
            </a:fld>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2796785585"/>
              </p:ext>
            </p:extLst>
          </p:nvPr>
        </p:nvGraphicFramePr>
        <p:xfrm>
          <a:off x="218610" y="796139"/>
          <a:ext cx="11681469" cy="53342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180464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0223" y="3034883"/>
            <a:ext cx="3474719" cy="369332"/>
          </a:xfrm>
          <a:prstGeom prst="rect">
            <a:avLst/>
          </a:prstGeom>
          <a:noFill/>
        </p:spPr>
        <p:txBody>
          <a:bodyPr wrap="square" rtlCol="0">
            <a:spAutoFit/>
          </a:bodyPr>
          <a:lstStyle/>
          <a:p>
            <a:r>
              <a:rPr lang="en-US" sz="900" i="1" dirty="0" smtClean="0"/>
              <a:t>BM: </a:t>
            </a:r>
            <a:r>
              <a:rPr lang="en-US" sz="900" i="1" dirty="0"/>
              <a:t>90% 6M PKRV + 10% Min Deposit Rate</a:t>
            </a:r>
            <a:br>
              <a:rPr lang="en-US" sz="900" i="1" dirty="0"/>
            </a:br>
            <a:r>
              <a:rPr lang="en-US" sz="900" i="1" dirty="0"/>
              <a:t>CY-21 returns presented from Jan 01, 2021 till </a:t>
            </a:r>
            <a:r>
              <a:rPr lang="en-US" sz="900" i="1" dirty="0" smtClean="0"/>
              <a:t>Dec 31, </a:t>
            </a:r>
            <a:r>
              <a:rPr lang="en-US" sz="900" i="1" dirty="0"/>
              <a:t>2021</a:t>
            </a:r>
          </a:p>
        </p:txBody>
      </p:sp>
      <p:sp>
        <p:nvSpPr>
          <p:cNvPr id="4" name="TextBox 3"/>
          <p:cNvSpPr txBox="1"/>
          <p:nvPr/>
        </p:nvSpPr>
        <p:spPr>
          <a:xfrm>
            <a:off x="152400" y="5105400"/>
            <a:ext cx="3474719" cy="507831"/>
          </a:xfrm>
          <a:prstGeom prst="rect">
            <a:avLst/>
          </a:prstGeom>
          <a:noFill/>
        </p:spPr>
        <p:txBody>
          <a:bodyPr wrap="square" rtlCol="0">
            <a:spAutoFit/>
          </a:bodyPr>
          <a:lstStyle/>
          <a:p>
            <a:r>
              <a:rPr lang="en-US" sz="900" i="1" dirty="0" smtClean="0"/>
              <a:t>BM: </a:t>
            </a:r>
            <a:r>
              <a:rPr lang="en-US" sz="900" i="1" dirty="0"/>
              <a:t>3M Islamic Bank Deposit Rate as selected by MUFAP</a:t>
            </a:r>
            <a:br>
              <a:rPr lang="en-US" sz="900" i="1" dirty="0"/>
            </a:br>
            <a:r>
              <a:rPr lang="en-US" sz="900" i="1" dirty="0"/>
              <a:t>Returns are presented as </a:t>
            </a:r>
            <a:r>
              <a:rPr lang="en-US" sz="900" i="1" dirty="0" smtClean="0"/>
              <a:t>annualized</a:t>
            </a:r>
          </a:p>
          <a:p>
            <a:r>
              <a:rPr lang="en-US" sz="900" i="1" dirty="0"/>
              <a:t>CY-21 returns presented from Jan 01, 2021 till </a:t>
            </a:r>
            <a:r>
              <a:rPr lang="en-US" sz="900" i="1" dirty="0" smtClean="0"/>
              <a:t>Dec 31, </a:t>
            </a:r>
            <a:r>
              <a:rPr lang="en-US" sz="900" i="1" dirty="0"/>
              <a:t>2021</a:t>
            </a:r>
          </a:p>
        </p:txBody>
      </p:sp>
      <p:sp>
        <p:nvSpPr>
          <p:cNvPr id="6" name="TextBox 5"/>
          <p:cNvSpPr txBox="1"/>
          <p:nvPr/>
        </p:nvSpPr>
        <p:spPr>
          <a:xfrm>
            <a:off x="152400" y="3508161"/>
            <a:ext cx="3733800" cy="369332"/>
          </a:xfrm>
          <a:prstGeom prst="rect">
            <a:avLst/>
          </a:prstGeom>
          <a:noFill/>
        </p:spPr>
        <p:txBody>
          <a:bodyPr wrap="square" rtlCol="0">
            <a:spAutoFit/>
          </a:bodyPr>
          <a:lstStyle/>
          <a:p>
            <a:r>
              <a:rPr lang="en-US" dirty="0" smtClean="0"/>
              <a:t>Takaful Income Funds</a:t>
            </a:r>
            <a:endParaRPr lang="en-US" dirty="0"/>
          </a:p>
        </p:txBody>
      </p:sp>
      <p:sp>
        <p:nvSpPr>
          <p:cNvPr id="7" name="TextBox 6"/>
          <p:cNvSpPr txBox="1"/>
          <p:nvPr/>
        </p:nvSpPr>
        <p:spPr>
          <a:xfrm>
            <a:off x="152400" y="1364446"/>
            <a:ext cx="3733800" cy="369332"/>
          </a:xfrm>
          <a:prstGeom prst="rect">
            <a:avLst/>
          </a:prstGeom>
          <a:noFill/>
        </p:spPr>
        <p:txBody>
          <a:bodyPr wrap="square" rtlCol="0">
            <a:spAutoFit/>
          </a:bodyPr>
          <a:lstStyle/>
          <a:p>
            <a:r>
              <a:rPr lang="en-US" dirty="0" smtClean="0"/>
              <a:t>Conventional Income Funds</a:t>
            </a:r>
            <a:endParaRPr lang="en-US" dirty="0"/>
          </a:p>
        </p:txBody>
      </p:sp>
      <p:sp>
        <p:nvSpPr>
          <p:cNvPr id="11" name="Text Placeholder 2"/>
          <p:cNvSpPr txBox="1">
            <a:spLocks/>
          </p:cNvSpPr>
          <p:nvPr/>
        </p:nvSpPr>
        <p:spPr>
          <a:xfrm>
            <a:off x="10731" y="251808"/>
            <a:ext cx="9144000" cy="544331"/>
          </a:xfrm>
          <a:prstGeom prst="rect">
            <a:avLst/>
          </a:prstGeom>
        </p:spPr>
        <p:txBody>
          <a:bodyPr vert="horz" lIns="91440" tIns="45720" rIns="91440" bIns="45720" rtlCol="0" anchor="ctr"/>
          <a:lstStyle/>
          <a:p>
            <a:r>
              <a:rPr lang="en-US" sz="2500" dirty="0">
                <a:solidFill>
                  <a:srgbClr val="002060"/>
                </a:solidFill>
              </a:rPr>
              <a:t>Performance Comparison – </a:t>
            </a:r>
            <a:r>
              <a:rPr lang="en-US" sz="2500" dirty="0" err="1">
                <a:solidFill>
                  <a:srgbClr val="002060"/>
                </a:solidFill>
              </a:rPr>
              <a:t>Adamjee</a:t>
            </a:r>
            <a:r>
              <a:rPr lang="en-US" sz="2500" dirty="0">
                <a:solidFill>
                  <a:srgbClr val="002060"/>
                </a:solidFill>
              </a:rPr>
              <a:t> Income Funds</a:t>
            </a:r>
          </a:p>
        </p:txBody>
      </p:sp>
      <p:sp>
        <p:nvSpPr>
          <p:cNvPr id="10" name="Slide Number Placeholder 9"/>
          <p:cNvSpPr>
            <a:spLocks noGrp="1"/>
          </p:cNvSpPr>
          <p:nvPr>
            <p:ph type="sldNum" sz="quarter" idx="12"/>
          </p:nvPr>
        </p:nvSpPr>
        <p:spPr/>
        <p:txBody>
          <a:bodyPr/>
          <a:lstStyle/>
          <a:p>
            <a:fld id="{EEE7F302-4070-4384-992C-E3CACAF5C789}" type="slidenum">
              <a:rPr lang="en-US" smtClean="0"/>
              <a:pPr/>
              <a:t>11</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016983645"/>
              </p:ext>
            </p:extLst>
          </p:nvPr>
        </p:nvGraphicFramePr>
        <p:xfrm>
          <a:off x="261978" y="3904122"/>
          <a:ext cx="5733874" cy="1162050"/>
        </p:xfrm>
        <a:graphic>
          <a:graphicData uri="http://schemas.openxmlformats.org/drawingml/2006/table">
            <a:tbl>
              <a:tblPr/>
              <a:tblGrid>
                <a:gridCol w="2168365">
                  <a:extLst>
                    <a:ext uri="{9D8B030D-6E8A-4147-A177-3AD203B41FA5}">
                      <a16:colId xmlns:a16="http://schemas.microsoft.com/office/drawing/2014/main" val="1123856916"/>
                    </a:ext>
                  </a:extLst>
                </a:gridCol>
                <a:gridCol w="1190366">
                  <a:extLst>
                    <a:ext uri="{9D8B030D-6E8A-4147-A177-3AD203B41FA5}">
                      <a16:colId xmlns:a16="http://schemas.microsoft.com/office/drawing/2014/main" val="115249074"/>
                    </a:ext>
                  </a:extLst>
                </a:gridCol>
                <a:gridCol w="1190366">
                  <a:extLst>
                    <a:ext uri="{9D8B030D-6E8A-4147-A177-3AD203B41FA5}">
                      <a16:colId xmlns:a16="http://schemas.microsoft.com/office/drawing/2014/main" val="1175600672"/>
                    </a:ext>
                  </a:extLst>
                </a:gridCol>
                <a:gridCol w="1184777">
                  <a:extLst>
                    <a:ext uri="{9D8B030D-6E8A-4147-A177-3AD203B41FA5}">
                      <a16:colId xmlns:a16="http://schemas.microsoft.com/office/drawing/2014/main" val="3225693893"/>
                    </a:ext>
                  </a:extLst>
                </a:gridCol>
              </a:tblGrid>
              <a:tr h="581025">
                <a:tc>
                  <a:txBody>
                    <a:bodyPr/>
                    <a:lstStyle/>
                    <a:p>
                      <a:pPr algn="ctr" fontAlgn="ctr"/>
                      <a:r>
                        <a:rPr lang="en-US" sz="1000" b="1" i="0" u="none" strike="noStrike">
                          <a:solidFill>
                            <a:srgbClr val="FFFFFF"/>
                          </a:solidFill>
                          <a:effectLst/>
                          <a:latin typeface="Raleway"/>
                        </a:rPr>
                        <a:t>Period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Tameen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IGI Islamic Fund</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279812977"/>
                  </a:ext>
                </a:extLst>
              </a:tr>
              <a:tr h="190500">
                <a:tc>
                  <a:txBody>
                    <a:bodyPr/>
                    <a:lstStyle/>
                    <a:p>
                      <a:pPr algn="ctr" fontAlgn="ctr"/>
                      <a:r>
                        <a:rPr lang="en-US" sz="1100" b="0" i="0" u="none" strike="noStrike">
                          <a:solidFill>
                            <a:srgbClr val="000000"/>
                          </a:solidFill>
                          <a:effectLst/>
                          <a:latin typeface="Calibri" panose="020F0502020204030204" pitchFamily="34" charset="0"/>
                        </a:rPr>
                        <a:t>Fund Size - PKR mn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3,714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177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3753205"/>
                  </a:ext>
                </a:extLst>
              </a:tr>
              <a:tr h="190500">
                <a:tc>
                  <a:txBody>
                    <a:bodyPr/>
                    <a:lstStyle/>
                    <a:p>
                      <a:pPr algn="ctr" fontAlgn="ctr"/>
                      <a:r>
                        <a:rPr lang="en-US" sz="1100" b="0" i="0" u="none" strike="noStrike" dirty="0">
                          <a:solidFill>
                            <a:srgbClr val="000000"/>
                          </a:solidFill>
                          <a:effectLst/>
                          <a:latin typeface="Calibri" panose="020F0502020204030204" pitchFamily="34" charset="0"/>
                        </a:rPr>
                        <a:t>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3.18%</a:t>
                      </a:r>
                      <a:endParaRPr lang="en-US" sz="11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7.10%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4583021"/>
                  </a:ext>
                </a:extLst>
              </a:tr>
              <a:tr h="200025">
                <a:tc>
                  <a:txBody>
                    <a:bodyPr/>
                    <a:lstStyle/>
                    <a:p>
                      <a:pPr algn="ctr" fontAlgn="ctr"/>
                      <a:r>
                        <a:rPr lang="en-US" sz="1100" b="0" i="0" u="none" strike="noStrike" dirty="0" smtClean="0">
                          <a:solidFill>
                            <a:srgbClr val="000000"/>
                          </a:solidFill>
                          <a:effectLst/>
                          <a:latin typeface="Calibri" panose="020F0502020204030204" pitchFamily="34" charset="0"/>
                        </a:rPr>
                        <a:t>FY-22TD</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3.13%</a:t>
                      </a:r>
                      <a:endParaRPr lang="en-US" sz="11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8.18%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89333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40425596"/>
              </p:ext>
            </p:extLst>
          </p:nvPr>
        </p:nvGraphicFramePr>
        <p:xfrm>
          <a:off x="244738" y="1746739"/>
          <a:ext cx="9228106" cy="1281160"/>
        </p:xfrm>
        <a:graphic>
          <a:graphicData uri="http://schemas.openxmlformats.org/drawingml/2006/table">
            <a:tbl>
              <a:tblPr/>
              <a:tblGrid>
                <a:gridCol w="2113640">
                  <a:extLst>
                    <a:ext uri="{9D8B030D-6E8A-4147-A177-3AD203B41FA5}">
                      <a16:colId xmlns:a16="http://schemas.microsoft.com/office/drawing/2014/main" val="964035759"/>
                    </a:ext>
                  </a:extLst>
                </a:gridCol>
                <a:gridCol w="1160323">
                  <a:extLst>
                    <a:ext uri="{9D8B030D-6E8A-4147-A177-3AD203B41FA5}">
                      <a16:colId xmlns:a16="http://schemas.microsoft.com/office/drawing/2014/main" val="2710666528"/>
                    </a:ext>
                  </a:extLst>
                </a:gridCol>
                <a:gridCol w="1160323">
                  <a:extLst>
                    <a:ext uri="{9D8B030D-6E8A-4147-A177-3AD203B41FA5}">
                      <a16:colId xmlns:a16="http://schemas.microsoft.com/office/drawing/2014/main" val="3544828284"/>
                    </a:ext>
                  </a:extLst>
                </a:gridCol>
                <a:gridCol w="1154875">
                  <a:extLst>
                    <a:ext uri="{9D8B030D-6E8A-4147-A177-3AD203B41FA5}">
                      <a16:colId xmlns:a16="http://schemas.microsoft.com/office/drawing/2014/main" val="56784787"/>
                    </a:ext>
                  </a:extLst>
                </a:gridCol>
                <a:gridCol w="1263825">
                  <a:extLst>
                    <a:ext uri="{9D8B030D-6E8A-4147-A177-3AD203B41FA5}">
                      <a16:colId xmlns:a16="http://schemas.microsoft.com/office/drawing/2014/main" val="127922904"/>
                    </a:ext>
                  </a:extLst>
                </a:gridCol>
                <a:gridCol w="1263825">
                  <a:extLst>
                    <a:ext uri="{9D8B030D-6E8A-4147-A177-3AD203B41FA5}">
                      <a16:colId xmlns:a16="http://schemas.microsoft.com/office/drawing/2014/main" val="2228473054"/>
                    </a:ext>
                  </a:extLst>
                </a:gridCol>
                <a:gridCol w="1111295">
                  <a:extLst>
                    <a:ext uri="{9D8B030D-6E8A-4147-A177-3AD203B41FA5}">
                      <a16:colId xmlns:a16="http://schemas.microsoft.com/office/drawing/2014/main" val="2869032123"/>
                    </a:ext>
                  </a:extLst>
                </a:gridCol>
              </a:tblGrid>
              <a:tr h="442960">
                <a:tc>
                  <a:txBody>
                    <a:bodyPr/>
                    <a:lstStyle/>
                    <a:p>
                      <a:pPr algn="ctr" fontAlgn="ctr"/>
                      <a:r>
                        <a:rPr lang="en-US" sz="1000" b="1" i="0" u="none" strike="noStrike">
                          <a:solidFill>
                            <a:srgbClr val="FFFFFF"/>
                          </a:solidFill>
                          <a:effectLst/>
                          <a:latin typeface="Raleway"/>
                        </a:rPr>
                        <a:t>Period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dirty="0">
                          <a:solidFill>
                            <a:srgbClr val="FFFFFF"/>
                          </a:solidFill>
                          <a:effectLst/>
                          <a:latin typeface="Raleway"/>
                        </a:rPr>
                        <a:t>ISF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ISF II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DSF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dirty="0">
                          <a:solidFill>
                            <a:srgbClr val="FFFFFF"/>
                          </a:solidFill>
                          <a:effectLst/>
                          <a:latin typeface="Raleway"/>
                        </a:rPr>
                        <a:t>Jubilee YGF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EFU GGF</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768013804"/>
                  </a:ext>
                </a:extLst>
              </a:tr>
              <a:tr h="161199">
                <a:tc>
                  <a:txBody>
                    <a:bodyPr/>
                    <a:lstStyle/>
                    <a:p>
                      <a:pPr algn="ctr" fontAlgn="ctr"/>
                      <a:r>
                        <a:rPr lang="en-US" sz="1100" b="0" i="0" u="none" strike="noStrike">
                          <a:solidFill>
                            <a:srgbClr val="000000"/>
                          </a:solidFill>
                          <a:effectLst/>
                          <a:latin typeface="Calibri" panose="020F0502020204030204" pitchFamily="34" charset="0"/>
                        </a:rPr>
                        <a:t>Fund Size - PKR mn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14,402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10,477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60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5,472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3,150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2893140"/>
                  </a:ext>
                </a:extLst>
              </a:tr>
              <a:tr h="161199">
                <a:tc>
                  <a:txBody>
                    <a:bodyPr/>
                    <a:lstStyle/>
                    <a:p>
                      <a:pPr algn="ctr" fontAlgn="ctr"/>
                      <a:r>
                        <a:rPr lang="en-US" sz="1100" b="0" i="0" u="none" strike="noStrike">
                          <a:solidFill>
                            <a:srgbClr val="000000"/>
                          </a:solidFill>
                          <a:effectLst/>
                          <a:latin typeface="Calibri" panose="020F0502020204030204" pitchFamily="34" charset="0"/>
                        </a:rPr>
                        <a:t>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8.14%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5.73%</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889294"/>
                  </a:ext>
                </a:extLst>
              </a:tr>
              <a:tr h="161199">
                <a:tc>
                  <a:txBody>
                    <a:bodyPr/>
                    <a:lstStyle/>
                    <a:p>
                      <a:pPr algn="ctr" fontAlgn="ctr"/>
                      <a:r>
                        <a:rPr lang="en-US" sz="1100" b="0" i="0" u="none" strike="noStrike" dirty="0" smtClean="0">
                          <a:solidFill>
                            <a:srgbClr val="000000"/>
                          </a:solidFill>
                          <a:effectLst/>
                          <a:latin typeface="Calibri" panose="020F0502020204030204" pitchFamily="34" charset="0"/>
                        </a:rPr>
                        <a:t>FY-22TD</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8.53%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8.74%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7.53%</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7.60%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5.14%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5.81%</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3858109"/>
                  </a:ext>
                </a:extLst>
              </a:tr>
              <a:tr h="161199">
                <a:tc>
                  <a:txBody>
                    <a:bodyPr/>
                    <a:lstStyle/>
                    <a:p>
                      <a:pPr algn="ctr" fontAlgn="ctr"/>
                      <a:r>
                        <a:rPr lang="en-US" sz="1100" b="0" i="0" u="none" strike="noStrike" dirty="0" err="1">
                          <a:solidFill>
                            <a:srgbClr val="000000"/>
                          </a:solidFill>
                          <a:effectLst/>
                          <a:latin typeface="Calibri" panose="020F0502020204030204" pitchFamily="34" charset="0"/>
                        </a:rPr>
                        <a:t>Avg</a:t>
                      </a:r>
                      <a:r>
                        <a:rPr lang="en-US" sz="1100" b="0" i="0" u="none" strike="noStrike" dirty="0">
                          <a:solidFill>
                            <a:srgbClr val="000000"/>
                          </a:solidFill>
                          <a:effectLst/>
                          <a:latin typeface="Calibri" panose="020F0502020204030204" pitchFamily="34" charset="0"/>
                        </a:rPr>
                        <a:t> </a:t>
                      </a:r>
                      <a:r>
                        <a:rPr lang="en-US" sz="1100" b="0" i="0" u="none" strike="noStrike" dirty="0" err="1">
                          <a:solidFill>
                            <a:srgbClr val="000000"/>
                          </a:solidFill>
                          <a:effectLst/>
                          <a:latin typeface="Calibri" panose="020F0502020204030204" pitchFamily="34" charset="0"/>
                        </a:rPr>
                        <a:t>Eqty</a:t>
                      </a:r>
                      <a:r>
                        <a:rPr lang="en-US" sz="1100" b="0" i="0" u="none" strike="noStrike" dirty="0">
                          <a:solidFill>
                            <a:srgbClr val="000000"/>
                          </a:solidFill>
                          <a:effectLst/>
                          <a:latin typeface="Calibri" panose="020F0502020204030204" pitchFamily="34" charset="0"/>
                        </a:rPr>
                        <a:t> 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1.49%</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2732371"/>
                  </a:ext>
                </a:extLst>
              </a:tr>
              <a:tr h="161199">
                <a:tc>
                  <a:txBody>
                    <a:bodyPr/>
                    <a:lstStyle/>
                    <a:p>
                      <a:pPr algn="ctr" fontAlgn="ctr"/>
                      <a:r>
                        <a:rPr lang="en-US" sz="1100" b="0" i="0" u="none" strike="noStrike" dirty="0">
                          <a:solidFill>
                            <a:srgbClr val="000000"/>
                          </a:solidFill>
                          <a:effectLst/>
                          <a:latin typeface="Calibri" panose="020F0502020204030204" pitchFamily="34" charset="0"/>
                        </a:rPr>
                        <a:t>Avg. Equity </a:t>
                      </a:r>
                      <a:r>
                        <a:rPr lang="en-US" sz="1100" b="0" i="0" u="none" strike="noStrike" dirty="0" smtClean="0">
                          <a:solidFill>
                            <a:srgbClr val="000000"/>
                          </a:solidFill>
                          <a:effectLst/>
                          <a:latin typeface="Calibri" panose="020F0502020204030204" pitchFamily="34" charset="0"/>
                        </a:rPr>
                        <a:t>FY-22</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2846056"/>
                  </a:ext>
                </a:extLst>
              </a:tr>
            </a:tbl>
          </a:graphicData>
        </a:graphic>
      </p:graphicFrame>
    </p:spTree>
    <p:extLst>
      <p:ext uri="{BB962C8B-B14F-4D97-AF65-F5344CB8AC3E}">
        <p14:creationId xmlns:p14="http://schemas.microsoft.com/office/powerpoint/2010/main" val="3831925364"/>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1768" y="3378530"/>
            <a:ext cx="5029200" cy="369332"/>
          </a:xfrm>
          <a:prstGeom prst="rect">
            <a:avLst/>
          </a:prstGeom>
          <a:noFill/>
        </p:spPr>
        <p:txBody>
          <a:bodyPr wrap="square" rtlCol="0">
            <a:spAutoFit/>
          </a:bodyPr>
          <a:lstStyle/>
          <a:p>
            <a:r>
              <a:rPr lang="en-US" sz="900" i="1" dirty="0" smtClean="0"/>
              <a:t>BM </a:t>
            </a:r>
            <a:r>
              <a:rPr lang="en-US" sz="900" i="1" dirty="0"/>
              <a:t>:</a:t>
            </a:r>
            <a:r>
              <a:rPr lang="en-US" sz="900" i="1" dirty="0" smtClean="0"/>
              <a:t> 30% KMI -30 Return + 70% 3M Islamic Bank Deposit Rate as selected by MUFAP</a:t>
            </a:r>
          </a:p>
          <a:p>
            <a:r>
              <a:rPr lang="en-US" sz="900" i="1" dirty="0"/>
              <a:t>CY-21 returns presented from Jan 01, 2021 till </a:t>
            </a:r>
            <a:r>
              <a:rPr lang="en-US" sz="900" i="1" dirty="0" smtClean="0"/>
              <a:t>Dec 31, </a:t>
            </a:r>
            <a:r>
              <a:rPr lang="en-US" sz="900" i="1" dirty="0"/>
              <a:t>2021</a:t>
            </a:r>
          </a:p>
        </p:txBody>
      </p:sp>
      <p:sp>
        <p:nvSpPr>
          <p:cNvPr id="5" name="TextBox 4"/>
          <p:cNvSpPr txBox="1"/>
          <p:nvPr/>
        </p:nvSpPr>
        <p:spPr>
          <a:xfrm>
            <a:off x="152400" y="1415705"/>
            <a:ext cx="3733800" cy="369332"/>
          </a:xfrm>
          <a:prstGeom prst="rect">
            <a:avLst/>
          </a:prstGeom>
          <a:noFill/>
        </p:spPr>
        <p:txBody>
          <a:bodyPr wrap="square" rtlCol="0">
            <a:spAutoFit/>
          </a:bodyPr>
          <a:lstStyle/>
          <a:p>
            <a:r>
              <a:rPr lang="en-US" dirty="0" err="1" smtClean="0"/>
              <a:t>Shariah</a:t>
            </a:r>
            <a:r>
              <a:rPr lang="en-US" dirty="0" smtClean="0"/>
              <a:t>-Compliant Balanced Funds</a:t>
            </a:r>
            <a:endParaRPr lang="en-US" dirty="0"/>
          </a:p>
        </p:txBody>
      </p:sp>
      <p:sp>
        <p:nvSpPr>
          <p:cNvPr id="7" name="Text Placeholder 2"/>
          <p:cNvSpPr txBox="1">
            <a:spLocks/>
          </p:cNvSpPr>
          <p:nvPr/>
        </p:nvSpPr>
        <p:spPr>
          <a:xfrm>
            <a:off x="10731" y="251808"/>
            <a:ext cx="9144000" cy="544331"/>
          </a:xfrm>
          <a:prstGeom prst="rect">
            <a:avLst/>
          </a:prstGeom>
        </p:spPr>
        <p:txBody>
          <a:bodyPr vert="horz" lIns="91440" tIns="45720" rIns="91440" bIns="45720" rtlCol="0" anchor="ctr"/>
          <a:lstStyle/>
          <a:p>
            <a:r>
              <a:rPr lang="en-US" sz="2500" dirty="0">
                <a:solidFill>
                  <a:srgbClr val="002060"/>
                </a:solidFill>
              </a:rPr>
              <a:t>Performance Comparison – </a:t>
            </a:r>
            <a:r>
              <a:rPr lang="en-US" sz="2500" dirty="0" err="1">
                <a:solidFill>
                  <a:srgbClr val="002060"/>
                </a:solidFill>
              </a:rPr>
              <a:t>Adamjee</a:t>
            </a:r>
            <a:r>
              <a:rPr lang="en-US" sz="2500" dirty="0">
                <a:solidFill>
                  <a:srgbClr val="002060"/>
                </a:solidFill>
              </a:rPr>
              <a:t> Balanced Funds</a:t>
            </a:r>
          </a:p>
        </p:txBody>
      </p:sp>
      <p:sp>
        <p:nvSpPr>
          <p:cNvPr id="8" name="Slide Number Placeholder 7"/>
          <p:cNvSpPr>
            <a:spLocks noGrp="1"/>
          </p:cNvSpPr>
          <p:nvPr>
            <p:ph type="sldNum" sz="quarter" idx="12"/>
          </p:nvPr>
        </p:nvSpPr>
        <p:spPr/>
        <p:txBody>
          <a:bodyPr/>
          <a:lstStyle/>
          <a:p>
            <a:fld id="{EEE7F302-4070-4384-992C-E3CACAF5C789}" type="slidenum">
              <a:rPr lang="en-US" smtClean="0"/>
              <a:pPr/>
              <a:t>12</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214014008"/>
              </p:ext>
            </p:extLst>
          </p:nvPr>
        </p:nvGraphicFramePr>
        <p:xfrm>
          <a:off x="218610" y="1776550"/>
          <a:ext cx="11733903" cy="1601980"/>
        </p:xfrm>
        <a:graphic>
          <a:graphicData uri="http://schemas.openxmlformats.org/drawingml/2006/table">
            <a:tbl>
              <a:tblPr/>
              <a:tblGrid>
                <a:gridCol w="2718063">
                  <a:extLst>
                    <a:ext uri="{9D8B030D-6E8A-4147-A177-3AD203B41FA5}">
                      <a16:colId xmlns:a16="http://schemas.microsoft.com/office/drawing/2014/main" val="1645855366"/>
                    </a:ext>
                  </a:extLst>
                </a:gridCol>
                <a:gridCol w="1492132">
                  <a:extLst>
                    <a:ext uri="{9D8B030D-6E8A-4147-A177-3AD203B41FA5}">
                      <a16:colId xmlns:a16="http://schemas.microsoft.com/office/drawing/2014/main" val="1888311449"/>
                    </a:ext>
                  </a:extLst>
                </a:gridCol>
                <a:gridCol w="1492132">
                  <a:extLst>
                    <a:ext uri="{9D8B030D-6E8A-4147-A177-3AD203B41FA5}">
                      <a16:colId xmlns:a16="http://schemas.microsoft.com/office/drawing/2014/main" val="3169134193"/>
                    </a:ext>
                  </a:extLst>
                </a:gridCol>
                <a:gridCol w="1485125">
                  <a:extLst>
                    <a:ext uri="{9D8B030D-6E8A-4147-A177-3AD203B41FA5}">
                      <a16:colId xmlns:a16="http://schemas.microsoft.com/office/drawing/2014/main" val="1787480458"/>
                    </a:ext>
                  </a:extLst>
                </a:gridCol>
                <a:gridCol w="1492132">
                  <a:extLst>
                    <a:ext uri="{9D8B030D-6E8A-4147-A177-3AD203B41FA5}">
                      <a16:colId xmlns:a16="http://schemas.microsoft.com/office/drawing/2014/main" val="3497035632"/>
                    </a:ext>
                  </a:extLst>
                </a:gridCol>
                <a:gridCol w="1625234">
                  <a:extLst>
                    <a:ext uri="{9D8B030D-6E8A-4147-A177-3AD203B41FA5}">
                      <a16:colId xmlns:a16="http://schemas.microsoft.com/office/drawing/2014/main" val="2696970020"/>
                    </a:ext>
                  </a:extLst>
                </a:gridCol>
                <a:gridCol w="1429085">
                  <a:extLst>
                    <a:ext uri="{9D8B030D-6E8A-4147-A177-3AD203B41FA5}">
                      <a16:colId xmlns:a16="http://schemas.microsoft.com/office/drawing/2014/main" val="3115560848"/>
                    </a:ext>
                  </a:extLst>
                </a:gridCol>
              </a:tblGrid>
              <a:tr h="603215">
                <a:tc>
                  <a:txBody>
                    <a:bodyPr/>
                    <a:lstStyle/>
                    <a:p>
                      <a:pPr algn="ctr" fontAlgn="ctr"/>
                      <a:r>
                        <a:rPr lang="en-US" sz="1000" b="1" i="0" u="none" strike="noStrike">
                          <a:solidFill>
                            <a:srgbClr val="FFFFFF"/>
                          </a:solidFill>
                          <a:effectLst/>
                          <a:latin typeface="Raleway"/>
                        </a:rPr>
                        <a:t>Period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dirty="0" err="1">
                          <a:solidFill>
                            <a:srgbClr val="FFFFFF"/>
                          </a:solidFill>
                          <a:effectLst/>
                          <a:latin typeface="Raleway"/>
                        </a:rPr>
                        <a:t>Amaanat</a:t>
                      </a:r>
                      <a:endParaRPr lang="en-US" sz="1000" b="1" i="0" u="none" strike="noStrike" dirty="0">
                        <a:solidFill>
                          <a:srgbClr val="FFFFFF"/>
                        </a:solidFill>
                        <a:effectLst/>
                        <a:latin typeface="Raleway"/>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Jubilee Meesaq 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EFU Aitemad 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IGI Takaful BF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KMI - 30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482756910"/>
                  </a:ext>
                </a:extLst>
              </a:tr>
              <a:tr h="197775">
                <a:tc>
                  <a:txBody>
                    <a:bodyPr/>
                    <a:lstStyle/>
                    <a:p>
                      <a:pPr algn="ctr" fontAlgn="ctr"/>
                      <a:r>
                        <a:rPr lang="en-US" sz="1100" b="0" i="0" u="none" strike="noStrike">
                          <a:solidFill>
                            <a:srgbClr val="000000"/>
                          </a:solidFill>
                          <a:effectLst/>
                          <a:latin typeface="Calibri" panose="020F0502020204030204" pitchFamily="34" charset="0"/>
                        </a:rPr>
                        <a:t>Fund Size - PKR mn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807</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7,713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6,940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1,896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7325500"/>
                  </a:ext>
                </a:extLst>
              </a:tr>
              <a:tr h="197775">
                <a:tc>
                  <a:txBody>
                    <a:bodyPr/>
                    <a:lstStyle/>
                    <a:p>
                      <a:pPr algn="ctr" fontAlgn="ctr"/>
                      <a:r>
                        <a:rPr lang="en-US" sz="1100" b="0" i="0" u="none" strike="noStrike">
                          <a:solidFill>
                            <a:srgbClr val="000000"/>
                          </a:solidFill>
                          <a:effectLst/>
                          <a:latin typeface="Calibri" panose="020F0502020204030204" pitchFamily="34" charset="0"/>
                        </a:rPr>
                        <a:t>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5.01%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2.44%</a:t>
                      </a:r>
                      <a:endParaRPr lang="en-US" sz="11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0.74%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0.73%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7105362"/>
                  </a:ext>
                </a:extLst>
              </a:tr>
              <a:tr h="197775">
                <a:tc>
                  <a:txBody>
                    <a:bodyPr/>
                    <a:lstStyle/>
                    <a:p>
                      <a:pPr algn="ctr" fontAlgn="ctr"/>
                      <a:r>
                        <a:rPr lang="en-US" sz="1100" b="0" i="0" u="none" strike="noStrike" dirty="0" smtClean="0">
                          <a:solidFill>
                            <a:srgbClr val="000000"/>
                          </a:solidFill>
                          <a:effectLst/>
                          <a:latin typeface="Calibri" panose="020F0502020204030204" pitchFamily="34" charset="0"/>
                        </a:rPr>
                        <a:t>FY-22TD</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1.39%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smtClean="0">
                          <a:solidFill>
                            <a:srgbClr val="000000"/>
                          </a:solidFill>
                          <a:effectLst/>
                          <a:latin typeface="Calibri" panose="020F0502020204030204" pitchFamily="34" charset="0"/>
                        </a:rPr>
                        <a:t>-0.82%</a:t>
                      </a:r>
                      <a:endParaRPr lang="en-US" sz="11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a:t>
                      </a:r>
                      <a:r>
                        <a:rPr lang="en-US" sz="1100" b="0" i="0" u="none" strike="noStrike" dirty="0" smtClean="0">
                          <a:solidFill>
                            <a:srgbClr val="000000"/>
                          </a:solidFill>
                          <a:effectLst/>
                          <a:latin typeface="Calibri" panose="020F0502020204030204" pitchFamily="34" charset="0"/>
                        </a:rPr>
                        <a:t>4.40%</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-6.44%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8943436"/>
                  </a:ext>
                </a:extLst>
              </a:tr>
              <a:tr h="197775">
                <a:tc>
                  <a:txBody>
                    <a:bodyPr/>
                    <a:lstStyle/>
                    <a:p>
                      <a:pPr algn="ctr" fontAlgn="ctr"/>
                      <a:r>
                        <a:rPr lang="en-US" sz="1100" b="0" i="0" u="none" strike="noStrike" dirty="0" err="1">
                          <a:solidFill>
                            <a:srgbClr val="000000"/>
                          </a:solidFill>
                          <a:effectLst/>
                          <a:latin typeface="Calibri" panose="020F0502020204030204" pitchFamily="34" charset="0"/>
                        </a:rPr>
                        <a:t>Avg</a:t>
                      </a:r>
                      <a:r>
                        <a:rPr lang="en-US" sz="1100" b="0" i="0" u="none" strike="noStrike" dirty="0">
                          <a:solidFill>
                            <a:srgbClr val="000000"/>
                          </a:solidFill>
                          <a:effectLst/>
                          <a:latin typeface="Calibri" panose="020F0502020204030204" pitchFamily="34" charset="0"/>
                        </a:rPr>
                        <a:t> </a:t>
                      </a:r>
                      <a:r>
                        <a:rPr lang="en-US" sz="1100" b="0" i="0" u="none" strike="noStrike" dirty="0" err="1">
                          <a:solidFill>
                            <a:srgbClr val="000000"/>
                          </a:solidFill>
                          <a:effectLst/>
                          <a:latin typeface="Calibri" panose="020F0502020204030204" pitchFamily="34" charset="0"/>
                        </a:rPr>
                        <a:t>Eqty</a:t>
                      </a:r>
                      <a:r>
                        <a:rPr lang="en-US" sz="1100" b="0" i="0" u="none" strike="noStrike" dirty="0">
                          <a:solidFill>
                            <a:srgbClr val="000000"/>
                          </a:solidFill>
                          <a:effectLst/>
                          <a:latin typeface="Calibri" panose="020F0502020204030204" pitchFamily="34" charset="0"/>
                        </a:rPr>
                        <a:t> 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29.42%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37.27%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40.03%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35.35%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4662095"/>
                  </a:ext>
                </a:extLst>
              </a:tr>
              <a:tr h="207665">
                <a:tc>
                  <a:txBody>
                    <a:bodyPr/>
                    <a:lstStyle/>
                    <a:p>
                      <a:pPr algn="ctr" fontAlgn="ctr"/>
                      <a:r>
                        <a:rPr lang="en-US" sz="1100" b="0" i="0" u="none" strike="noStrike" dirty="0">
                          <a:solidFill>
                            <a:srgbClr val="000000"/>
                          </a:solidFill>
                          <a:effectLst/>
                          <a:latin typeface="Calibri" panose="020F0502020204030204" pitchFamily="34" charset="0"/>
                        </a:rPr>
                        <a:t>Avg. Equity </a:t>
                      </a:r>
                      <a:r>
                        <a:rPr lang="en-US" sz="1100" b="0" i="0" u="none" strike="noStrike" dirty="0" smtClean="0">
                          <a:solidFill>
                            <a:srgbClr val="000000"/>
                          </a:solidFill>
                          <a:effectLst/>
                          <a:latin typeface="Calibri" panose="020F0502020204030204" pitchFamily="34" charset="0"/>
                        </a:rPr>
                        <a:t>FY-22</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29.47%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42.93%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37.92%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37.91%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7412643"/>
                  </a:ext>
                </a:extLst>
              </a:tr>
            </a:tbl>
          </a:graphicData>
        </a:graphic>
      </p:graphicFrame>
    </p:spTree>
    <p:extLst>
      <p:ext uri="{BB962C8B-B14F-4D97-AF65-F5344CB8AC3E}">
        <p14:creationId xmlns:p14="http://schemas.microsoft.com/office/powerpoint/2010/main" val="870771668"/>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8610600" y="6356350"/>
            <a:ext cx="2743200" cy="365125"/>
          </a:xfrm>
        </p:spPr>
        <p:txBody>
          <a:bodyPr/>
          <a:lstStyle/>
          <a:p>
            <a:fld id="{EEE7F302-4070-4384-992C-E3CACAF5C789}" type="slidenum">
              <a:rPr lang="en-US" smtClean="0"/>
              <a:t>13</a:t>
            </a:fld>
            <a:endParaRPr lang="en-US"/>
          </a:p>
        </p:txBody>
      </p:sp>
    </p:spTree>
    <p:extLst>
      <p:ext uri="{BB962C8B-B14F-4D97-AF65-F5344CB8AC3E}">
        <p14:creationId xmlns:p14="http://schemas.microsoft.com/office/powerpoint/2010/main" val="3712304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p:cNvCxnSpPr/>
          <p:nvPr/>
        </p:nvCxnSpPr>
        <p:spPr>
          <a:xfrm>
            <a:off x="228600" y="3733800"/>
            <a:ext cx="1167311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flipH="1" flipV="1">
            <a:off x="4850337" y="2415755"/>
            <a:ext cx="2590800" cy="158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70977" y="5791200"/>
            <a:ext cx="10914484" cy="276999"/>
          </a:xfrm>
          <a:prstGeom prst="rect">
            <a:avLst/>
          </a:prstGeom>
          <a:noFill/>
        </p:spPr>
        <p:txBody>
          <a:bodyPr wrap="square" rtlCol="0">
            <a:spAutoFit/>
          </a:bodyPr>
          <a:lstStyle/>
          <a:p>
            <a:r>
              <a:rPr lang="en-US" sz="1200" b="1" i="1" dirty="0" smtClean="0"/>
              <a:t>Note: </a:t>
            </a:r>
            <a:r>
              <a:rPr lang="en-US" sz="1200" i="1" dirty="0" smtClean="0"/>
              <a:t>Employee Funds includes around PKR 8.23 Billion as of December 31, 2021 </a:t>
            </a:r>
            <a:r>
              <a:rPr lang="en-US" sz="1200" i="1" dirty="0" smtClean="0">
                <a:solidFill>
                  <a:srgbClr val="FF0000"/>
                </a:solidFill>
              </a:rPr>
              <a:t>(PKR 8.08 Billion as of September 30, 2021)</a:t>
            </a:r>
            <a:r>
              <a:rPr lang="en-US" sz="1200" i="1" dirty="0" smtClean="0"/>
              <a:t> in non-discretionary funds under management.</a:t>
            </a:r>
            <a:endParaRPr lang="en-US" sz="1600" i="1" dirty="0"/>
          </a:p>
        </p:txBody>
      </p:sp>
      <p:graphicFrame>
        <p:nvGraphicFramePr>
          <p:cNvPr id="20" name="Chart 19"/>
          <p:cNvGraphicFramePr>
            <a:graphicFrameLocks/>
          </p:cNvGraphicFramePr>
          <p:nvPr>
            <p:extLst>
              <p:ext uri="{D42A27DB-BD31-4B8C-83A1-F6EECF244321}">
                <p14:modId xmlns:p14="http://schemas.microsoft.com/office/powerpoint/2010/main" val="971319006"/>
              </p:ext>
            </p:extLst>
          </p:nvPr>
        </p:nvGraphicFramePr>
        <p:xfrm>
          <a:off x="6415315" y="799741"/>
          <a:ext cx="4892872" cy="3128753"/>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a:solidFill>
                  <a:srgbClr val="002060"/>
                </a:solidFill>
              </a:rPr>
              <a:t>Advisory Portfolio Category Wise</a:t>
            </a:r>
          </a:p>
        </p:txBody>
      </p:sp>
      <p:sp>
        <p:nvSpPr>
          <p:cNvPr id="4" name="Slide Number Placeholder 3"/>
          <p:cNvSpPr>
            <a:spLocks noGrp="1"/>
          </p:cNvSpPr>
          <p:nvPr>
            <p:ph type="sldNum" sz="quarter" idx="12"/>
          </p:nvPr>
        </p:nvSpPr>
        <p:spPr/>
        <p:txBody>
          <a:bodyPr/>
          <a:lstStyle/>
          <a:p>
            <a:fld id="{EEE7F302-4070-4384-992C-E3CACAF5C789}" type="slidenum">
              <a:rPr lang="en-US" smtClean="0"/>
              <a:pPr/>
              <a:t>2</a:t>
            </a:fld>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1464315665"/>
              </p:ext>
            </p:extLst>
          </p:nvPr>
        </p:nvGraphicFramePr>
        <p:xfrm>
          <a:off x="228600" y="796139"/>
          <a:ext cx="5322816" cy="293766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92892587"/>
              </p:ext>
            </p:extLst>
          </p:nvPr>
        </p:nvGraphicFramePr>
        <p:xfrm>
          <a:off x="470978" y="3819524"/>
          <a:ext cx="11158644" cy="1971675"/>
        </p:xfrm>
        <a:graphic>
          <a:graphicData uri="http://schemas.openxmlformats.org/drawingml/2006/table">
            <a:tbl>
              <a:tblPr/>
              <a:tblGrid>
                <a:gridCol w="2789661">
                  <a:extLst>
                    <a:ext uri="{9D8B030D-6E8A-4147-A177-3AD203B41FA5}">
                      <a16:colId xmlns:a16="http://schemas.microsoft.com/office/drawing/2014/main" val="3838214976"/>
                    </a:ext>
                  </a:extLst>
                </a:gridCol>
                <a:gridCol w="2789661">
                  <a:extLst>
                    <a:ext uri="{9D8B030D-6E8A-4147-A177-3AD203B41FA5}">
                      <a16:colId xmlns:a16="http://schemas.microsoft.com/office/drawing/2014/main" val="388179718"/>
                    </a:ext>
                  </a:extLst>
                </a:gridCol>
                <a:gridCol w="2789661">
                  <a:extLst>
                    <a:ext uri="{9D8B030D-6E8A-4147-A177-3AD203B41FA5}">
                      <a16:colId xmlns:a16="http://schemas.microsoft.com/office/drawing/2014/main" val="3459561073"/>
                    </a:ext>
                  </a:extLst>
                </a:gridCol>
                <a:gridCol w="2789661">
                  <a:extLst>
                    <a:ext uri="{9D8B030D-6E8A-4147-A177-3AD203B41FA5}">
                      <a16:colId xmlns:a16="http://schemas.microsoft.com/office/drawing/2014/main" val="718368592"/>
                    </a:ext>
                  </a:extLst>
                </a:gridCol>
              </a:tblGrid>
              <a:tr h="542925">
                <a:tc>
                  <a:txBody>
                    <a:bodyPr/>
                    <a:lstStyle/>
                    <a:p>
                      <a:pPr algn="ctr" rtl="0" fontAlgn="ctr"/>
                      <a:r>
                        <a:rPr lang="en-US" sz="1600" b="1" i="0" u="none" strike="noStrike">
                          <a:solidFill>
                            <a:srgbClr val="FFFFFF"/>
                          </a:solidFill>
                          <a:effectLst/>
                          <a:latin typeface="Calibri" panose="020F0502020204030204" pitchFamily="34" charset="0"/>
                        </a:rPr>
                        <a:t>Client Category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ctr"/>
                      <a:r>
                        <a:rPr lang="en-US" sz="1600" b="1" i="0" u="none" strike="noStrike">
                          <a:solidFill>
                            <a:srgbClr val="FFFFFF"/>
                          </a:solidFill>
                          <a:effectLst/>
                          <a:latin typeface="Calibri" panose="020F0502020204030204" pitchFamily="34" charset="0"/>
                        </a:rPr>
                        <a:t>December-21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ctr"/>
                      <a:r>
                        <a:rPr lang="en-US" sz="1600" b="1" i="0" u="none" strike="noStrike">
                          <a:solidFill>
                            <a:srgbClr val="FFFFFF"/>
                          </a:solidFill>
                          <a:effectLst/>
                          <a:latin typeface="Calibri" panose="020F0502020204030204" pitchFamily="34" charset="0"/>
                        </a:rPr>
                        <a:t>June-21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rtl="0" fontAlgn="ctr"/>
                      <a:r>
                        <a:rPr lang="en-US" sz="1600" b="1" i="0" u="none" strike="noStrike">
                          <a:solidFill>
                            <a:srgbClr val="FFFFFF"/>
                          </a:solidFill>
                          <a:effectLst/>
                          <a:latin typeface="Calibri" panose="020F0502020204030204" pitchFamily="34" charset="0"/>
                        </a:rPr>
                        <a:t>% Change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561097075"/>
                  </a:ext>
                </a:extLst>
              </a:tr>
              <a:tr h="285750">
                <a:tc>
                  <a:txBody>
                    <a:bodyPr/>
                    <a:lstStyle/>
                    <a:p>
                      <a:pPr algn="ctr" rtl="0" fontAlgn="ctr"/>
                      <a:r>
                        <a:rPr lang="en-US" sz="1400" b="0" i="0" u="none" strike="noStrike">
                          <a:solidFill>
                            <a:srgbClr val="000000"/>
                          </a:solidFill>
                          <a:effectLst/>
                          <a:latin typeface="Calibri" panose="020F0502020204030204" pitchFamily="34" charset="0"/>
                        </a:rPr>
                        <a:t>Corporate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54,288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50,255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9103108"/>
                  </a:ext>
                </a:extLst>
              </a:tr>
              <a:tr h="285750">
                <a:tc>
                  <a:txBody>
                    <a:bodyPr/>
                    <a:lstStyle/>
                    <a:p>
                      <a:pPr algn="ctr" rtl="0" fontAlgn="ctr"/>
                      <a:r>
                        <a:rPr lang="en-US" sz="1400" b="0" i="0" u="none" strike="noStrike">
                          <a:solidFill>
                            <a:srgbClr val="000000"/>
                          </a:solidFill>
                          <a:effectLst/>
                          <a:latin typeface="Calibri" panose="020F0502020204030204" pitchFamily="34" charset="0"/>
                        </a:rPr>
                        <a:t>Employees Funds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14,486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14,422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3312417"/>
                  </a:ext>
                </a:extLst>
              </a:tr>
              <a:tr h="285750">
                <a:tc>
                  <a:txBody>
                    <a:bodyPr/>
                    <a:lstStyle/>
                    <a:p>
                      <a:pPr algn="ctr" rtl="0" fontAlgn="ctr"/>
                      <a:r>
                        <a:rPr lang="en-US" sz="1400" b="0" i="0" u="none" strike="noStrike">
                          <a:solidFill>
                            <a:srgbClr val="000000"/>
                          </a:solidFill>
                          <a:effectLst/>
                          <a:latin typeface="Calibri" panose="020F0502020204030204" pitchFamily="34" charset="0"/>
                        </a:rPr>
                        <a:t>CPPI - FoF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1,521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1,302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4784535"/>
                  </a:ext>
                </a:extLst>
              </a:tr>
              <a:tr h="285750">
                <a:tc>
                  <a:txBody>
                    <a:bodyPr/>
                    <a:lstStyle/>
                    <a:p>
                      <a:pPr algn="ctr" rtl="0" fontAlgn="ctr"/>
                      <a:r>
                        <a:rPr lang="en-US" sz="1400" b="0" i="0" u="none" strike="noStrike">
                          <a:solidFill>
                            <a:srgbClr val="000000"/>
                          </a:solidFill>
                          <a:effectLst/>
                          <a:latin typeface="Calibri" panose="020F0502020204030204" pitchFamily="34" charset="0"/>
                        </a:rPr>
                        <a:t>Individuals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effectLst/>
                          <a:latin typeface="Calibri" panose="020F050202020403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50070"/>
                  </a:ext>
                </a:extLst>
              </a:tr>
              <a:tr h="285750">
                <a:tc>
                  <a:txBody>
                    <a:bodyPr/>
                    <a:lstStyle/>
                    <a:p>
                      <a:pPr algn="ctr" rtl="0" fontAlgn="ctr"/>
                      <a:r>
                        <a:rPr lang="en-US" sz="1400" b="0" i="0" u="none" strike="noStrike">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effectLst/>
                          <a:latin typeface="Calibri" panose="020F0502020204030204" pitchFamily="34" charset="0"/>
                        </a:rPr>
                        <a:t>70,465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000000"/>
                          </a:solidFill>
                          <a:effectLst/>
                          <a:latin typeface="Calibri" panose="020F0502020204030204" pitchFamily="34" charset="0"/>
                        </a:rPr>
                        <a:t>66,147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effectLst/>
                          <a:latin typeface="Calibri" panose="020F0502020204030204" pitchFamily="34" charset="0"/>
                        </a:rPr>
                        <a:t>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9712099"/>
                  </a:ext>
                </a:extLst>
              </a:tr>
            </a:tbl>
          </a:graphicData>
        </a:graphic>
      </p:graphicFrame>
    </p:spTree>
    <p:extLst>
      <p:ext uri="{BB962C8B-B14F-4D97-AF65-F5344CB8AC3E}">
        <p14:creationId xmlns:p14="http://schemas.microsoft.com/office/powerpoint/2010/main" val="258058274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p:cNvSpPr txBox="1">
            <a:spLocks/>
          </p:cNvSpPr>
          <p:nvPr/>
        </p:nvSpPr>
        <p:spPr>
          <a:xfrm>
            <a:off x="152400" y="381000"/>
            <a:ext cx="9144000" cy="544331"/>
          </a:xfrm>
          <a:prstGeom prst="rect">
            <a:avLst/>
          </a:prstGeom>
        </p:spPr>
        <p:txBody>
          <a:bodyPr vert="horz" lIns="91440" tIns="45720" rIns="91440" bIns="45720" rtlCol="0" anchor="ctr"/>
          <a:lstStyle/>
          <a:p>
            <a:pPr lvl="0">
              <a:defRPr/>
            </a:pPr>
            <a:endParaRPr lang="en-US" sz="2500" dirty="0" smtClean="0">
              <a:solidFill>
                <a:srgbClr val="002060"/>
              </a:solidFill>
            </a:endParaRPr>
          </a:p>
        </p:txBody>
      </p:sp>
      <p:sp>
        <p:nvSpPr>
          <p:cNvPr id="4" name="TextBox 3"/>
          <p:cNvSpPr txBox="1"/>
          <p:nvPr/>
        </p:nvSpPr>
        <p:spPr>
          <a:xfrm>
            <a:off x="4495647" y="1905000"/>
            <a:ext cx="3200400" cy="381000"/>
          </a:xfrm>
          <a:prstGeom prst="rect">
            <a:avLst/>
          </a:prstGeom>
          <a:noFill/>
        </p:spPr>
        <p:txBody>
          <a:bodyPr wrap="square" rtlCol="0">
            <a:spAutoFit/>
          </a:bodyPr>
          <a:lstStyle/>
          <a:p>
            <a:pPr algn="ctr"/>
            <a:r>
              <a:rPr lang="en-US" b="1" dirty="0" smtClean="0"/>
              <a:t>MCBAH Mutual Funds Details</a:t>
            </a:r>
            <a:endParaRPr lang="en-US" b="1" dirty="0"/>
          </a:p>
        </p:txBody>
      </p:sp>
      <p:sp>
        <p:nvSpPr>
          <p:cNvPr id="5"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smtClean="0">
                <a:solidFill>
                  <a:srgbClr val="002060"/>
                </a:solidFill>
              </a:rPr>
              <a:t>Break-up of Investment in MCBAH Mutual Funds</a:t>
            </a:r>
          </a:p>
        </p:txBody>
      </p:sp>
      <p:sp>
        <p:nvSpPr>
          <p:cNvPr id="8" name="Slide Number Placeholder 7"/>
          <p:cNvSpPr>
            <a:spLocks noGrp="1"/>
          </p:cNvSpPr>
          <p:nvPr>
            <p:ph type="sldNum" sz="quarter" idx="12"/>
          </p:nvPr>
        </p:nvSpPr>
        <p:spPr/>
        <p:txBody>
          <a:bodyPr/>
          <a:lstStyle/>
          <a:p>
            <a:fld id="{EEE7F302-4070-4384-992C-E3CACAF5C789}" type="slidenum">
              <a:rPr lang="en-US" smtClean="0"/>
              <a:pPr/>
              <a:t>3</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836061715"/>
              </p:ext>
            </p:extLst>
          </p:nvPr>
        </p:nvGraphicFramePr>
        <p:xfrm>
          <a:off x="2547692" y="2286000"/>
          <a:ext cx="7096616" cy="2410978"/>
        </p:xfrm>
        <a:graphic>
          <a:graphicData uri="http://schemas.openxmlformats.org/drawingml/2006/table">
            <a:tbl>
              <a:tblPr/>
              <a:tblGrid>
                <a:gridCol w="1461068">
                  <a:extLst>
                    <a:ext uri="{9D8B030D-6E8A-4147-A177-3AD203B41FA5}">
                      <a16:colId xmlns:a16="http://schemas.microsoft.com/office/drawing/2014/main" val="2809625716"/>
                    </a:ext>
                  </a:extLst>
                </a:gridCol>
                <a:gridCol w="1878516">
                  <a:extLst>
                    <a:ext uri="{9D8B030D-6E8A-4147-A177-3AD203B41FA5}">
                      <a16:colId xmlns:a16="http://schemas.microsoft.com/office/drawing/2014/main" val="2867928390"/>
                    </a:ext>
                  </a:extLst>
                </a:gridCol>
                <a:gridCol w="1878516">
                  <a:extLst>
                    <a:ext uri="{9D8B030D-6E8A-4147-A177-3AD203B41FA5}">
                      <a16:colId xmlns:a16="http://schemas.microsoft.com/office/drawing/2014/main" val="1566393693"/>
                    </a:ext>
                  </a:extLst>
                </a:gridCol>
                <a:gridCol w="1878516">
                  <a:extLst>
                    <a:ext uri="{9D8B030D-6E8A-4147-A177-3AD203B41FA5}">
                      <a16:colId xmlns:a16="http://schemas.microsoft.com/office/drawing/2014/main" val="2274657082"/>
                    </a:ext>
                  </a:extLst>
                </a:gridCol>
              </a:tblGrid>
              <a:tr h="752633">
                <a:tc>
                  <a:txBody>
                    <a:bodyPr/>
                    <a:lstStyle/>
                    <a:p>
                      <a:pPr algn="ctr" fontAlgn="ctr"/>
                      <a:r>
                        <a:rPr lang="en-US" sz="1600" b="1" i="0" u="none" strike="noStrike" dirty="0">
                          <a:solidFill>
                            <a:srgbClr val="FFFFFF"/>
                          </a:solidFill>
                          <a:effectLst/>
                          <a:latin typeface="Calibri" panose="020F0502020204030204" pitchFamily="34" charset="0"/>
                        </a:rPr>
                        <a:t>Total Funds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600" b="1" i="0" u="none" strike="noStrike">
                          <a:solidFill>
                            <a:srgbClr val="FFFFFF"/>
                          </a:solidFill>
                          <a:effectLst/>
                          <a:latin typeface="Calibri" panose="020F0502020204030204" pitchFamily="34" charset="0"/>
                        </a:rPr>
                        <a:t>31-Dec-21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600" b="1" i="0" u="none" strike="noStrike" dirty="0">
                          <a:solidFill>
                            <a:srgbClr val="FFFFFF"/>
                          </a:solidFill>
                          <a:effectLst/>
                          <a:latin typeface="Calibri" panose="020F0502020204030204" pitchFamily="34" charset="0"/>
                        </a:rPr>
                        <a:t>30-Jun-21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600" b="1" i="0" u="none" strike="noStrike" dirty="0">
                          <a:solidFill>
                            <a:srgbClr val="FFFFFF"/>
                          </a:solidFill>
                          <a:effectLst/>
                          <a:latin typeface="Calibri" panose="020F0502020204030204" pitchFamily="34" charset="0"/>
                        </a:rPr>
                        <a:t>% Change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214859665"/>
                  </a:ext>
                </a:extLst>
              </a:tr>
              <a:tr h="331669">
                <a:tc>
                  <a:txBody>
                    <a:bodyPr/>
                    <a:lstStyle/>
                    <a:p>
                      <a:pPr algn="ctr" fontAlgn="ctr"/>
                      <a:r>
                        <a:rPr lang="en-US" sz="1400" b="0" i="0" u="none" strike="noStrike">
                          <a:solidFill>
                            <a:srgbClr val="FFFFFF"/>
                          </a:solidFill>
                          <a:effectLst/>
                          <a:latin typeface="Calibri" panose="020F0502020204030204" pitchFamily="34" charset="0"/>
                        </a:rPr>
                        <a:t>FI Funds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400" b="0" i="0" u="none" strike="noStrike">
                          <a:solidFill>
                            <a:srgbClr val="000000"/>
                          </a:solidFill>
                          <a:effectLst/>
                          <a:latin typeface="Calibri" panose="020F0502020204030204" pitchFamily="34" charset="0"/>
                        </a:rPr>
                        <a:t>2,786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Calibri" panose="020F0502020204030204" pitchFamily="34" charset="0"/>
                        </a:rPr>
                        <a:t>1,929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Calibri" panose="020F0502020204030204" pitchFamily="34" charset="0"/>
                        </a:rPr>
                        <a:t>44.5%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5738757"/>
                  </a:ext>
                </a:extLst>
              </a:tr>
              <a:tr h="331669">
                <a:tc>
                  <a:txBody>
                    <a:bodyPr/>
                    <a:lstStyle/>
                    <a:p>
                      <a:pPr algn="ctr" fontAlgn="ctr"/>
                      <a:r>
                        <a:rPr lang="en-US" sz="1400" b="0" i="0" u="none" strike="noStrike">
                          <a:solidFill>
                            <a:srgbClr val="FFFFFF"/>
                          </a:solidFill>
                          <a:effectLst/>
                          <a:latin typeface="Calibri" panose="020F0502020204030204" pitchFamily="34" charset="0"/>
                        </a:rPr>
                        <a:t>Equity Funds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400" b="0" i="0" u="none" strike="noStrike" dirty="0">
                          <a:solidFill>
                            <a:srgbClr val="000000"/>
                          </a:solidFill>
                          <a:effectLst/>
                          <a:latin typeface="Calibri" panose="020F0502020204030204" pitchFamily="34" charset="0"/>
                        </a:rPr>
                        <a:t>6,720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Calibri" panose="020F0502020204030204" pitchFamily="34" charset="0"/>
                        </a:rPr>
                        <a:t>6,864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Calibri" panose="020F0502020204030204" pitchFamily="34" charset="0"/>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7008616"/>
                  </a:ext>
                </a:extLst>
              </a:tr>
              <a:tr h="331669">
                <a:tc>
                  <a:txBody>
                    <a:bodyPr/>
                    <a:lstStyle/>
                    <a:p>
                      <a:pPr algn="ctr" fontAlgn="ctr"/>
                      <a:r>
                        <a:rPr lang="en-US" sz="1400" b="1" i="0" u="none" strike="noStrike">
                          <a:solidFill>
                            <a:srgbClr val="FFFFFF"/>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400" b="1" i="0" u="none" strike="noStrike">
                          <a:solidFill>
                            <a:srgbClr val="000000"/>
                          </a:solidFill>
                          <a:effectLst/>
                          <a:latin typeface="Calibri" panose="020F0502020204030204" pitchFamily="34" charset="0"/>
                        </a:rPr>
                        <a:t>9,507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rPr>
                        <a:t>8,792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Calibri" panose="020F0502020204030204" pitchFamily="34" charset="0"/>
                        </a:rPr>
                        <a:t>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0901895"/>
                  </a:ext>
                </a:extLst>
              </a:tr>
              <a:tr h="331669">
                <a:tc>
                  <a:txBody>
                    <a:bodyPr/>
                    <a:lstStyle/>
                    <a:p>
                      <a:pPr algn="ctr" fontAlgn="ctr"/>
                      <a:r>
                        <a:rPr lang="en-US" sz="1400" b="0" i="0" u="none" strike="noStrike">
                          <a:solidFill>
                            <a:srgbClr val="000000"/>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0" i="0" u="none" strike="noStrike">
                          <a:solidFill>
                            <a:srgbClr val="000000"/>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02034948"/>
                  </a:ext>
                </a:extLst>
              </a:tr>
              <a:tr h="331669">
                <a:tc>
                  <a:txBody>
                    <a:bodyPr/>
                    <a:lstStyle/>
                    <a:p>
                      <a:pPr algn="ctr" fontAlgn="ctr"/>
                      <a:r>
                        <a:rPr lang="en-US" sz="1400" b="1" i="0" u="none" strike="noStrike">
                          <a:solidFill>
                            <a:srgbClr val="FFFFFF"/>
                          </a:solidFill>
                          <a:effectLst/>
                          <a:latin typeface="Calibri" panose="020F0502020204030204" pitchFamily="34" charset="0"/>
                        </a:rPr>
                        <a:t>MCB-PSM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400" b="1" i="0" u="none" strike="noStrike">
                          <a:solidFill>
                            <a:srgbClr val="000000"/>
                          </a:solidFill>
                          <a:effectLst/>
                          <a:latin typeface="Calibri" panose="020F0502020204030204" pitchFamily="34" charset="0"/>
                        </a:rPr>
                        <a:t>99.0545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panose="020F0502020204030204" pitchFamily="34" charset="0"/>
                        </a:rPr>
                        <a:t>103.6294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Calibri" panose="020F0502020204030204" pitchFamily="34" charset="0"/>
                        </a:rPr>
                        <a:t>-4.4%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5201966"/>
                  </a:ext>
                </a:extLst>
              </a:tr>
            </a:tbl>
          </a:graphicData>
        </a:graphic>
      </p:graphicFrame>
    </p:spTree>
    <p:extLst>
      <p:ext uri="{BB962C8B-B14F-4D97-AF65-F5344CB8AC3E}">
        <p14:creationId xmlns:p14="http://schemas.microsoft.com/office/powerpoint/2010/main" val="845278549"/>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0014" y="5889057"/>
            <a:ext cx="9799749" cy="369332"/>
          </a:xfrm>
          <a:prstGeom prst="rect">
            <a:avLst/>
          </a:prstGeom>
          <a:noFill/>
        </p:spPr>
        <p:txBody>
          <a:bodyPr wrap="square" rtlCol="0">
            <a:spAutoFit/>
          </a:bodyPr>
          <a:lstStyle/>
          <a:p>
            <a:r>
              <a:rPr lang="en-US" sz="900" i="1" dirty="0"/>
              <a:t>* Outperformance is calculated on the basis of since inception returns and weighted KSE-100/ KMI-30 Index return.</a:t>
            </a:r>
            <a:br>
              <a:rPr lang="en-US" sz="900" i="1" dirty="0"/>
            </a:br>
            <a:r>
              <a:rPr lang="en-US" sz="900" i="1" dirty="0"/>
              <a:t>** Client changed mandate type to a pure fixed income mandate, therefore, weighted KSE-100/ KMI-300 Since Inception Return represents weighted return till date of change and new benchmark since then.</a:t>
            </a:r>
            <a:endParaRPr lang="en-US" sz="1100" i="1" dirty="0"/>
          </a:p>
        </p:txBody>
      </p:sp>
      <p:sp>
        <p:nvSpPr>
          <p:cNvPr id="7"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a:solidFill>
                  <a:srgbClr val="002060"/>
                </a:solidFill>
              </a:rPr>
              <a:t>CPPI – Returns till </a:t>
            </a:r>
            <a:r>
              <a:rPr lang="en-US" sz="2500" dirty="0" smtClean="0">
                <a:solidFill>
                  <a:srgbClr val="002060"/>
                </a:solidFill>
              </a:rPr>
              <a:t>Dec 31, </a:t>
            </a:r>
            <a:r>
              <a:rPr lang="en-US" sz="2500" dirty="0">
                <a:solidFill>
                  <a:srgbClr val="002060"/>
                </a:solidFill>
              </a:rPr>
              <a:t>2021</a:t>
            </a:r>
          </a:p>
        </p:txBody>
      </p:sp>
      <p:sp>
        <p:nvSpPr>
          <p:cNvPr id="5" name="Slide Number Placeholder 4"/>
          <p:cNvSpPr>
            <a:spLocks noGrp="1"/>
          </p:cNvSpPr>
          <p:nvPr>
            <p:ph type="sldNum" sz="quarter" idx="12"/>
          </p:nvPr>
        </p:nvSpPr>
        <p:spPr/>
        <p:txBody>
          <a:bodyPr/>
          <a:lstStyle/>
          <a:p>
            <a:fld id="{EEE7F302-4070-4384-992C-E3CACAF5C789}" type="slidenum">
              <a:rPr lang="en-US" smtClean="0"/>
              <a:pPr/>
              <a:t>4</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15727554"/>
              </p:ext>
            </p:extLst>
          </p:nvPr>
        </p:nvGraphicFramePr>
        <p:xfrm>
          <a:off x="218606" y="914401"/>
          <a:ext cx="11788666" cy="4829291"/>
        </p:xfrm>
        <a:graphic>
          <a:graphicData uri="http://schemas.openxmlformats.org/drawingml/2006/table">
            <a:tbl>
              <a:tblPr/>
              <a:tblGrid>
                <a:gridCol w="1142779">
                  <a:extLst>
                    <a:ext uri="{9D8B030D-6E8A-4147-A177-3AD203B41FA5}">
                      <a16:colId xmlns:a16="http://schemas.microsoft.com/office/drawing/2014/main" val="1100582950"/>
                    </a:ext>
                  </a:extLst>
                </a:gridCol>
                <a:gridCol w="1142779">
                  <a:extLst>
                    <a:ext uri="{9D8B030D-6E8A-4147-A177-3AD203B41FA5}">
                      <a16:colId xmlns:a16="http://schemas.microsoft.com/office/drawing/2014/main" val="2516373184"/>
                    </a:ext>
                  </a:extLst>
                </a:gridCol>
                <a:gridCol w="1142779">
                  <a:extLst>
                    <a:ext uri="{9D8B030D-6E8A-4147-A177-3AD203B41FA5}">
                      <a16:colId xmlns:a16="http://schemas.microsoft.com/office/drawing/2014/main" val="3900743000"/>
                    </a:ext>
                  </a:extLst>
                </a:gridCol>
                <a:gridCol w="1142779">
                  <a:extLst>
                    <a:ext uri="{9D8B030D-6E8A-4147-A177-3AD203B41FA5}">
                      <a16:colId xmlns:a16="http://schemas.microsoft.com/office/drawing/2014/main" val="4266533771"/>
                    </a:ext>
                  </a:extLst>
                </a:gridCol>
                <a:gridCol w="1263071">
                  <a:extLst>
                    <a:ext uri="{9D8B030D-6E8A-4147-A177-3AD203B41FA5}">
                      <a16:colId xmlns:a16="http://schemas.microsoft.com/office/drawing/2014/main" val="1885073867"/>
                    </a:ext>
                  </a:extLst>
                </a:gridCol>
                <a:gridCol w="1232998">
                  <a:extLst>
                    <a:ext uri="{9D8B030D-6E8A-4147-A177-3AD203B41FA5}">
                      <a16:colId xmlns:a16="http://schemas.microsoft.com/office/drawing/2014/main" val="2694732204"/>
                    </a:ext>
                  </a:extLst>
                </a:gridCol>
                <a:gridCol w="1278108">
                  <a:extLst>
                    <a:ext uri="{9D8B030D-6E8A-4147-A177-3AD203B41FA5}">
                      <a16:colId xmlns:a16="http://schemas.microsoft.com/office/drawing/2014/main" val="577079810"/>
                    </a:ext>
                  </a:extLst>
                </a:gridCol>
                <a:gridCol w="1428473">
                  <a:extLst>
                    <a:ext uri="{9D8B030D-6E8A-4147-A177-3AD203B41FA5}">
                      <a16:colId xmlns:a16="http://schemas.microsoft.com/office/drawing/2014/main" val="3854343626"/>
                    </a:ext>
                  </a:extLst>
                </a:gridCol>
                <a:gridCol w="1007450">
                  <a:extLst>
                    <a:ext uri="{9D8B030D-6E8A-4147-A177-3AD203B41FA5}">
                      <a16:colId xmlns:a16="http://schemas.microsoft.com/office/drawing/2014/main" val="1368193767"/>
                    </a:ext>
                  </a:extLst>
                </a:gridCol>
                <a:gridCol w="1007450">
                  <a:extLst>
                    <a:ext uri="{9D8B030D-6E8A-4147-A177-3AD203B41FA5}">
                      <a16:colId xmlns:a16="http://schemas.microsoft.com/office/drawing/2014/main" val="2712267117"/>
                    </a:ext>
                  </a:extLst>
                </a:gridCol>
              </a:tblGrid>
              <a:tr h="779669">
                <a:tc>
                  <a:txBody>
                    <a:bodyPr/>
                    <a:lstStyle/>
                    <a:p>
                      <a:pPr algn="ctr" fontAlgn="ctr"/>
                      <a:r>
                        <a:rPr lang="en-US" sz="1000" b="1" i="0" u="none" strike="noStrike">
                          <a:solidFill>
                            <a:srgbClr val="FFFFFF"/>
                          </a:solidFill>
                          <a:effectLst/>
                          <a:latin typeface="Calibri" panose="020F0502020204030204" pitchFamily="34" charset="0"/>
                        </a:rPr>
                        <a:t>Client Name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Calibri" panose="020F0502020204030204" pitchFamily="34" charset="0"/>
                        </a:rPr>
                        <a:t>Portfolio Size</a:t>
                      </a:r>
                      <a:br>
                        <a:rPr lang="en-US" sz="1000" b="1" i="0" u="none" strike="noStrike">
                          <a:solidFill>
                            <a:srgbClr val="FFFFFF"/>
                          </a:solidFill>
                          <a:effectLst/>
                          <a:latin typeface="Calibri" panose="020F0502020204030204" pitchFamily="34" charset="0"/>
                        </a:rPr>
                      </a:br>
                      <a:r>
                        <a:rPr lang="en-US" sz="1000" b="1" i="0" u="none" strike="noStrike">
                          <a:solidFill>
                            <a:srgbClr val="FFFFFF"/>
                          </a:solidFill>
                          <a:effectLst/>
                          <a:latin typeface="Calibri" panose="020F0502020204030204" pitchFamily="34" charset="0"/>
                        </a:rPr>
                        <a:t>(mn)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Calibri" panose="020F0502020204030204" pitchFamily="34" charset="0"/>
                        </a:rPr>
                        <a:t>Equity </a:t>
                      </a:r>
                      <a:br>
                        <a:rPr lang="en-US" sz="1000" b="1" i="0" u="none" strike="noStrike">
                          <a:solidFill>
                            <a:srgbClr val="FFFFFF"/>
                          </a:solidFill>
                          <a:effectLst/>
                          <a:latin typeface="Calibri" panose="020F0502020204030204" pitchFamily="34" charset="0"/>
                        </a:rPr>
                      </a:br>
                      <a:r>
                        <a:rPr lang="en-US" sz="1000" b="1" i="0" u="none" strike="noStrike">
                          <a:solidFill>
                            <a:srgbClr val="FFFFFF"/>
                          </a:solidFill>
                          <a:effectLst/>
                          <a:latin typeface="Calibri" panose="020F0502020204030204" pitchFamily="34" charset="0"/>
                        </a:rPr>
                        <a:t>Allocation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dirty="0">
                          <a:solidFill>
                            <a:srgbClr val="FFFFFF"/>
                          </a:solidFill>
                          <a:effectLst/>
                          <a:latin typeface="Calibri" panose="020F0502020204030204" pitchFamily="34" charset="0"/>
                        </a:rPr>
                        <a:t>Term Elapsed </a:t>
                      </a:r>
                      <a:endParaRPr lang="en-US" sz="1000" b="1" i="0" u="none" strike="noStrike" dirty="0" smtClean="0">
                        <a:solidFill>
                          <a:srgbClr val="FFFFFF"/>
                        </a:solidFill>
                        <a:effectLst/>
                        <a:latin typeface="Calibri" panose="020F0502020204030204" pitchFamily="34" charset="0"/>
                      </a:endParaRPr>
                    </a:p>
                    <a:p>
                      <a:pPr algn="ctr" fontAlgn="ctr"/>
                      <a:r>
                        <a:rPr lang="en-US" sz="1000" b="1" i="0" u="none" strike="noStrike" dirty="0" smtClean="0">
                          <a:solidFill>
                            <a:srgbClr val="FFFFFF"/>
                          </a:solidFill>
                          <a:effectLst/>
                          <a:latin typeface="Calibri" panose="020F0502020204030204" pitchFamily="34" charset="0"/>
                        </a:rPr>
                        <a:t>(</a:t>
                      </a:r>
                      <a:r>
                        <a:rPr lang="en-US" sz="1000" b="1" i="0" u="none" strike="noStrike" dirty="0">
                          <a:solidFill>
                            <a:srgbClr val="FFFFFF"/>
                          </a:solidFill>
                          <a:effectLst/>
                          <a:latin typeface="Calibri" panose="020F0502020204030204" pitchFamily="34" charset="0"/>
                        </a:rPr>
                        <a:t>Years)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dirty="0">
                          <a:solidFill>
                            <a:srgbClr val="FFFFFF"/>
                          </a:solidFill>
                          <a:effectLst/>
                          <a:latin typeface="Calibri" panose="020F0502020204030204" pitchFamily="34" charset="0"/>
                        </a:rPr>
                        <a:t> Return Since Inception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Calibri" panose="020F0502020204030204" pitchFamily="34" charset="0"/>
                        </a:rPr>
                        <a:t>Benchmark Since Inception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dirty="0">
                          <a:solidFill>
                            <a:srgbClr val="FFFFFF"/>
                          </a:solidFill>
                          <a:effectLst/>
                          <a:latin typeface="Calibri" panose="020F0502020204030204" pitchFamily="34" charset="0"/>
                        </a:rPr>
                        <a:t>Weighted KSE-100</a:t>
                      </a:r>
                      <a:r>
                        <a:rPr lang="en-US" sz="1000" b="1" i="0" u="none" strike="noStrike" dirty="0" smtClean="0">
                          <a:solidFill>
                            <a:srgbClr val="FFFFFF"/>
                          </a:solidFill>
                          <a:effectLst/>
                          <a:latin typeface="Calibri" panose="020F0502020204030204" pitchFamily="34" charset="0"/>
                        </a:rPr>
                        <a:t>/ KMI-30  </a:t>
                      </a:r>
                      <a:r>
                        <a:rPr lang="en-US" sz="1000" b="1" i="0" u="none" strike="noStrike" dirty="0">
                          <a:solidFill>
                            <a:srgbClr val="FFFFFF"/>
                          </a:solidFill>
                          <a:effectLst/>
                          <a:latin typeface="Calibri" panose="020F0502020204030204" pitchFamily="34" charset="0"/>
                        </a:rPr>
                        <a:t>Since Inception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Calibri" panose="020F0502020204030204" pitchFamily="34" charset="0"/>
                        </a:rPr>
                        <a:t>Outperformance/</a:t>
                      </a:r>
                      <a:br>
                        <a:rPr lang="en-US" sz="1000" b="1" i="0" u="none" strike="noStrike">
                          <a:solidFill>
                            <a:srgbClr val="FFFFFF"/>
                          </a:solidFill>
                          <a:effectLst/>
                          <a:latin typeface="Calibri" panose="020F0502020204030204" pitchFamily="34" charset="0"/>
                        </a:rPr>
                      </a:br>
                      <a:r>
                        <a:rPr lang="en-US" sz="1000" b="1" i="0" u="none" strike="noStrike">
                          <a:solidFill>
                            <a:srgbClr val="FFFFFF"/>
                          </a:solidFill>
                          <a:effectLst/>
                          <a:latin typeface="Calibri" panose="020F0502020204030204" pitchFamily="34" charset="0"/>
                        </a:rPr>
                        <a:t>Underperformance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Calibri" panose="020F0502020204030204" pitchFamily="34" charset="0"/>
                        </a:rPr>
                        <a:t>Return</a:t>
                      </a:r>
                      <a:br>
                        <a:rPr lang="en-US" sz="1000" b="1" i="0" u="none" strike="noStrike">
                          <a:solidFill>
                            <a:srgbClr val="FFFFFF"/>
                          </a:solidFill>
                          <a:effectLst/>
                          <a:latin typeface="Calibri" panose="020F0502020204030204" pitchFamily="34" charset="0"/>
                        </a:rPr>
                      </a:br>
                      <a:r>
                        <a:rPr lang="en-US" sz="1000" b="1" i="0" u="none" strike="noStrike">
                          <a:solidFill>
                            <a:srgbClr val="FFFFFF"/>
                          </a:solidFill>
                          <a:effectLst/>
                          <a:latin typeface="Calibri" panose="020F0502020204030204" pitchFamily="34" charset="0"/>
                        </a:rPr>
                        <a:t>FY22TD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Calibri" panose="020F0502020204030204" pitchFamily="34" charset="0"/>
                        </a:rPr>
                        <a:t>Benchmark </a:t>
                      </a:r>
                      <a:br>
                        <a:rPr lang="en-US" sz="1000" b="1" i="0" u="none" strike="noStrike">
                          <a:solidFill>
                            <a:srgbClr val="FFFFFF"/>
                          </a:solidFill>
                          <a:effectLst/>
                          <a:latin typeface="Calibri" panose="020F0502020204030204" pitchFamily="34" charset="0"/>
                        </a:rPr>
                      </a:br>
                      <a:r>
                        <a:rPr lang="en-US" sz="1000" b="1" i="0" u="none" strike="noStrike">
                          <a:solidFill>
                            <a:srgbClr val="FFFFFF"/>
                          </a:solidFill>
                          <a:effectLst/>
                          <a:latin typeface="Calibri" panose="020F0502020204030204" pitchFamily="34" charset="0"/>
                        </a:rPr>
                        <a:t>FY22TD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141441290"/>
                  </a:ext>
                </a:extLst>
              </a:tr>
              <a:tr h="224979">
                <a:tc>
                  <a:txBody>
                    <a:bodyPr/>
                    <a:lstStyle/>
                    <a:p>
                      <a:pPr algn="ctr" fontAlgn="ctr"/>
                      <a:r>
                        <a:rPr lang="en-US" sz="1000" b="0" i="0" u="none" strike="noStrike">
                          <a:solidFill>
                            <a:srgbClr val="000000"/>
                          </a:solidFill>
                          <a:effectLst/>
                          <a:latin typeface="Calibri" panose="020F0502020204030204" pitchFamily="34" charset="0"/>
                        </a:rPr>
                        <a:t>Client 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271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2960073"/>
                  </a:ext>
                </a:extLst>
              </a:tr>
              <a:tr h="224979">
                <a:tc>
                  <a:txBody>
                    <a:bodyPr/>
                    <a:lstStyle/>
                    <a:p>
                      <a:pPr algn="ctr" fontAlgn="ctr"/>
                      <a:r>
                        <a:rPr lang="en-US" sz="1000" b="0" i="0" u="none" strike="noStrike">
                          <a:solidFill>
                            <a:srgbClr val="000000"/>
                          </a:solidFill>
                          <a:effectLst/>
                          <a:latin typeface="Calibri" panose="020F0502020204030204" pitchFamily="34" charset="0"/>
                        </a:rPr>
                        <a:t>Client 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222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34.59%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80.76%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010327"/>
                  </a:ext>
                </a:extLst>
              </a:tr>
              <a:tr h="224979">
                <a:tc>
                  <a:txBody>
                    <a:bodyPr/>
                    <a:lstStyle/>
                    <a:p>
                      <a:pPr algn="ctr" fontAlgn="ctr"/>
                      <a:r>
                        <a:rPr lang="en-US" sz="1000" b="0" i="0" u="none" strike="noStrike">
                          <a:solidFill>
                            <a:srgbClr val="000000"/>
                          </a:solidFill>
                          <a:effectLst/>
                          <a:latin typeface="Calibri" panose="020F0502020204030204" pitchFamily="34" charset="0"/>
                        </a:rPr>
                        <a:t>Client 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197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1.91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3092354"/>
                  </a:ext>
                </a:extLst>
              </a:tr>
              <a:tr h="224979">
                <a:tc>
                  <a:txBody>
                    <a:bodyPr/>
                    <a:lstStyle/>
                    <a:p>
                      <a:pPr algn="ctr" fontAlgn="ctr"/>
                      <a:r>
                        <a:rPr lang="en-US" sz="1000" b="0" i="0" u="none" strike="noStrike">
                          <a:solidFill>
                            <a:srgbClr val="000000"/>
                          </a:solidFill>
                          <a:effectLst/>
                          <a:latin typeface="Calibri" panose="020F0502020204030204" pitchFamily="34" charset="0"/>
                        </a:rPr>
                        <a:t>Client 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194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4907915"/>
                  </a:ext>
                </a:extLst>
              </a:tr>
              <a:tr h="224979">
                <a:tc>
                  <a:txBody>
                    <a:bodyPr/>
                    <a:lstStyle/>
                    <a:p>
                      <a:pPr algn="ctr" fontAlgn="ctr"/>
                      <a:r>
                        <a:rPr lang="en-US" sz="1000" b="0" i="0" u="none" strike="noStrike">
                          <a:solidFill>
                            <a:srgbClr val="000000"/>
                          </a:solidFill>
                          <a:effectLst/>
                          <a:latin typeface="Calibri" panose="020F0502020204030204" pitchFamily="34" charset="0"/>
                        </a:rPr>
                        <a:t>Client 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154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6.96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67.96%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30.13%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5724363"/>
                  </a:ext>
                </a:extLst>
              </a:tr>
              <a:tr h="224979">
                <a:tc>
                  <a:txBody>
                    <a:bodyPr/>
                    <a:lstStyle/>
                    <a:p>
                      <a:pPr algn="ctr" fontAlgn="ctr"/>
                      <a:r>
                        <a:rPr lang="en-US" sz="1000" b="0" i="0" u="none" strike="noStrike">
                          <a:solidFill>
                            <a:srgbClr val="000000"/>
                          </a:solidFill>
                          <a:effectLst/>
                          <a:latin typeface="Calibri" panose="020F0502020204030204" pitchFamily="34" charset="0"/>
                        </a:rPr>
                        <a:t>Client 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80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dirty="0">
                          <a:solidFill>
                            <a:srgbClr val="000000"/>
                          </a:solidFill>
                          <a:effectLst/>
                          <a:latin typeface="Calibri" panose="020F0502020204030204" pitchFamily="34" charset="0"/>
                        </a:rPr>
                        <a:t>0.89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4262668"/>
                  </a:ext>
                </a:extLst>
              </a:tr>
              <a:tr h="224979">
                <a:tc>
                  <a:txBody>
                    <a:bodyPr/>
                    <a:lstStyle/>
                    <a:p>
                      <a:pPr algn="ctr" fontAlgn="ctr"/>
                      <a:r>
                        <a:rPr lang="en-US" sz="1000" b="0" i="0" u="none" strike="noStrike">
                          <a:solidFill>
                            <a:srgbClr val="000000"/>
                          </a:solidFill>
                          <a:effectLst/>
                          <a:latin typeface="Calibri" panose="020F0502020204030204" pitchFamily="34" charset="0"/>
                        </a:rPr>
                        <a:t>Client 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29.71%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7.56%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6524525"/>
                  </a:ext>
                </a:extLst>
              </a:tr>
              <a:tr h="224979">
                <a:tc>
                  <a:txBody>
                    <a:bodyPr/>
                    <a:lstStyle/>
                    <a:p>
                      <a:pPr algn="ctr" fontAlgn="ctr"/>
                      <a:r>
                        <a:rPr lang="en-US" sz="1000" b="0" i="0" u="none" strike="noStrike">
                          <a:solidFill>
                            <a:srgbClr val="000000"/>
                          </a:solidFill>
                          <a:effectLst/>
                          <a:latin typeface="Calibri" panose="020F0502020204030204" pitchFamily="34" charset="0"/>
                        </a:rPr>
                        <a:t>Client 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21.06%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27.67%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1713445"/>
                  </a:ext>
                </a:extLst>
              </a:tr>
              <a:tr h="224979">
                <a:tc>
                  <a:txBody>
                    <a:bodyPr/>
                    <a:lstStyle/>
                    <a:p>
                      <a:pPr algn="ctr" fontAlgn="ctr"/>
                      <a:r>
                        <a:rPr lang="en-US" sz="1000" b="0" i="0" u="none" strike="noStrike">
                          <a:solidFill>
                            <a:srgbClr val="000000"/>
                          </a:solidFill>
                          <a:effectLst/>
                          <a:latin typeface="Calibri" panose="020F0502020204030204" pitchFamily="34" charset="0"/>
                        </a:rPr>
                        <a:t>Client 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23.00%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56.04%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-15.23%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9058597"/>
                  </a:ext>
                </a:extLst>
              </a:tr>
              <a:tr h="224979">
                <a:tc>
                  <a:txBody>
                    <a:bodyPr/>
                    <a:lstStyle/>
                    <a:p>
                      <a:pPr algn="ctr" fontAlgn="ctr"/>
                      <a:r>
                        <a:rPr lang="en-US" sz="1000" b="0" i="0" u="none" strike="noStrike">
                          <a:solidFill>
                            <a:srgbClr val="000000"/>
                          </a:solidFill>
                          <a:effectLst/>
                          <a:latin typeface="Calibri" panose="020F0502020204030204" pitchFamily="34" charset="0"/>
                        </a:rPr>
                        <a:t>Client J</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8.34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85.14%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176.22%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93.34%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Underperformance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046561"/>
                  </a:ext>
                </a:extLst>
              </a:tr>
              <a:tr h="224979">
                <a:tc>
                  <a:txBody>
                    <a:bodyPr/>
                    <a:lstStyle/>
                    <a:p>
                      <a:pPr algn="ctr" fontAlgn="ctr"/>
                      <a:r>
                        <a:rPr lang="en-US" sz="1000" b="0" i="0" u="none" strike="noStrike">
                          <a:solidFill>
                            <a:srgbClr val="000000"/>
                          </a:solidFill>
                          <a:effectLst/>
                          <a:latin typeface="Calibri" panose="020F0502020204030204" pitchFamily="34" charset="0"/>
                        </a:rPr>
                        <a:t>Client 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55.15%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6397572"/>
                  </a:ext>
                </a:extLst>
              </a:tr>
              <a:tr h="224979">
                <a:tc>
                  <a:txBody>
                    <a:bodyPr/>
                    <a:lstStyle/>
                    <a:p>
                      <a:pPr algn="ctr" fontAlgn="ctr"/>
                      <a:r>
                        <a:rPr lang="en-US" sz="1000" b="0" i="0" u="none" strike="noStrike">
                          <a:solidFill>
                            <a:srgbClr val="000000"/>
                          </a:solidFill>
                          <a:effectLst/>
                          <a:latin typeface="Calibri" panose="020F0502020204030204" pitchFamily="34" charset="0"/>
                        </a:rPr>
                        <a:t>Client 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123.87%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17.29%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7.56%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6935011"/>
                  </a:ext>
                </a:extLst>
              </a:tr>
              <a:tr h="224979">
                <a:tc>
                  <a:txBody>
                    <a:bodyPr/>
                    <a:lstStyle/>
                    <a:p>
                      <a:pPr algn="ctr" fontAlgn="ctr"/>
                      <a:r>
                        <a:rPr lang="en-US" sz="1000" b="0" i="0" u="none" strike="noStrike">
                          <a:solidFill>
                            <a:srgbClr val="000000"/>
                          </a:solidFill>
                          <a:effectLst/>
                          <a:latin typeface="Calibri" panose="020F0502020204030204" pitchFamily="34" charset="0"/>
                        </a:rPr>
                        <a:t>Client 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5.01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30.09%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7.56%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3874612"/>
                  </a:ext>
                </a:extLst>
              </a:tr>
              <a:tr h="224979">
                <a:tc>
                  <a:txBody>
                    <a:bodyPr/>
                    <a:lstStyle/>
                    <a:p>
                      <a:pPr algn="ctr" fontAlgn="ctr"/>
                      <a:r>
                        <a:rPr lang="en-US" sz="1000" b="0" i="0" u="none" strike="noStrike">
                          <a:solidFill>
                            <a:srgbClr val="000000"/>
                          </a:solidFill>
                          <a:effectLst/>
                          <a:latin typeface="Calibri" panose="020F0502020204030204" pitchFamily="34" charset="0"/>
                        </a:rPr>
                        <a:t>Client 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32.36%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Underperformance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3.61%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9841952"/>
                  </a:ext>
                </a:extLst>
              </a:tr>
              <a:tr h="224979">
                <a:tc>
                  <a:txBody>
                    <a:bodyPr/>
                    <a:lstStyle/>
                    <a:p>
                      <a:pPr algn="ctr" fontAlgn="ctr"/>
                      <a:r>
                        <a:rPr lang="en-US" sz="1000" b="0" i="0" u="none" strike="noStrike">
                          <a:solidFill>
                            <a:srgbClr val="000000"/>
                          </a:solidFill>
                          <a:effectLst/>
                          <a:latin typeface="Calibri" panose="020F0502020204030204" pitchFamily="34" charset="0"/>
                        </a:rPr>
                        <a:t>Client 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-6.77%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2000967"/>
                  </a:ext>
                </a:extLst>
              </a:tr>
              <a:tr h="224979">
                <a:tc>
                  <a:txBody>
                    <a:bodyPr/>
                    <a:lstStyle/>
                    <a:p>
                      <a:pPr algn="ctr" fontAlgn="ctr"/>
                      <a:r>
                        <a:rPr lang="en-US" sz="1000" b="0" i="0" u="none" strike="noStrike">
                          <a:solidFill>
                            <a:srgbClr val="000000"/>
                          </a:solidFill>
                          <a:effectLst/>
                          <a:latin typeface="Calibri" panose="020F0502020204030204" pitchFamily="34" charset="0"/>
                        </a:rPr>
                        <a:t>Client P</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16.22%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10.36%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Outperformance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8562449"/>
                  </a:ext>
                </a:extLst>
              </a:tr>
              <a:tr h="224979">
                <a:tc>
                  <a:txBody>
                    <a:bodyPr/>
                    <a:lstStyle/>
                    <a:p>
                      <a:pPr algn="ctr" fontAlgn="ctr"/>
                      <a:r>
                        <a:rPr lang="en-US" sz="1000" b="0" i="0" u="none" strike="noStrike">
                          <a:solidFill>
                            <a:srgbClr val="FFFFFF"/>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0" i="0" u="none" strike="noStrike">
                          <a:solidFill>
                            <a:srgbClr val="FFFFFF"/>
                          </a:solidFill>
                          <a:effectLst/>
                          <a:latin typeface="Calibri" panose="020F0502020204030204" pitchFamily="34" charset="0"/>
                        </a:rPr>
                        <a:t>1,521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40978096"/>
                  </a:ext>
                </a:extLst>
              </a:tr>
              <a:tr h="224979">
                <a:tc>
                  <a:txBody>
                    <a:bodyPr/>
                    <a:lstStyle/>
                    <a:p>
                      <a:pPr algn="ctr" fontAlgn="ctr"/>
                      <a:r>
                        <a:rPr lang="en-US" sz="1000" b="0" i="0" u="none" strike="noStrike">
                          <a:solidFill>
                            <a:srgbClr val="FFFFFF"/>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000" b="0" i="0" u="none" strike="noStrike">
                          <a:solidFill>
                            <a:srgbClr val="FFFFFF"/>
                          </a:solidFill>
                          <a:effectLst/>
                          <a:latin typeface="Calibri" panose="020F0502020204030204" pitchFamily="34" charset="0"/>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en-US" sz="1000" b="0" i="0" u="none" strike="noStrike">
                          <a:solidFill>
                            <a:srgbClr val="FFFFFF"/>
                          </a:solidFill>
                          <a:effectLst/>
                          <a:latin typeface="Calibri" panose="020F0502020204030204" pitchFamily="34" charset="0"/>
                        </a:rPr>
                        <a:t>% of Outperforming Portfolios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a:txBody>
                    <a:bodyPr/>
                    <a:lstStyle/>
                    <a:p>
                      <a:pPr algn="ctr" fontAlgn="ctr"/>
                      <a:r>
                        <a:rPr lang="en-US" sz="1000" b="0" i="0" u="none" strike="noStrike">
                          <a:solidFill>
                            <a:srgbClr val="000000"/>
                          </a:solidFill>
                          <a:effectLst/>
                          <a:latin typeface="Calibri" panose="020F0502020204030204" pitchFamily="34" charset="0"/>
                        </a:rPr>
                        <a:t>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618858411"/>
                  </a:ext>
                </a:extLst>
              </a:tr>
            </a:tbl>
          </a:graphicData>
        </a:graphic>
      </p:graphicFrame>
    </p:spTree>
    <p:extLst>
      <p:ext uri="{BB962C8B-B14F-4D97-AF65-F5344CB8AC3E}">
        <p14:creationId xmlns:p14="http://schemas.microsoft.com/office/powerpoint/2010/main" val="210763489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8609" y="3086379"/>
            <a:ext cx="2011250" cy="230832"/>
          </a:xfrm>
          <a:prstGeom prst="rect">
            <a:avLst/>
          </a:prstGeom>
          <a:noFill/>
        </p:spPr>
        <p:txBody>
          <a:bodyPr wrap="square" rtlCol="0">
            <a:spAutoFit/>
          </a:bodyPr>
          <a:lstStyle/>
          <a:p>
            <a:r>
              <a:rPr lang="en-US" sz="900" i="1" dirty="0" smtClean="0"/>
              <a:t>* </a:t>
            </a:r>
            <a:r>
              <a:rPr lang="en-US" sz="900" i="1" dirty="0"/>
              <a:t>Return are presented as </a:t>
            </a:r>
            <a:r>
              <a:rPr lang="en-US" sz="900" i="1" dirty="0" smtClean="0"/>
              <a:t>Absolute</a:t>
            </a:r>
            <a:endParaRPr lang="en-US" sz="900" i="1" dirty="0" smtClean="0">
              <a:solidFill>
                <a:srgbClr val="FFFF00"/>
              </a:solidFill>
            </a:endParaRPr>
          </a:p>
        </p:txBody>
      </p:sp>
      <p:sp>
        <p:nvSpPr>
          <p:cNvPr id="6"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a:solidFill>
                  <a:srgbClr val="002060"/>
                </a:solidFill>
              </a:rPr>
              <a:t>Performance Review – Direct Instrument Mandates (Equity Funds)</a:t>
            </a:r>
          </a:p>
        </p:txBody>
      </p:sp>
      <p:sp>
        <p:nvSpPr>
          <p:cNvPr id="7" name="Slide Number Placeholder 6"/>
          <p:cNvSpPr>
            <a:spLocks noGrp="1"/>
          </p:cNvSpPr>
          <p:nvPr>
            <p:ph type="sldNum" sz="quarter" idx="12"/>
          </p:nvPr>
        </p:nvSpPr>
        <p:spPr/>
        <p:txBody>
          <a:bodyPr/>
          <a:lstStyle/>
          <a:p>
            <a:fld id="{EEE7F302-4070-4384-992C-E3CACAF5C789}" type="slidenum">
              <a:rPr lang="en-US" smtClean="0"/>
              <a:pPr/>
              <a:t>5</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185301920"/>
              </p:ext>
            </p:extLst>
          </p:nvPr>
        </p:nvGraphicFramePr>
        <p:xfrm>
          <a:off x="218609" y="1207750"/>
          <a:ext cx="11612459" cy="1811483"/>
        </p:xfrm>
        <a:graphic>
          <a:graphicData uri="http://schemas.openxmlformats.org/drawingml/2006/table">
            <a:tbl>
              <a:tblPr/>
              <a:tblGrid>
                <a:gridCol w="2288168">
                  <a:extLst>
                    <a:ext uri="{9D8B030D-6E8A-4147-A177-3AD203B41FA5}">
                      <a16:colId xmlns:a16="http://schemas.microsoft.com/office/drawing/2014/main" val="3486123243"/>
                    </a:ext>
                  </a:extLst>
                </a:gridCol>
                <a:gridCol w="629247">
                  <a:extLst>
                    <a:ext uri="{9D8B030D-6E8A-4147-A177-3AD203B41FA5}">
                      <a16:colId xmlns:a16="http://schemas.microsoft.com/office/drawing/2014/main" val="1305555358"/>
                    </a:ext>
                  </a:extLst>
                </a:gridCol>
                <a:gridCol w="1327138">
                  <a:extLst>
                    <a:ext uri="{9D8B030D-6E8A-4147-A177-3AD203B41FA5}">
                      <a16:colId xmlns:a16="http://schemas.microsoft.com/office/drawing/2014/main" val="2560874777"/>
                    </a:ext>
                  </a:extLst>
                </a:gridCol>
                <a:gridCol w="1052558">
                  <a:extLst>
                    <a:ext uri="{9D8B030D-6E8A-4147-A177-3AD203B41FA5}">
                      <a16:colId xmlns:a16="http://schemas.microsoft.com/office/drawing/2014/main" val="2767935625"/>
                    </a:ext>
                  </a:extLst>
                </a:gridCol>
                <a:gridCol w="1052558">
                  <a:extLst>
                    <a:ext uri="{9D8B030D-6E8A-4147-A177-3AD203B41FA5}">
                      <a16:colId xmlns:a16="http://schemas.microsoft.com/office/drawing/2014/main" val="2208104318"/>
                    </a:ext>
                  </a:extLst>
                </a:gridCol>
                <a:gridCol w="1052558">
                  <a:extLst>
                    <a:ext uri="{9D8B030D-6E8A-4147-A177-3AD203B41FA5}">
                      <a16:colId xmlns:a16="http://schemas.microsoft.com/office/drawing/2014/main" val="4265587890"/>
                    </a:ext>
                  </a:extLst>
                </a:gridCol>
                <a:gridCol w="1052558">
                  <a:extLst>
                    <a:ext uri="{9D8B030D-6E8A-4147-A177-3AD203B41FA5}">
                      <a16:colId xmlns:a16="http://schemas.microsoft.com/office/drawing/2014/main" val="1379127614"/>
                    </a:ext>
                  </a:extLst>
                </a:gridCol>
                <a:gridCol w="1052558">
                  <a:extLst>
                    <a:ext uri="{9D8B030D-6E8A-4147-A177-3AD203B41FA5}">
                      <a16:colId xmlns:a16="http://schemas.microsoft.com/office/drawing/2014/main" val="4216791008"/>
                    </a:ext>
                  </a:extLst>
                </a:gridCol>
                <a:gridCol w="1052558">
                  <a:extLst>
                    <a:ext uri="{9D8B030D-6E8A-4147-A177-3AD203B41FA5}">
                      <a16:colId xmlns:a16="http://schemas.microsoft.com/office/drawing/2014/main" val="3797215156"/>
                    </a:ext>
                  </a:extLst>
                </a:gridCol>
                <a:gridCol w="1052558">
                  <a:extLst>
                    <a:ext uri="{9D8B030D-6E8A-4147-A177-3AD203B41FA5}">
                      <a16:colId xmlns:a16="http://schemas.microsoft.com/office/drawing/2014/main" val="2112103418"/>
                    </a:ext>
                  </a:extLst>
                </a:gridCol>
              </a:tblGrid>
              <a:tr h="239321">
                <a:tc gridSpan="3">
                  <a:txBody>
                    <a:bodyPr/>
                    <a:lstStyle/>
                    <a:p>
                      <a:pPr algn="ctr" fontAlgn="ctr"/>
                      <a:r>
                        <a:rPr lang="en-US" sz="1100" b="1" i="0" u="none" strike="noStrike">
                          <a:solidFill>
                            <a:srgbClr val="FFFFFF"/>
                          </a:solidFill>
                          <a:effectLst/>
                          <a:latin typeface="Calibri" panose="020F0502020204030204" pitchFamily="34" charset="0"/>
                        </a:rPr>
                        <a:t>High Risk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1" i="0" u="none" strike="noStrike">
                          <a:solidFill>
                            <a:srgbClr val="FFFFFF"/>
                          </a:solidFill>
                          <a:effectLst/>
                          <a:latin typeface="Calibri" panose="020F0502020204030204" pitchFamily="34" charset="0"/>
                        </a:rPr>
                        <a:t>HYR-FY22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4">
                  <a:txBody>
                    <a:bodyPr/>
                    <a:lstStyle/>
                    <a:p>
                      <a:pPr algn="ctr" fontAlgn="ctr"/>
                      <a:r>
                        <a:rPr lang="en-US" sz="1100" b="1" i="0" u="none" strike="noStrike">
                          <a:solidFill>
                            <a:srgbClr val="FFFFFF"/>
                          </a:solidFill>
                          <a:effectLst/>
                          <a:latin typeface="Calibri" panose="020F0502020204030204" pitchFamily="34" charset="0"/>
                        </a:rPr>
                        <a:t>Since Inception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91121635"/>
                  </a:ext>
                </a:extLst>
              </a:tr>
              <a:tr h="413890">
                <a:tc>
                  <a:txBody>
                    <a:bodyPr/>
                    <a:lstStyle/>
                    <a:p>
                      <a:pPr algn="ctr" fontAlgn="ctr"/>
                      <a:r>
                        <a:rPr lang="en-US" sz="1000" b="1" i="0" u="none" strike="noStrike">
                          <a:solidFill>
                            <a:srgbClr val="000000"/>
                          </a:solidFill>
                          <a:effectLst/>
                          <a:latin typeface="Calibri" panose="020F0502020204030204" pitchFamily="34" charset="0"/>
                        </a:rPr>
                        <a:t>SMA 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AUM (PKR mn)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FI / Equity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KSE 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Days to Return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KSE 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222406"/>
                  </a:ext>
                </a:extLst>
              </a:tr>
              <a:tr h="289568">
                <a:tc>
                  <a:txBody>
                    <a:bodyPr/>
                    <a:lstStyle/>
                    <a:p>
                      <a:pPr algn="ctr" fontAlgn="ctr"/>
                      <a:r>
                        <a:rPr lang="en-US" sz="1100" b="0" i="0" u="none" strike="noStrike">
                          <a:solidFill>
                            <a:srgbClr val="000000"/>
                          </a:solidFill>
                          <a:effectLst/>
                          <a:latin typeface="Calibri" panose="020F0502020204030204" pitchFamily="34" charset="0"/>
                        </a:rPr>
                        <a:t>Individual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2557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8352276"/>
                  </a:ext>
                </a:extLst>
              </a:tr>
              <a:tr h="289568">
                <a:tc>
                  <a:txBody>
                    <a:bodyPr/>
                    <a:lstStyle/>
                    <a:p>
                      <a:pPr algn="ctr" fontAlgn="ctr"/>
                      <a:r>
                        <a:rPr lang="en-US" sz="1100" b="0" i="0" u="none" strike="noStrike">
                          <a:solidFill>
                            <a:srgbClr val="000000"/>
                          </a:solidFill>
                          <a:effectLst/>
                          <a:latin typeface="Calibri" panose="020F0502020204030204" pitchFamily="34" charset="0"/>
                        </a:rPr>
                        <a:t>Insurance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1555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7232306"/>
                  </a:ext>
                </a:extLst>
              </a:tr>
              <a:tr h="289568">
                <a:tc>
                  <a:txBody>
                    <a:bodyPr/>
                    <a:lstStyle/>
                    <a:p>
                      <a:pPr algn="ctr" fontAlgn="ctr"/>
                      <a:r>
                        <a:rPr lang="en-US" sz="1100" b="0" i="0" u="none" strike="noStrike">
                          <a:solidFill>
                            <a:srgbClr val="000000"/>
                          </a:solidFill>
                          <a:effectLst/>
                          <a:latin typeface="Calibri" panose="020F0502020204030204" pitchFamily="34" charset="0"/>
                        </a:rPr>
                        <a:t>Individual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-5.8%</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1826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8270680"/>
                  </a:ext>
                </a:extLst>
              </a:tr>
              <a:tr h="289568">
                <a:tc>
                  <a:txBody>
                    <a:bodyPr/>
                    <a:lstStyle/>
                    <a:p>
                      <a:pPr algn="ctr" fontAlgn="ctr"/>
                      <a:r>
                        <a:rPr lang="en-US" sz="1100" b="0" i="0" u="none" strike="noStrike">
                          <a:solidFill>
                            <a:srgbClr val="000000"/>
                          </a:solidFill>
                          <a:effectLst/>
                          <a:latin typeface="Calibri" panose="020F0502020204030204" pitchFamily="34" charset="0"/>
                        </a:rPr>
                        <a:t>Individual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-5.8%</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2064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2608802"/>
                  </a:ext>
                </a:extLst>
              </a:tr>
            </a:tbl>
          </a:graphicData>
        </a:graphic>
      </p:graphicFrame>
    </p:spTree>
    <p:extLst>
      <p:ext uri="{BB962C8B-B14F-4D97-AF65-F5344CB8AC3E}">
        <p14:creationId xmlns:p14="http://schemas.microsoft.com/office/powerpoint/2010/main" val="19549630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9963" y="4591198"/>
            <a:ext cx="2437327" cy="261610"/>
          </a:xfrm>
          <a:prstGeom prst="rect">
            <a:avLst/>
          </a:prstGeom>
          <a:noFill/>
        </p:spPr>
        <p:txBody>
          <a:bodyPr wrap="square" rtlCol="0">
            <a:spAutoFit/>
          </a:bodyPr>
          <a:lstStyle/>
          <a:p>
            <a:r>
              <a:rPr lang="en-US" sz="900" i="1" dirty="0" smtClean="0"/>
              <a:t>*</a:t>
            </a:r>
            <a:r>
              <a:rPr lang="en-US" sz="1100" i="1" dirty="0" smtClean="0"/>
              <a:t> </a:t>
            </a:r>
            <a:r>
              <a:rPr lang="en-US" sz="900" i="1" dirty="0"/>
              <a:t>Return are presented as </a:t>
            </a:r>
            <a:r>
              <a:rPr lang="en-US" sz="900" i="1" dirty="0" smtClean="0"/>
              <a:t>Absolute</a:t>
            </a:r>
            <a:endParaRPr lang="en-US" sz="900" i="1" dirty="0"/>
          </a:p>
        </p:txBody>
      </p:sp>
      <p:sp>
        <p:nvSpPr>
          <p:cNvPr id="6"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a:solidFill>
                  <a:srgbClr val="002060"/>
                </a:solidFill>
              </a:rPr>
              <a:t>Performance Review – Direct Instrument Mandates (Hybrid Funds)</a:t>
            </a:r>
          </a:p>
        </p:txBody>
      </p:sp>
      <p:sp>
        <p:nvSpPr>
          <p:cNvPr id="7" name="Slide Number Placeholder 6"/>
          <p:cNvSpPr>
            <a:spLocks noGrp="1"/>
          </p:cNvSpPr>
          <p:nvPr>
            <p:ph type="sldNum" sz="quarter" idx="12"/>
          </p:nvPr>
        </p:nvSpPr>
        <p:spPr/>
        <p:txBody>
          <a:bodyPr/>
          <a:lstStyle/>
          <a:p>
            <a:fld id="{EEE7F302-4070-4384-992C-E3CACAF5C789}" type="slidenum">
              <a:rPr lang="en-US" smtClean="0"/>
              <a:pPr/>
              <a:t>6</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554312686"/>
              </p:ext>
            </p:extLst>
          </p:nvPr>
        </p:nvGraphicFramePr>
        <p:xfrm>
          <a:off x="218610" y="1196490"/>
          <a:ext cx="11603273" cy="3349384"/>
        </p:xfrm>
        <a:graphic>
          <a:graphicData uri="http://schemas.openxmlformats.org/drawingml/2006/table">
            <a:tbl>
              <a:tblPr/>
              <a:tblGrid>
                <a:gridCol w="2286360">
                  <a:extLst>
                    <a:ext uri="{9D8B030D-6E8A-4147-A177-3AD203B41FA5}">
                      <a16:colId xmlns:a16="http://schemas.microsoft.com/office/drawing/2014/main" val="1121614437"/>
                    </a:ext>
                  </a:extLst>
                </a:gridCol>
                <a:gridCol w="628749">
                  <a:extLst>
                    <a:ext uri="{9D8B030D-6E8A-4147-A177-3AD203B41FA5}">
                      <a16:colId xmlns:a16="http://schemas.microsoft.com/office/drawing/2014/main" val="1955871804"/>
                    </a:ext>
                  </a:extLst>
                </a:gridCol>
                <a:gridCol w="1326089">
                  <a:extLst>
                    <a:ext uri="{9D8B030D-6E8A-4147-A177-3AD203B41FA5}">
                      <a16:colId xmlns:a16="http://schemas.microsoft.com/office/drawing/2014/main" val="2824728354"/>
                    </a:ext>
                  </a:extLst>
                </a:gridCol>
                <a:gridCol w="1051725">
                  <a:extLst>
                    <a:ext uri="{9D8B030D-6E8A-4147-A177-3AD203B41FA5}">
                      <a16:colId xmlns:a16="http://schemas.microsoft.com/office/drawing/2014/main" val="993624902"/>
                    </a:ext>
                  </a:extLst>
                </a:gridCol>
                <a:gridCol w="1051725">
                  <a:extLst>
                    <a:ext uri="{9D8B030D-6E8A-4147-A177-3AD203B41FA5}">
                      <a16:colId xmlns:a16="http://schemas.microsoft.com/office/drawing/2014/main" val="282052069"/>
                    </a:ext>
                  </a:extLst>
                </a:gridCol>
                <a:gridCol w="1051725">
                  <a:extLst>
                    <a:ext uri="{9D8B030D-6E8A-4147-A177-3AD203B41FA5}">
                      <a16:colId xmlns:a16="http://schemas.microsoft.com/office/drawing/2014/main" val="3887043482"/>
                    </a:ext>
                  </a:extLst>
                </a:gridCol>
                <a:gridCol w="1051725">
                  <a:extLst>
                    <a:ext uri="{9D8B030D-6E8A-4147-A177-3AD203B41FA5}">
                      <a16:colId xmlns:a16="http://schemas.microsoft.com/office/drawing/2014/main" val="1119390216"/>
                    </a:ext>
                  </a:extLst>
                </a:gridCol>
                <a:gridCol w="1051725">
                  <a:extLst>
                    <a:ext uri="{9D8B030D-6E8A-4147-A177-3AD203B41FA5}">
                      <a16:colId xmlns:a16="http://schemas.microsoft.com/office/drawing/2014/main" val="3532524687"/>
                    </a:ext>
                  </a:extLst>
                </a:gridCol>
                <a:gridCol w="1051725">
                  <a:extLst>
                    <a:ext uri="{9D8B030D-6E8A-4147-A177-3AD203B41FA5}">
                      <a16:colId xmlns:a16="http://schemas.microsoft.com/office/drawing/2014/main" val="4120342126"/>
                    </a:ext>
                  </a:extLst>
                </a:gridCol>
                <a:gridCol w="1051725">
                  <a:extLst>
                    <a:ext uri="{9D8B030D-6E8A-4147-A177-3AD203B41FA5}">
                      <a16:colId xmlns:a16="http://schemas.microsoft.com/office/drawing/2014/main" val="545534804"/>
                    </a:ext>
                  </a:extLst>
                </a:gridCol>
              </a:tblGrid>
              <a:tr h="245935">
                <a:tc gridSpan="3">
                  <a:txBody>
                    <a:bodyPr/>
                    <a:lstStyle/>
                    <a:p>
                      <a:pPr algn="ctr" fontAlgn="ctr"/>
                      <a:r>
                        <a:rPr lang="en-US" sz="1100" b="1" i="0" u="none" strike="noStrike">
                          <a:solidFill>
                            <a:srgbClr val="FFFFFF"/>
                          </a:solidFill>
                          <a:effectLst/>
                          <a:latin typeface="Calibri" panose="020F0502020204030204" pitchFamily="34" charset="0"/>
                        </a:rPr>
                        <a:t>Medium to High Risk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1" i="0" u="none" strike="noStrike" dirty="0" smtClean="0">
                          <a:solidFill>
                            <a:srgbClr val="FFFFFF"/>
                          </a:solidFill>
                          <a:effectLst/>
                          <a:latin typeface="Calibri" panose="020F0502020204030204" pitchFamily="34" charset="0"/>
                        </a:rPr>
                        <a:t>HYR-FY22</a:t>
                      </a:r>
                      <a:endParaRPr lang="en-US" sz="11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4">
                  <a:txBody>
                    <a:bodyPr/>
                    <a:lstStyle/>
                    <a:p>
                      <a:pPr algn="ctr" fontAlgn="ctr"/>
                      <a:r>
                        <a:rPr lang="en-US" sz="1100" b="1" i="0" u="none" strike="noStrike">
                          <a:solidFill>
                            <a:srgbClr val="FFFFFF"/>
                          </a:solidFill>
                          <a:effectLst/>
                          <a:latin typeface="Calibri" panose="020F0502020204030204" pitchFamily="34" charset="0"/>
                        </a:rPr>
                        <a:t>Since Inception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7314971"/>
                  </a:ext>
                </a:extLst>
              </a:tr>
              <a:tr h="425328">
                <a:tc>
                  <a:txBody>
                    <a:bodyPr/>
                    <a:lstStyle/>
                    <a:p>
                      <a:pPr algn="ctr" fontAlgn="ctr"/>
                      <a:r>
                        <a:rPr lang="en-US" sz="1000" b="1" i="0" u="none" strike="noStrike">
                          <a:solidFill>
                            <a:srgbClr val="000000"/>
                          </a:solidFill>
                          <a:effectLst/>
                          <a:latin typeface="Calibri" panose="020F0502020204030204" pitchFamily="34" charset="0"/>
                        </a:rPr>
                        <a:t>SMA 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AUM (PKR mn)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FI / Equity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Composite 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Days to Return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Composite 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2535157"/>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6356777"/>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4702332"/>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8035379"/>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7543549"/>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7405421"/>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6839129"/>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3443219"/>
                  </a:ext>
                </a:extLst>
              </a:tr>
              <a:tr h="297569">
                <a:tc>
                  <a:txBody>
                    <a:bodyPr/>
                    <a:lstStyle/>
                    <a:p>
                      <a:pPr algn="ctr" fontAlgn="ctr"/>
                      <a:r>
                        <a:rPr lang="en-US" sz="1100" b="0" i="0" u="none" strike="noStrike">
                          <a:solidFill>
                            <a:srgbClr val="000000"/>
                          </a:solidFill>
                          <a:effectLst/>
                          <a:latin typeface="Calibri" panose="020F0502020204030204" pitchFamily="34" charset="0"/>
                        </a:rPr>
                        <a:t>Oil &amp; Gas Exploration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95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33%/67%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5182664"/>
                  </a:ext>
                </a:extLst>
              </a:tr>
              <a:tr h="297569">
                <a:tc>
                  <a:txBody>
                    <a:bodyPr/>
                    <a:lstStyle/>
                    <a:p>
                      <a:pPr algn="ctr" fontAlgn="ctr"/>
                      <a:r>
                        <a:rPr lang="en-US" sz="1100" b="0" i="0" u="none" strike="noStrike">
                          <a:solidFill>
                            <a:srgbClr val="000000"/>
                          </a:solidFill>
                          <a:effectLst/>
                          <a:latin typeface="Calibri" panose="020F0502020204030204" pitchFamily="34" charset="0"/>
                        </a:rPr>
                        <a:t>Individual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18</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25%/75%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1346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1755168"/>
                  </a:ext>
                </a:extLst>
              </a:tr>
            </a:tbl>
          </a:graphicData>
        </a:graphic>
      </p:graphicFrame>
    </p:spTree>
    <p:extLst>
      <p:ext uri="{BB962C8B-B14F-4D97-AF65-F5344CB8AC3E}">
        <p14:creationId xmlns:p14="http://schemas.microsoft.com/office/powerpoint/2010/main" val="392981361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2103" y="4605219"/>
            <a:ext cx="11524951" cy="784830"/>
          </a:xfrm>
          <a:prstGeom prst="rect">
            <a:avLst/>
          </a:prstGeom>
          <a:noFill/>
        </p:spPr>
        <p:txBody>
          <a:bodyPr wrap="square" rtlCol="0">
            <a:spAutoFit/>
          </a:bodyPr>
          <a:lstStyle/>
          <a:p>
            <a:r>
              <a:rPr lang="en-US" sz="900" i="1" dirty="0" smtClean="0"/>
              <a:t>* BM for this client is a fixed rate of 12.5% per annum, whereas equity exposure in portfolio is ~20%</a:t>
            </a:r>
          </a:p>
          <a:p>
            <a:r>
              <a:rPr lang="en-US" sz="900" i="1" dirty="0" smtClean="0"/>
              <a:t>** Portfolio is managed under Capital Preservation Strategy which inherently reduces the risk appetite</a:t>
            </a:r>
          </a:p>
          <a:p>
            <a:r>
              <a:rPr lang="en-US" sz="900" i="1" dirty="0" smtClean="0"/>
              <a:t>*** </a:t>
            </a:r>
            <a:r>
              <a:rPr lang="en-US" sz="900" i="1" dirty="0"/>
              <a:t>Client </a:t>
            </a:r>
            <a:r>
              <a:rPr lang="en-US" sz="900" i="1" dirty="0" smtClean="0"/>
              <a:t>had </a:t>
            </a:r>
            <a:r>
              <a:rPr lang="en-US" sz="900" i="1" dirty="0"/>
              <a:t>been frequently intervening in asset allocation decisions by way of reducing /increasing equity exposure, which has affected ability to execute strategy and fully benefit from rise in stock market. Secondly, mandate has lately been changed to Capital Preservation strategy as opposed to Capital Growth strategy previously</a:t>
            </a:r>
            <a:r>
              <a:rPr lang="en-US" sz="900" i="1" dirty="0" smtClean="0"/>
              <a:t>.</a:t>
            </a:r>
          </a:p>
          <a:p>
            <a:r>
              <a:rPr lang="en-US" sz="900" i="1" dirty="0" smtClean="0"/>
              <a:t>****Return </a:t>
            </a:r>
            <a:r>
              <a:rPr lang="en-US" sz="900" i="1" dirty="0"/>
              <a:t>are presented as </a:t>
            </a:r>
            <a:r>
              <a:rPr lang="en-US" sz="900" i="1" dirty="0" smtClean="0"/>
              <a:t>Absolute</a:t>
            </a:r>
            <a:endParaRPr lang="en-US" sz="900" i="1" dirty="0"/>
          </a:p>
        </p:txBody>
      </p:sp>
      <p:sp>
        <p:nvSpPr>
          <p:cNvPr id="6"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a:solidFill>
                  <a:srgbClr val="002060"/>
                </a:solidFill>
              </a:rPr>
              <a:t>Performance Review – Direct Instrument Mandates (Hybrid Funds)</a:t>
            </a:r>
          </a:p>
        </p:txBody>
      </p:sp>
      <p:sp>
        <p:nvSpPr>
          <p:cNvPr id="7" name="Slide Number Placeholder 6"/>
          <p:cNvSpPr>
            <a:spLocks noGrp="1"/>
          </p:cNvSpPr>
          <p:nvPr>
            <p:ph type="sldNum" sz="quarter" idx="12"/>
          </p:nvPr>
        </p:nvSpPr>
        <p:spPr/>
        <p:txBody>
          <a:bodyPr/>
          <a:lstStyle/>
          <a:p>
            <a:fld id="{EEE7F302-4070-4384-992C-E3CACAF5C789}" type="slidenum">
              <a:rPr lang="en-US" smtClean="0"/>
              <a:pPr/>
              <a:t>7</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211434335"/>
              </p:ext>
            </p:extLst>
          </p:nvPr>
        </p:nvGraphicFramePr>
        <p:xfrm>
          <a:off x="218610" y="1197980"/>
          <a:ext cx="11655531" cy="3259314"/>
        </p:xfrm>
        <a:graphic>
          <a:graphicData uri="http://schemas.openxmlformats.org/drawingml/2006/table">
            <a:tbl>
              <a:tblPr/>
              <a:tblGrid>
                <a:gridCol w="2296655">
                  <a:extLst>
                    <a:ext uri="{9D8B030D-6E8A-4147-A177-3AD203B41FA5}">
                      <a16:colId xmlns:a16="http://schemas.microsoft.com/office/drawing/2014/main" val="713527127"/>
                    </a:ext>
                  </a:extLst>
                </a:gridCol>
                <a:gridCol w="631581">
                  <a:extLst>
                    <a:ext uri="{9D8B030D-6E8A-4147-A177-3AD203B41FA5}">
                      <a16:colId xmlns:a16="http://schemas.microsoft.com/office/drawing/2014/main" val="2828547282"/>
                    </a:ext>
                  </a:extLst>
                </a:gridCol>
                <a:gridCol w="1332061">
                  <a:extLst>
                    <a:ext uri="{9D8B030D-6E8A-4147-A177-3AD203B41FA5}">
                      <a16:colId xmlns:a16="http://schemas.microsoft.com/office/drawing/2014/main" val="1129156982"/>
                    </a:ext>
                  </a:extLst>
                </a:gridCol>
                <a:gridCol w="1056462">
                  <a:extLst>
                    <a:ext uri="{9D8B030D-6E8A-4147-A177-3AD203B41FA5}">
                      <a16:colId xmlns:a16="http://schemas.microsoft.com/office/drawing/2014/main" val="2275223620"/>
                    </a:ext>
                  </a:extLst>
                </a:gridCol>
                <a:gridCol w="1056462">
                  <a:extLst>
                    <a:ext uri="{9D8B030D-6E8A-4147-A177-3AD203B41FA5}">
                      <a16:colId xmlns:a16="http://schemas.microsoft.com/office/drawing/2014/main" val="1442367156"/>
                    </a:ext>
                  </a:extLst>
                </a:gridCol>
                <a:gridCol w="1056462">
                  <a:extLst>
                    <a:ext uri="{9D8B030D-6E8A-4147-A177-3AD203B41FA5}">
                      <a16:colId xmlns:a16="http://schemas.microsoft.com/office/drawing/2014/main" val="1283040543"/>
                    </a:ext>
                  </a:extLst>
                </a:gridCol>
                <a:gridCol w="1056462">
                  <a:extLst>
                    <a:ext uri="{9D8B030D-6E8A-4147-A177-3AD203B41FA5}">
                      <a16:colId xmlns:a16="http://schemas.microsoft.com/office/drawing/2014/main" val="3722336242"/>
                    </a:ext>
                  </a:extLst>
                </a:gridCol>
                <a:gridCol w="1056462">
                  <a:extLst>
                    <a:ext uri="{9D8B030D-6E8A-4147-A177-3AD203B41FA5}">
                      <a16:colId xmlns:a16="http://schemas.microsoft.com/office/drawing/2014/main" val="2725557362"/>
                    </a:ext>
                  </a:extLst>
                </a:gridCol>
                <a:gridCol w="1056462">
                  <a:extLst>
                    <a:ext uri="{9D8B030D-6E8A-4147-A177-3AD203B41FA5}">
                      <a16:colId xmlns:a16="http://schemas.microsoft.com/office/drawing/2014/main" val="3811282082"/>
                    </a:ext>
                  </a:extLst>
                </a:gridCol>
                <a:gridCol w="1056462">
                  <a:extLst>
                    <a:ext uri="{9D8B030D-6E8A-4147-A177-3AD203B41FA5}">
                      <a16:colId xmlns:a16="http://schemas.microsoft.com/office/drawing/2014/main" val="3809511037"/>
                    </a:ext>
                  </a:extLst>
                </a:gridCol>
              </a:tblGrid>
              <a:tr h="239321">
                <a:tc gridSpan="3">
                  <a:txBody>
                    <a:bodyPr/>
                    <a:lstStyle/>
                    <a:p>
                      <a:pPr algn="ctr" fontAlgn="ctr"/>
                      <a:r>
                        <a:rPr lang="en-US" sz="1100" b="1" i="0" u="none" strike="noStrike">
                          <a:solidFill>
                            <a:srgbClr val="FFFFFF"/>
                          </a:solidFill>
                          <a:effectLst/>
                          <a:latin typeface="Calibri" panose="020F0502020204030204" pitchFamily="34" charset="0"/>
                        </a:rPr>
                        <a:t>Low to Medium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1" i="0" u="none" strike="noStrike" dirty="0" smtClean="0">
                          <a:solidFill>
                            <a:srgbClr val="FFFFFF"/>
                          </a:solidFill>
                          <a:effectLst/>
                          <a:latin typeface="Calibri" panose="020F0502020204030204" pitchFamily="34" charset="0"/>
                        </a:rPr>
                        <a:t>HYR-FY22</a:t>
                      </a:r>
                      <a:endParaRPr lang="en-US" sz="1100" b="1" i="0" u="none" strike="noStrike" dirty="0">
                        <a:solidFill>
                          <a:srgbClr val="FFFFFF"/>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4">
                  <a:txBody>
                    <a:bodyPr/>
                    <a:lstStyle/>
                    <a:p>
                      <a:pPr algn="ctr" fontAlgn="ctr"/>
                      <a:r>
                        <a:rPr lang="en-US" sz="1100" b="1" i="0" u="none" strike="noStrike">
                          <a:solidFill>
                            <a:srgbClr val="FFFFFF"/>
                          </a:solidFill>
                          <a:effectLst/>
                          <a:latin typeface="Calibri" panose="020F0502020204030204" pitchFamily="34" charset="0"/>
                        </a:rPr>
                        <a:t>Since Inception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60054514"/>
                  </a:ext>
                </a:extLst>
              </a:tr>
              <a:tr h="413890">
                <a:tc>
                  <a:txBody>
                    <a:bodyPr/>
                    <a:lstStyle/>
                    <a:p>
                      <a:pPr algn="ctr" fontAlgn="ctr"/>
                      <a:r>
                        <a:rPr lang="en-US" sz="1000" b="1" i="0" u="none" strike="noStrike">
                          <a:solidFill>
                            <a:srgbClr val="000000"/>
                          </a:solidFill>
                          <a:effectLst/>
                          <a:latin typeface="Calibri" panose="020F0502020204030204" pitchFamily="34" charset="0"/>
                        </a:rPr>
                        <a:t>SMA 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AUM (PKR mn)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FI / Equity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Composite 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Days to Return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Composite 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6303254"/>
                  </a:ext>
                </a:extLst>
              </a:tr>
              <a:tr h="289567">
                <a:tc>
                  <a:txBody>
                    <a:bodyPr/>
                    <a:lstStyle/>
                    <a:p>
                      <a:pPr algn="ctr" fontAlgn="ctr"/>
                      <a:r>
                        <a:rPr lang="en-US" sz="1100" b="0" i="0" u="none" strike="noStrike">
                          <a:solidFill>
                            <a:srgbClr val="000000"/>
                          </a:solidFill>
                          <a:effectLst/>
                          <a:latin typeface="Calibri" panose="020F0502020204030204" pitchFamily="34" charset="0"/>
                        </a:rPr>
                        <a:t>Pharmaceutical*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80%/20%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2061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119.1%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660403"/>
                  </a:ext>
                </a:extLst>
              </a:tr>
              <a:tr h="289567">
                <a:tc>
                  <a:txBody>
                    <a:bodyPr/>
                    <a:lstStyle/>
                    <a:p>
                      <a:pPr algn="ctr" fontAlgn="ctr"/>
                      <a:r>
                        <a:rPr lang="en-US" sz="1100" b="0" i="0" u="none" strike="noStrike">
                          <a:solidFill>
                            <a:srgbClr val="000000"/>
                          </a:solidFill>
                          <a:effectLst/>
                          <a:latin typeface="Calibri" panose="020F0502020204030204" pitchFamily="34" charset="0"/>
                        </a:rPr>
                        <a:t>Textile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70%/30%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3075551"/>
                  </a:ext>
                </a:extLst>
              </a:tr>
              <a:tr h="289567">
                <a:tc>
                  <a:txBody>
                    <a:bodyPr/>
                    <a:lstStyle/>
                    <a:p>
                      <a:pPr algn="ctr" fontAlgn="ctr"/>
                      <a:r>
                        <a:rPr lang="en-US" sz="1100" b="0" i="0" u="none" strike="noStrike">
                          <a:solidFill>
                            <a:srgbClr val="000000"/>
                          </a:solidFill>
                          <a:effectLst/>
                          <a:latin typeface="Calibri" panose="020F0502020204030204" pitchFamily="34" charset="0"/>
                        </a:rPr>
                        <a:t>Textile**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70%/30%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5453222"/>
                  </a:ext>
                </a:extLst>
              </a:tr>
              <a:tr h="289567">
                <a:tc>
                  <a:txBody>
                    <a:bodyPr/>
                    <a:lstStyle/>
                    <a:p>
                      <a:pPr algn="ctr" fontAlgn="ctr"/>
                      <a:r>
                        <a:rPr lang="en-US" sz="1100" b="0" i="0" u="none" strike="noStrike">
                          <a:solidFill>
                            <a:srgbClr val="000000"/>
                          </a:solidFill>
                          <a:effectLst/>
                          <a:latin typeface="Calibri" panose="020F0502020204030204" pitchFamily="34" charset="0"/>
                        </a:rPr>
                        <a:t>Miscelenous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80%/20%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kern="1200" dirty="0">
                          <a:solidFill>
                            <a:srgbClr val="000000"/>
                          </a:solidFill>
                          <a:effectLst/>
                          <a:latin typeface="Calibri" panose="020F0502020204030204" pitchFamily="34" charset="0"/>
                          <a:ea typeface="+mn-ea"/>
                          <a:cs typeface="+mn-cs"/>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kern="1200" dirty="0">
                          <a:solidFill>
                            <a:srgbClr val="000000"/>
                          </a:solidFill>
                          <a:effectLst/>
                          <a:latin typeface="Calibri" panose="020F0502020204030204" pitchFamily="34" charset="0"/>
                          <a:ea typeface="+mn-ea"/>
                          <a:cs typeface="+mn-cs"/>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3379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155.6%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1869471"/>
                  </a:ext>
                </a:extLst>
              </a:tr>
              <a:tr h="289567">
                <a:tc>
                  <a:txBody>
                    <a:bodyPr/>
                    <a:lstStyle/>
                    <a:p>
                      <a:pPr algn="ctr" fontAlgn="ctr"/>
                      <a:r>
                        <a:rPr lang="en-US" sz="1100" b="0" i="0" u="none" strike="noStrike">
                          <a:solidFill>
                            <a:srgbClr val="000000"/>
                          </a:solidFill>
                          <a:effectLst/>
                          <a:latin typeface="Calibri" panose="020F0502020204030204" pitchFamily="34" charset="0"/>
                        </a:rPr>
                        <a:t>Oil Marketing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80%/20%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4394327"/>
                  </a:ext>
                </a:extLst>
              </a:tr>
              <a:tr h="289567">
                <a:tc>
                  <a:txBody>
                    <a:bodyPr/>
                    <a:lstStyle/>
                    <a:p>
                      <a:pPr algn="ctr" fontAlgn="ctr"/>
                      <a:r>
                        <a:rPr lang="en-US" sz="1100" b="0" i="0" u="none" strike="noStrike">
                          <a:solidFill>
                            <a:srgbClr val="000000"/>
                          </a:solidFill>
                          <a:effectLst/>
                          <a:latin typeface="Calibri" panose="020F0502020204030204" pitchFamily="34" charset="0"/>
                        </a:rPr>
                        <a:t>Autos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80%/20%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Calibri" panose="020F0502020204030204" pitchFamily="34" charset="0"/>
                        </a:rPr>
                        <a:t>199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kern="1200" dirty="0">
                          <a:solidFill>
                            <a:srgbClr val="000000"/>
                          </a:solidFill>
                          <a:effectLst/>
                          <a:latin typeface="Calibri" panose="020F0502020204030204" pitchFamily="34" charset="0"/>
                          <a:ea typeface="+mn-ea"/>
                          <a:cs typeface="+mn-cs"/>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kern="1200" dirty="0">
                          <a:solidFill>
                            <a:srgbClr val="000000"/>
                          </a:solidFill>
                          <a:effectLst/>
                          <a:latin typeface="Calibri" panose="020F0502020204030204" pitchFamily="34" charset="0"/>
                          <a:ea typeface="+mn-ea"/>
                          <a:cs typeface="+mn-cs"/>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2970790"/>
                  </a:ext>
                </a:extLst>
              </a:tr>
              <a:tr h="289567">
                <a:tc>
                  <a:txBody>
                    <a:bodyPr/>
                    <a:lstStyle/>
                    <a:p>
                      <a:pPr algn="ctr" fontAlgn="ctr"/>
                      <a:r>
                        <a:rPr lang="en-US" sz="1100" b="0" i="0" u="none" strike="noStrike">
                          <a:solidFill>
                            <a:srgbClr val="000000"/>
                          </a:solidFill>
                          <a:effectLst/>
                          <a:latin typeface="Calibri" panose="020F0502020204030204" pitchFamily="34" charset="0"/>
                        </a:rPr>
                        <a:t>Fertilizer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70%/30%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a:solidFill>
                            <a:srgbClr val="000000"/>
                          </a:solidFill>
                          <a:effectLst/>
                          <a:latin typeface="Calibri" panose="020F0502020204030204" pitchFamily="34" charset="0"/>
                          <a:ea typeface="+mn-ea"/>
                          <a:cs typeface="+mn-cs"/>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5818445"/>
                  </a:ext>
                </a:extLst>
              </a:tr>
              <a:tr h="289567">
                <a:tc>
                  <a:txBody>
                    <a:bodyPr/>
                    <a:lstStyle/>
                    <a:p>
                      <a:pPr algn="ctr" fontAlgn="ctr"/>
                      <a:r>
                        <a:rPr lang="en-US" sz="1100" b="0" i="0" u="none" strike="noStrike" dirty="0" smtClean="0">
                          <a:solidFill>
                            <a:srgbClr val="000000"/>
                          </a:solidFill>
                          <a:effectLst/>
                          <a:latin typeface="Calibri" panose="020F0502020204030204" pitchFamily="34" charset="0"/>
                        </a:rPr>
                        <a:t>Textile***</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57</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70%/30%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650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9164656"/>
                  </a:ext>
                </a:extLst>
              </a:tr>
              <a:tr h="289567">
                <a:tc>
                  <a:txBody>
                    <a:bodyPr/>
                    <a:lstStyle/>
                    <a:p>
                      <a:pPr algn="ctr" fontAlgn="ctr"/>
                      <a:r>
                        <a:rPr lang="en-US" sz="1100" b="0" i="0" u="none" strike="noStrike">
                          <a:solidFill>
                            <a:srgbClr val="000000"/>
                          </a:solidFill>
                          <a:effectLst/>
                          <a:latin typeface="Calibri" panose="020F0502020204030204" pitchFamily="34" charset="0"/>
                        </a:rPr>
                        <a:t>Charitable Organization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70%/30%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199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100" b="0" i="0" u="none" strike="noStrike" kern="1200" dirty="0">
                          <a:solidFill>
                            <a:srgbClr val="000000"/>
                          </a:solidFill>
                          <a:effectLst/>
                          <a:latin typeface="Calibri" panose="020F0502020204030204" pitchFamily="34" charset="0"/>
                          <a:ea typeface="+mn-ea"/>
                          <a:cs typeface="+mn-cs"/>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8321467"/>
                  </a:ext>
                </a:extLst>
              </a:tr>
            </a:tbl>
          </a:graphicData>
        </a:graphic>
      </p:graphicFrame>
    </p:spTree>
    <p:extLst>
      <p:ext uri="{BB962C8B-B14F-4D97-AF65-F5344CB8AC3E}">
        <p14:creationId xmlns:p14="http://schemas.microsoft.com/office/powerpoint/2010/main" val="377243338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0659" y="2755247"/>
            <a:ext cx="9196675" cy="230832"/>
          </a:xfrm>
          <a:prstGeom prst="rect">
            <a:avLst/>
          </a:prstGeom>
          <a:noFill/>
        </p:spPr>
        <p:txBody>
          <a:bodyPr wrap="square" rtlCol="0">
            <a:spAutoFit/>
          </a:bodyPr>
          <a:lstStyle/>
          <a:p>
            <a:r>
              <a:rPr lang="en-US" sz="900" i="1" dirty="0" smtClean="0"/>
              <a:t>*HYR-FY22 Return are presented as Annualized, Since inception as absolute</a:t>
            </a:r>
            <a:endParaRPr lang="en-US" sz="900" i="1" dirty="0"/>
          </a:p>
        </p:txBody>
      </p:sp>
      <p:sp>
        <p:nvSpPr>
          <p:cNvPr id="6" name="Text Placeholder 2"/>
          <p:cNvSpPr txBox="1">
            <a:spLocks/>
          </p:cNvSpPr>
          <p:nvPr/>
        </p:nvSpPr>
        <p:spPr>
          <a:xfrm>
            <a:off x="10731" y="251808"/>
            <a:ext cx="9144000" cy="544331"/>
          </a:xfrm>
          <a:prstGeom prst="rect">
            <a:avLst/>
          </a:prstGeom>
        </p:spPr>
        <p:txBody>
          <a:bodyPr vert="horz" lIns="91440" tIns="45720" rIns="91440" bIns="45720" rtlCol="0" anchor="ctr"/>
          <a:lstStyle/>
          <a:p>
            <a:pPr lvl="0">
              <a:defRPr/>
            </a:pPr>
            <a:r>
              <a:rPr lang="en-US" sz="2500" dirty="0">
                <a:solidFill>
                  <a:srgbClr val="002060"/>
                </a:solidFill>
              </a:rPr>
              <a:t>Performance Review – Direct Instrument Mandates (FI Funds)</a:t>
            </a:r>
          </a:p>
        </p:txBody>
      </p:sp>
      <p:sp>
        <p:nvSpPr>
          <p:cNvPr id="7" name="Slide Number Placeholder 6"/>
          <p:cNvSpPr>
            <a:spLocks noGrp="1"/>
          </p:cNvSpPr>
          <p:nvPr>
            <p:ph type="sldNum" sz="quarter" idx="12"/>
          </p:nvPr>
        </p:nvSpPr>
        <p:spPr/>
        <p:txBody>
          <a:bodyPr/>
          <a:lstStyle/>
          <a:p>
            <a:fld id="{EEE7F302-4070-4384-992C-E3CACAF5C789}" type="slidenum">
              <a:rPr lang="en-US" smtClean="0"/>
              <a:pPr/>
              <a:t>8</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106679693"/>
              </p:ext>
            </p:extLst>
          </p:nvPr>
        </p:nvGraphicFramePr>
        <p:xfrm>
          <a:off x="230659" y="1483712"/>
          <a:ext cx="11617910" cy="1232347"/>
        </p:xfrm>
        <a:graphic>
          <a:graphicData uri="http://schemas.openxmlformats.org/drawingml/2006/table">
            <a:tbl>
              <a:tblPr/>
              <a:tblGrid>
                <a:gridCol w="2289243">
                  <a:extLst>
                    <a:ext uri="{9D8B030D-6E8A-4147-A177-3AD203B41FA5}">
                      <a16:colId xmlns:a16="http://schemas.microsoft.com/office/drawing/2014/main" val="3217303200"/>
                    </a:ext>
                  </a:extLst>
                </a:gridCol>
                <a:gridCol w="629542">
                  <a:extLst>
                    <a:ext uri="{9D8B030D-6E8A-4147-A177-3AD203B41FA5}">
                      <a16:colId xmlns:a16="http://schemas.microsoft.com/office/drawing/2014/main" val="410940932"/>
                    </a:ext>
                  </a:extLst>
                </a:gridCol>
                <a:gridCol w="1327761">
                  <a:extLst>
                    <a:ext uri="{9D8B030D-6E8A-4147-A177-3AD203B41FA5}">
                      <a16:colId xmlns:a16="http://schemas.microsoft.com/office/drawing/2014/main" val="432004001"/>
                    </a:ext>
                  </a:extLst>
                </a:gridCol>
                <a:gridCol w="1053052">
                  <a:extLst>
                    <a:ext uri="{9D8B030D-6E8A-4147-A177-3AD203B41FA5}">
                      <a16:colId xmlns:a16="http://schemas.microsoft.com/office/drawing/2014/main" val="1090895586"/>
                    </a:ext>
                  </a:extLst>
                </a:gridCol>
                <a:gridCol w="1053052">
                  <a:extLst>
                    <a:ext uri="{9D8B030D-6E8A-4147-A177-3AD203B41FA5}">
                      <a16:colId xmlns:a16="http://schemas.microsoft.com/office/drawing/2014/main" val="1687620072"/>
                    </a:ext>
                  </a:extLst>
                </a:gridCol>
                <a:gridCol w="1053052">
                  <a:extLst>
                    <a:ext uri="{9D8B030D-6E8A-4147-A177-3AD203B41FA5}">
                      <a16:colId xmlns:a16="http://schemas.microsoft.com/office/drawing/2014/main" val="4164725443"/>
                    </a:ext>
                  </a:extLst>
                </a:gridCol>
                <a:gridCol w="1053052">
                  <a:extLst>
                    <a:ext uri="{9D8B030D-6E8A-4147-A177-3AD203B41FA5}">
                      <a16:colId xmlns:a16="http://schemas.microsoft.com/office/drawing/2014/main" val="606167400"/>
                    </a:ext>
                  </a:extLst>
                </a:gridCol>
                <a:gridCol w="1053052">
                  <a:extLst>
                    <a:ext uri="{9D8B030D-6E8A-4147-A177-3AD203B41FA5}">
                      <a16:colId xmlns:a16="http://schemas.microsoft.com/office/drawing/2014/main" val="882175686"/>
                    </a:ext>
                  </a:extLst>
                </a:gridCol>
                <a:gridCol w="1053052">
                  <a:extLst>
                    <a:ext uri="{9D8B030D-6E8A-4147-A177-3AD203B41FA5}">
                      <a16:colId xmlns:a16="http://schemas.microsoft.com/office/drawing/2014/main" val="2778722246"/>
                    </a:ext>
                  </a:extLst>
                </a:gridCol>
                <a:gridCol w="1053052">
                  <a:extLst>
                    <a:ext uri="{9D8B030D-6E8A-4147-A177-3AD203B41FA5}">
                      <a16:colId xmlns:a16="http://schemas.microsoft.com/office/drawing/2014/main" val="3999021182"/>
                    </a:ext>
                  </a:extLst>
                </a:gridCol>
              </a:tblGrid>
              <a:tr h="239321">
                <a:tc gridSpan="3">
                  <a:txBody>
                    <a:bodyPr/>
                    <a:lstStyle/>
                    <a:p>
                      <a:pPr algn="ctr" fontAlgn="ctr"/>
                      <a:r>
                        <a:rPr lang="en-US" sz="1100" b="1" i="0" u="none" strike="noStrike" dirty="0">
                          <a:solidFill>
                            <a:srgbClr val="FFFFFF"/>
                          </a:solidFill>
                          <a:effectLst/>
                          <a:latin typeface="Calibri" panose="020F0502020204030204" pitchFamily="34" charset="0"/>
                        </a:rPr>
                        <a:t>Low Risk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3">
                  <a:txBody>
                    <a:bodyPr/>
                    <a:lstStyle/>
                    <a:p>
                      <a:pPr algn="ctr" fontAlgn="ctr"/>
                      <a:r>
                        <a:rPr lang="en-US" sz="1100" b="1" i="0" u="none" strike="noStrike" dirty="0">
                          <a:solidFill>
                            <a:srgbClr val="FFFFFF"/>
                          </a:solidFill>
                          <a:effectLst/>
                          <a:latin typeface="Calibri" panose="020F0502020204030204" pitchFamily="34" charset="0"/>
                        </a:rPr>
                        <a:t>HYR-FY22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gridSpan="4">
                  <a:txBody>
                    <a:bodyPr/>
                    <a:lstStyle/>
                    <a:p>
                      <a:pPr algn="ctr" fontAlgn="ctr"/>
                      <a:r>
                        <a:rPr lang="en-US" sz="1100" b="1" i="0" u="none" strike="noStrike">
                          <a:solidFill>
                            <a:srgbClr val="FFFFFF"/>
                          </a:solidFill>
                          <a:effectLst/>
                          <a:latin typeface="Calibri" panose="020F0502020204030204" pitchFamily="34" charset="0"/>
                        </a:rPr>
                        <a:t>Since Inception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44415601"/>
                  </a:ext>
                </a:extLst>
              </a:tr>
              <a:tr h="413890">
                <a:tc>
                  <a:txBody>
                    <a:bodyPr/>
                    <a:lstStyle/>
                    <a:p>
                      <a:pPr algn="ctr" fontAlgn="ctr"/>
                      <a:r>
                        <a:rPr lang="en-US" sz="1000" b="1" i="0" u="none" strike="noStrike">
                          <a:solidFill>
                            <a:srgbClr val="000000"/>
                          </a:solidFill>
                          <a:effectLst/>
                          <a:latin typeface="Calibri" panose="020F0502020204030204" pitchFamily="34" charset="0"/>
                        </a:rPr>
                        <a:t>SMA Type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AUM (PKR mn)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 FI / Equity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Composite 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Days to Return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Fund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1" i="0" u="none" strike="noStrike">
                          <a:solidFill>
                            <a:srgbClr val="000000"/>
                          </a:solidFill>
                          <a:effectLst/>
                          <a:latin typeface="Calibri" panose="020F0502020204030204" pitchFamily="34" charset="0"/>
                        </a:rPr>
                        <a:t>Composite 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0898676"/>
                  </a:ext>
                </a:extLst>
              </a:tr>
              <a:tr h="289568">
                <a:tc>
                  <a:txBody>
                    <a:bodyPr/>
                    <a:lstStyle/>
                    <a:p>
                      <a:pPr algn="ctr" fontAlgn="ctr"/>
                      <a:r>
                        <a:rPr lang="en-US" sz="1100" b="0" i="0" u="none" strike="noStrike">
                          <a:solidFill>
                            <a:srgbClr val="000000"/>
                          </a:solidFill>
                          <a:effectLst/>
                          <a:latin typeface="Calibri" panose="020F0502020204030204" pitchFamily="34" charset="0"/>
                        </a:rPr>
                        <a:t>Financial Information &amp; Analytics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999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100%/0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3471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167.7%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127.3%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3094241"/>
                  </a:ext>
                </a:extLst>
              </a:tr>
              <a:tr h="289568">
                <a:tc>
                  <a:txBody>
                    <a:bodyPr/>
                    <a:lstStyle/>
                    <a:p>
                      <a:pPr algn="ctr" fontAlgn="ctr"/>
                      <a:r>
                        <a:rPr lang="en-US" sz="1100" b="0" i="0" u="none" strike="noStrike" dirty="0">
                          <a:solidFill>
                            <a:srgbClr val="000000"/>
                          </a:solidFill>
                          <a:effectLst/>
                          <a:latin typeface="Calibri" panose="020F0502020204030204" pitchFamily="34" charset="0"/>
                        </a:rPr>
                        <a:t>Quality Consultants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100%/0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2831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114.2%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3314257"/>
                  </a:ext>
                </a:extLst>
              </a:tr>
            </a:tbl>
          </a:graphicData>
        </a:graphic>
      </p:graphicFrame>
    </p:spTree>
    <p:extLst>
      <p:ext uri="{BB962C8B-B14F-4D97-AF65-F5344CB8AC3E}">
        <p14:creationId xmlns:p14="http://schemas.microsoft.com/office/powerpoint/2010/main" val="138979104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8610" y="3042340"/>
            <a:ext cx="4070055" cy="507831"/>
          </a:xfrm>
          <a:prstGeom prst="rect">
            <a:avLst/>
          </a:prstGeom>
          <a:noFill/>
        </p:spPr>
        <p:txBody>
          <a:bodyPr wrap="square" rtlCol="0">
            <a:spAutoFit/>
          </a:bodyPr>
          <a:lstStyle/>
          <a:p>
            <a:r>
              <a:rPr lang="en-US" sz="900" i="1" dirty="0" smtClean="0"/>
              <a:t>IMF/DGF BM: </a:t>
            </a:r>
            <a:r>
              <a:rPr lang="en-US" sz="900" i="1" dirty="0"/>
              <a:t>60% KSE </a:t>
            </a:r>
            <a:r>
              <a:rPr lang="en-US" sz="900" i="1" dirty="0" smtClean="0"/>
              <a:t>100 </a:t>
            </a:r>
            <a:r>
              <a:rPr lang="en-US" sz="900" i="1" dirty="0"/>
              <a:t>Return + 30% 6M PKRV </a:t>
            </a:r>
            <a:r>
              <a:rPr lang="en-US" sz="900" i="1" dirty="0" smtClean="0"/>
              <a:t>+ 10 </a:t>
            </a:r>
            <a:r>
              <a:rPr lang="en-US" sz="900" i="1" dirty="0"/>
              <a:t>Min Deposit </a:t>
            </a:r>
            <a:r>
              <a:rPr lang="en-US" sz="900" i="1" dirty="0" smtClean="0"/>
              <a:t>Rate</a:t>
            </a:r>
          </a:p>
          <a:p>
            <a:r>
              <a:rPr lang="en-US" sz="900" i="1" dirty="0" smtClean="0"/>
              <a:t>NUIL BM: 7.5% per annum</a:t>
            </a:r>
            <a:br>
              <a:rPr lang="en-US" sz="900" i="1" dirty="0" smtClean="0"/>
            </a:br>
            <a:r>
              <a:rPr lang="en-US" sz="900" i="1" dirty="0" smtClean="0"/>
              <a:t>CY-21 returns presented from Jan 01, 2021 till Dec 31, 2021</a:t>
            </a:r>
            <a:endParaRPr lang="en-US" sz="900" i="1" dirty="0"/>
          </a:p>
        </p:txBody>
      </p:sp>
      <p:sp>
        <p:nvSpPr>
          <p:cNvPr id="5" name="TextBox 4"/>
          <p:cNvSpPr txBox="1"/>
          <p:nvPr/>
        </p:nvSpPr>
        <p:spPr>
          <a:xfrm>
            <a:off x="133178" y="5605375"/>
            <a:ext cx="4604280" cy="369332"/>
          </a:xfrm>
          <a:prstGeom prst="rect">
            <a:avLst/>
          </a:prstGeom>
          <a:noFill/>
        </p:spPr>
        <p:txBody>
          <a:bodyPr wrap="square" rtlCol="0">
            <a:spAutoFit/>
          </a:bodyPr>
          <a:lstStyle/>
          <a:p>
            <a:r>
              <a:rPr lang="en-US" sz="900" i="1" dirty="0" err="1" smtClean="0"/>
              <a:t>Mazaaf</a:t>
            </a:r>
            <a:r>
              <a:rPr lang="en-US" sz="900" i="1" dirty="0" smtClean="0"/>
              <a:t>  </a:t>
            </a:r>
            <a:r>
              <a:rPr lang="en-US" sz="900" i="1" dirty="0"/>
              <a:t>BM: 60% KMI 30% + 40% 3M Islamic Bank Deposit Rate as selected by MUFAP</a:t>
            </a:r>
            <a:br>
              <a:rPr lang="en-US" sz="900" i="1" dirty="0"/>
            </a:br>
            <a:r>
              <a:rPr lang="en-US" sz="900" i="1" dirty="0"/>
              <a:t>CY-21 returns presented from Jan 01, 2021 till </a:t>
            </a:r>
            <a:r>
              <a:rPr lang="en-US" sz="900" i="1" dirty="0" smtClean="0"/>
              <a:t>Dec 31, </a:t>
            </a:r>
            <a:r>
              <a:rPr lang="en-US" sz="900" i="1" dirty="0"/>
              <a:t>2021</a:t>
            </a:r>
          </a:p>
        </p:txBody>
      </p:sp>
      <p:sp>
        <p:nvSpPr>
          <p:cNvPr id="6" name="TextBox 5"/>
          <p:cNvSpPr txBox="1"/>
          <p:nvPr/>
        </p:nvSpPr>
        <p:spPr>
          <a:xfrm>
            <a:off x="133178" y="3794560"/>
            <a:ext cx="3733800" cy="369332"/>
          </a:xfrm>
          <a:prstGeom prst="rect">
            <a:avLst/>
          </a:prstGeom>
          <a:noFill/>
        </p:spPr>
        <p:txBody>
          <a:bodyPr wrap="square" rtlCol="0">
            <a:spAutoFit/>
          </a:bodyPr>
          <a:lstStyle/>
          <a:p>
            <a:r>
              <a:rPr lang="en-US" dirty="0" smtClean="0"/>
              <a:t>Takaful Growth Funds</a:t>
            </a:r>
            <a:endParaRPr lang="en-US" dirty="0"/>
          </a:p>
        </p:txBody>
      </p:sp>
      <p:sp>
        <p:nvSpPr>
          <p:cNvPr id="7" name="TextBox 6"/>
          <p:cNvSpPr txBox="1"/>
          <p:nvPr/>
        </p:nvSpPr>
        <p:spPr>
          <a:xfrm>
            <a:off x="133178" y="1129433"/>
            <a:ext cx="3733800" cy="369332"/>
          </a:xfrm>
          <a:prstGeom prst="rect">
            <a:avLst/>
          </a:prstGeom>
          <a:noFill/>
        </p:spPr>
        <p:txBody>
          <a:bodyPr wrap="square" rtlCol="0">
            <a:spAutoFit/>
          </a:bodyPr>
          <a:lstStyle/>
          <a:p>
            <a:r>
              <a:rPr lang="en-US" dirty="0" smtClean="0"/>
              <a:t>Conventional Growth Funds</a:t>
            </a:r>
            <a:endParaRPr lang="en-US" dirty="0"/>
          </a:p>
        </p:txBody>
      </p:sp>
      <p:sp>
        <p:nvSpPr>
          <p:cNvPr id="10" name="Text Placeholder 2"/>
          <p:cNvSpPr txBox="1">
            <a:spLocks/>
          </p:cNvSpPr>
          <p:nvPr/>
        </p:nvSpPr>
        <p:spPr>
          <a:xfrm>
            <a:off x="10731" y="251808"/>
            <a:ext cx="9144000" cy="544331"/>
          </a:xfrm>
          <a:prstGeom prst="rect">
            <a:avLst/>
          </a:prstGeom>
        </p:spPr>
        <p:txBody>
          <a:bodyPr vert="horz" lIns="91440" tIns="45720" rIns="91440" bIns="45720" rtlCol="0" anchor="ctr"/>
          <a:lstStyle/>
          <a:p>
            <a:r>
              <a:rPr lang="en-US" sz="2500" dirty="0">
                <a:solidFill>
                  <a:srgbClr val="002060"/>
                </a:solidFill>
              </a:rPr>
              <a:t>Performance Comparison – </a:t>
            </a:r>
            <a:r>
              <a:rPr lang="en-US" sz="2500" dirty="0" err="1">
                <a:solidFill>
                  <a:srgbClr val="002060"/>
                </a:solidFill>
              </a:rPr>
              <a:t>Adamjee</a:t>
            </a:r>
            <a:r>
              <a:rPr lang="en-US" sz="2500" dirty="0">
                <a:solidFill>
                  <a:srgbClr val="002060"/>
                </a:solidFill>
              </a:rPr>
              <a:t> Growth Funds</a:t>
            </a:r>
          </a:p>
        </p:txBody>
      </p:sp>
      <p:sp>
        <p:nvSpPr>
          <p:cNvPr id="11" name="Slide Number Placeholder 10"/>
          <p:cNvSpPr>
            <a:spLocks noGrp="1"/>
          </p:cNvSpPr>
          <p:nvPr>
            <p:ph type="sldNum" sz="quarter" idx="12"/>
          </p:nvPr>
        </p:nvSpPr>
        <p:spPr/>
        <p:txBody>
          <a:bodyPr/>
          <a:lstStyle/>
          <a:p>
            <a:fld id="{EEE7F302-4070-4384-992C-E3CACAF5C789}" type="slidenum">
              <a:rPr lang="en-US" smtClean="0"/>
              <a:pPr/>
              <a:t>9</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322729125"/>
              </p:ext>
            </p:extLst>
          </p:nvPr>
        </p:nvGraphicFramePr>
        <p:xfrm>
          <a:off x="218613" y="4163891"/>
          <a:ext cx="11694713" cy="1381762"/>
        </p:xfrm>
        <a:graphic>
          <a:graphicData uri="http://schemas.openxmlformats.org/drawingml/2006/table">
            <a:tbl>
              <a:tblPr/>
              <a:tblGrid>
                <a:gridCol w="2708985">
                  <a:extLst>
                    <a:ext uri="{9D8B030D-6E8A-4147-A177-3AD203B41FA5}">
                      <a16:colId xmlns:a16="http://schemas.microsoft.com/office/drawing/2014/main" val="1581416120"/>
                    </a:ext>
                  </a:extLst>
                </a:gridCol>
                <a:gridCol w="1487149">
                  <a:extLst>
                    <a:ext uri="{9D8B030D-6E8A-4147-A177-3AD203B41FA5}">
                      <a16:colId xmlns:a16="http://schemas.microsoft.com/office/drawing/2014/main" val="4273998868"/>
                    </a:ext>
                  </a:extLst>
                </a:gridCol>
                <a:gridCol w="1487149">
                  <a:extLst>
                    <a:ext uri="{9D8B030D-6E8A-4147-A177-3AD203B41FA5}">
                      <a16:colId xmlns:a16="http://schemas.microsoft.com/office/drawing/2014/main" val="2480637075"/>
                    </a:ext>
                  </a:extLst>
                </a:gridCol>
                <a:gridCol w="1480165">
                  <a:extLst>
                    <a:ext uri="{9D8B030D-6E8A-4147-A177-3AD203B41FA5}">
                      <a16:colId xmlns:a16="http://schemas.microsoft.com/office/drawing/2014/main" val="1808669812"/>
                    </a:ext>
                  </a:extLst>
                </a:gridCol>
                <a:gridCol w="1487149">
                  <a:extLst>
                    <a:ext uri="{9D8B030D-6E8A-4147-A177-3AD203B41FA5}">
                      <a16:colId xmlns:a16="http://schemas.microsoft.com/office/drawing/2014/main" val="1244471226"/>
                    </a:ext>
                  </a:extLst>
                </a:gridCol>
                <a:gridCol w="1619805">
                  <a:extLst>
                    <a:ext uri="{9D8B030D-6E8A-4147-A177-3AD203B41FA5}">
                      <a16:colId xmlns:a16="http://schemas.microsoft.com/office/drawing/2014/main" val="1720314015"/>
                    </a:ext>
                  </a:extLst>
                </a:gridCol>
                <a:gridCol w="1424311">
                  <a:extLst>
                    <a:ext uri="{9D8B030D-6E8A-4147-A177-3AD203B41FA5}">
                      <a16:colId xmlns:a16="http://schemas.microsoft.com/office/drawing/2014/main" val="1243059683"/>
                    </a:ext>
                  </a:extLst>
                </a:gridCol>
              </a:tblGrid>
              <a:tr h="520293">
                <a:tc>
                  <a:txBody>
                    <a:bodyPr/>
                    <a:lstStyle/>
                    <a:p>
                      <a:pPr algn="ctr" fontAlgn="ctr"/>
                      <a:r>
                        <a:rPr lang="en-US" sz="1000" b="1" i="0" u="none" strike="noStrike">
                          <a:solidFill>
                            <a:srgbClr val="FFFFFF"/>
                          </a:solidFill>
                          <a:effectLst/>
                          <a:latin typeface="Raleway"/>
                        </a:rPr>
                        <a:t>Period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Mazaaf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 Jubilee CTGF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EFU TGF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IGI TAF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KMI - 30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695364265"/>
                  </a:ext>
                </a:extLst>
              </a:tr>
              <a:tr h="170588">
                <a:tc>
                  <a:txBody>
                    <a:bodyPr/>
                    <a:lstStyle/>
                    <a:p>
                      <a:pPr algn="ctr" fontAlgn="ctr"/>
                      <a:r>
                        <a:rPr lang="en-US" sz="1100" b="0" i="0" u="none" strike="noStrike">
                          <a:solidFill>
                            <a:srgbClr val="000000"/>
                          </a:solidFill>
                          <a:effectLst/>
                          <a:latin typeface="Calibri" panose="020F0502020204030204" pitchFamily="34" charset="0"/>
                        </a:rPr>
                        <a:t>Fund Size - PKR mn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2,616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12,646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9,620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703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9501859"/>
                  </a:ext>
                </a:extLst>
              </a:tr>
              <a:tr h="170588">
                <a:tc>
                  <a:txBody>
                    <a:bodyPr/>
                    <a:lstStyle/>
                    <a:p>
                      <a:pPr algn="ctr" fontAlgn="ctr"/>
                      <a:r>
                        <a:rPr lang="en-US" sz="1100" b="0" i="0" u="none" strike="noStrike">
                          <a:solidFill>
                            <a:srgbClr val="000000"/>
                          </a:solidFill>
                          <a:effectLst/>
                          <a:latin typeface="Calibri" panose="020F0502020204030204" pitchFamily="34" charset="0"/>
                        </a:rPr>
                        <a:t>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2.80%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-3.98%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0.73%</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6095436"/>
                  </a:ext>
                </a:extLst>
              </a:tr>
              <a:tr h="170588">
                <a:tc>
                  <a:txBody>
                    <a:bodyPr/>
                    <a:lstStyle/>
                    <a:p>
                      <a:pPr algn="ctr" fontAlgn="ctr"/>
                      <a:r>
                        <a:rPr lang="en-US" sz="1100" b="0" i="0" u="none" strike="noStrike" dirty="0" smtClean="0">
                          <a:solidFill>
                            <a:srgbClr val="000000"/>
                          </a:solidFill>
                          <a:effectLst/>
                          <a:latin typeface="Calibri" panose="020F0502020204030204" pitchFamily="34" charset="0"/>
                        </a:rPr>
                        <a:t>FY-22TD</a:t>
                      </a:r>
                      <a:endParaRPr lang="en-US" sz="11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-1.64%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-2.69%</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-7.26%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-0.58%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-4.76%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-6.44%</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2313010"/>
                  </a:ext>
                </a:extLst>
              </a:tr>
              <a:tr h="170588">
                <a:tc>
                  <a:txBody>
                    <a:bodyPr/>
                    <a:lstStyle/>
                    <a:p>
                      <a:pPr algn="ctr" fontAlgn="ctr"/>
                      <a:r>
                        <a:rPr lang="en-US" sz="1100" b="0" i="0" u="none" strike="noStrike">
                          <a:solidFill>
                            <a:srgbClr val="000000"/>
                          </a:solidFill>
                          <a:effectLst/>
                          <a:latin typeface="Calibri" panose="020F0502020204030204" pitchFamily="34" charset="0"/>
                        </a:rPr>
                        <a:t>Avg Eqty 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68.06%</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25.19%</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75.41%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 - </a:t>
                      </a:r>
                      <a:endParaRPr lang="en-US" sz="11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4266141"/>
                  </a:ext>
                </a:extLst>
              </a:tr>
              <a:tr h="179117">
                <a:tc>
                  <a:txBody>
                    <a:bodyPr/>
                    <a:lstStyle/>
                    <a:p>
                      <a:pPr algn="ctr" fontAlgn="ctr"/>
                      <a:r>
                        <a:rPr lang="en-US" sz="1100" b="0" i="0" u="none" strike="noStrike">
                          <a:solidFill>
                            <a:srgbClr val="000000"/>
                          </a:solidFill>
                          <a:effectLst/>
                          <a:latin typeface="Calibri" panose="020F0502020204030204" pitchFamily="34" charset="0"/>
                        </a:rPr>
                        <a:t>Avg. Equity FY-22</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59.37%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60.44%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27.25%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66.65%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8871793"/>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634101699"/>
              </p:ext>
            </p:extLst>
          </p:nvPr>
        </p:nvGraphicFramePr>
        <p:xfrm>
          <a:off x="254358" y="1498765"/>
          <a:ext cx="11658969" cy="1543050"/>
        </p:xfrm>
        <a:graphic>
          <a:graphicData uri="http://schemas.openxmlformats.org/drawingml/2006/table">
            <a:tbl>
              <a:tblPr/>
              <a:tblGrid>
                <a:gridCol w="1599605">
                  <a:extLst>
                    <a:ext uri="{9D8B030D-6E8A-4147-A177-3AD203B41FA5}">
                      <a16:colId xmlns:a16="http://schemas.microsoft.com/office/drawing/2014/main" val="1144521302"/>
                    </a:ext>
                  </a:extLst>
                </a:gridCol>
                <a:gridCol w="878133">
                  <a:extLst>
                    <a:ext uri="{9D8B030D-6E8A-4147-A177-3AD203B41FA5}">
                      <a16:colId xmlns:a16="http://schemas.microsoft.com/office/drawing/2014/main" val="3593433050"/>
                    </a:ext>
                  </a:extLst>
                </a:gridCol>
                <a:gridCol w="878133">
                  <a:extLst>
                    <a:ext uri="{9D8B030D-6E8A-4147-A177-3AD203B41FA5}">
                      <a16:colId xmlns:a16="http://schemas.microsoft.com/office/drawing/2014/main" val="3846785307"/>
                    </a:ext>
                  </a:extLst>
                </a:gridCol>
                <a:gridCol w="874010">
                  <a:extLst>
                    <a:ext uri="{9D8B030D-6E8A-4147-A177-3AD203B41FA5}">
                      <a16:colId xmlns:a16="http://schemas.microsoft.com/office/drawing/2014/main" val="1467288858"/>
                    </a:ext>
                  </a:extLst>
                </a:gridCol>
                <a:gridCol w="956464">
                  <a:extLst>
                    <a:ext uri="{9D8B030D-6E8A-4147-A177-3AD203B41FA5}">
                      <a16:colId xmlns:a16="http://schemas.microsoft.com/office/drawing/2014/main" val="456991374"/>
                    </a:ext>
                  </a:extLst>
                </a:gridCol>
                <a:gridCol w="956464">
                  <a:extLst>
                    <a:ext uri="{9D8B030D-6E8A-4147-A177-3AD203B41FA5}">
                      <a16:colId xmlns:a16="http://schemas.microsoft.com/office/drawing/2014/main" val="4185499537"/>
                    </a:ext>
                  </a:extLst>
                </a:gridCol>
                <a:gridCol w="878133">
                  <a:extLst>
                    <a:ext uri="{9D8B030D-6E8A-4147-A177-3AD203B41FA5}">
                      <a16:colId xmlns:a16="http://schemas.microsoft.com/office/drawing/2014/main" val="1906734877"/>
                    </a:ext>
                  </a:extLst>
                </a:gridCol>
                <a:gridCol w="956464">
                  <a:extLst>
                    <a:ext uri="{9D8B030D-6E8A-4147-A177-3AD203B41FA5}">
                      <a16:colId xmlns:a16="http://schemas.microsoft.com/office/drawing/2014/main" val="3807369813"/>
                    </a:ext>
                  </a:extLst>
                </a:gridCol>
                <a:gridCol w="956464">
                  <a:extLst>
                    <a:ext uri="{9D8B030D-6E8A-4147-A177-3AD203B41FA5}">
                      <a16:colId xmlns:a16="http://schemas.microsoft.com/office/drawing/2014/main" val="360419967"/>
                    </a:ext>
                  </a:extLst>
                </a:gridCol>
                <a:gridCol w="956464">
                  <a:extLst>
                    <a:ext uri="{9D8B030D-6E8A-4147-A177-3AD203B41FA5}">
                      <a16:colId xmlns:a16="http://schemas.microsoft.com/office/drawing/2014/main" val="2766616078"/>
                    </a:ext>
                  </a:extLst>
                </a:gridCol>
                <a:gridCol w="841029">
                  <a:extLst>
                    <a:ext uri="{9D8B030D-6E8A-4147-A177-3AD203B41FA5}">
                      <a16:colId xmlns:a16="http://schemas.microsoft.com/office/drawing/2014/main" val="1458083459"/>
                    </a:ext>
                  </a:extLst>
                </a:gridCol>
                <a:gridCol w="927606">
                  <a:extLst>
                    <a:ext uri="{9D8B030D-6E8A-4147-A177-3AD203B41FA5}">
                      <a16:colId xmlns:a16="http://schemas.microsoft.com/office/drawing/2014/main" val="161420437"/>
                    </a:ext>
                  </a:extLst>
                </a:gridCol>
              </a:tblGrid>
              <a:tr h="581025">
                <a:tc>
                  <a:txBody>
                    <a:bodyPr/>
                    <a:lstStyle/>
                    <a:p>
                      <a:pPr algn="ctr" fontAlgn="ctr"/>
                      <a:r>
                        <a:rPr lang="en-US" sz="1000" b="1" i="0" u="none" strike="noStrike">
                          <a:solidFill>
                            <a:srgbClr val="FFFFFF"/>
                          </a:solidFill>
                          <a:effectLst/>
                          <a:latin typeface="Raleway"/>
                        </a:rPr>
                        <a:t>Period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IMF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DGF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NUIL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BM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Jubilee CGF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Jubilee MF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EFU MGF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IGI AF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IGI BF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US" sz="1000" b="1" i="0" u="none" strike="noStrike">
                          <a:solidFill>
                            <a:srgbClr val="FFFFFF"/>
                          </a:solidFill>
                          <a:effectLst/>
                          <a:latin typeface="Raleway"/>
                        </a:rPr>
                        <a:t>KSE-100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381883031"/>
                  </a:ext>
                </a:extLst>
              </a:tr>
              <a:tr h="190500">
                <a:tc>
                  <a:txBody>
                    <a:bodyPr/>
                    <a:lstStyle/>
                    <a:p>
                      <a:pPr algn="ctr" fontAlgn="ctr"/>
                      <a:r>
                        <a:rPr lang="en-US" sz="1100" b="0" i="0" u="none" strike="noStrike">
                          <a:solidFill>
                            <a:srgbClr val="000000"/>
                          </a:solidFill>
                          <a:effectLst/>
                          <a:latin typeface="Calibri" panose="020F0502020204030204" pitchFamily="34" charset="0"/>
                        </a:rPr>
                        <a:t>Fund Size - PKR mn</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19,667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213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2,275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30,084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 </a:t>
                      </a:r>
                      <a:r>
                        <a:rPr lang="en-US" sz="1100" b="0" i="0" u="none" strike="noStrike" dirty="0" smtClean="0">
                          <a:solidFill>
                            <a:srgbClr val="000000"/>
                          </a:solidFill>
                          <a:effectLst/>
                          <a:latin typeface="Calibri" panose="020F0502020204030204" pitchFamily="34" charset="0"/>
                        </a:rPr>
                        <a:t>94,862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123,780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smtClean="0">
                          <a:solidFill>
                            <a:srgbClr val="000000"/>
                          </a:solidFill>
                          <a:effectLst/>
                          <a:latin typeface="Calibri" panose="020F0502020204030204" pitchFamily="34" charset="0"/>
                        </a:rPr>
                        <a:t>940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smtClean="0">
                          <a:solidFill>
                            <a:srgbClr val="000000"/>
                          </a:solidFill>
                          <a:effectLst/>
                          <a:latin typeface="Calibri" panose="020F0502020204030204" pitchFamily="34" charset="0"/>
                        </a:rPr>
                        <a:t>927 </a:t>
                      </a:r>
                      <a:endParaRPr lang="en-US" sz="11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 - </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6631944"/>
                  </a:ext>
                </a:extLst>
              </a:tr>
              <a:tr h="190500">
                <a:tc>
                  <a:txBody>
                    <a:bodyPr/>
                    <a:lstStyle/>
                    <a:p>
                      <a:pPr algn="ctr" fontAlgn="ctr"/>
                      <a:r>
                        <a:rPr lang="en-US" sz="1100" b="0" i="0" u="none" strike="noStrike">
                          <a:solidFill>
                            <a:srgbClr val="000000"/>
                          </a:solidFill>
                          <a:effectLst/>
                          <a:latin typeface="Calibri" panose="020F0502020204030204" pitchFamily="34" charset="0"/>
                        </a:rPr>
                        <a:t>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7.75%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3.47%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1.92%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6686264"/>
                  </a:ext>
                </a:extLst>
              </a:tr>
              <a:tr h="190500">
                <a:tc>
                  <a:txBody>
                    <a:bodyPr/>
                    <a:lstStyle/>
                    <a:p>
                      <a:pPr algn="ctr" fontAlgn="ctr"/>
                      <a:r>
                        <a:rPr lang="en-US" sz="1100" b="0" i="0" u="none" strike="noStrike">
                          <a:solidFill>
                            <a:srgbClr val="000000"/>
                          </a:solidFill>
                          <a:effectLst/>
                          <a:latin typeface="Calibri" panose="020F0502020204030204" pitchFamily="34" charset="0"/>
                        </a:rPr>
                        <a:t>FY-21TD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-1.60%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-9.01%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-3.38%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-5.83%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8284328"/>
                  </a:ext>
                </a:extLst>
              </a:tr>
              <a:tr h="190500">
                <a:tc>
                  <a:txBody>
                    <a:bodyPr/>
                    <a:lstStyle/>
                    <a:p>
                      <a:pPr algn="ctr" fontAlgn="ctr"/>
                      <a:r>
                        <a:rPr lang="en-US" sz="1100" b="0" i="0" u="none" strike="noStrike">
                          <a:solidFill>
                            <a:srgbClr val="000000"/>
                          </a:solidFill>
                          <a:effectLst/>
                          <a:latin typeface="Calibri" panose="020F0502020204030204" pitchFamily="34" charset="0"/>
                        </a:rPr>
                        <a:t>Avg Eqty CY21TD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59.91%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56.24%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18.76%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86.92%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30.81%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26.42%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84.66%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38.00%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7175623"/>
                  </a:ext>
                </a:extLst>
              </a:tr>
              <a:tr h="200025">
                <a:tc>
                  <a:txBody>
                    <a:bodyPr/>
                    <a:lstStyle/>
                    <a:p>
                      <a:pPr algn="ctr" fontAlgn="ctr"/>
                      <a:r>
                        <a:rPr lang="en-US" sz="1100" b="0" i="0" u="none" strike="noStrike">
                          <a:solidFill>
                            <a:srgbClr val="000000"/>
                          </a:solidFill>
                          <a:effectLst/>
                          <a:latin typeface="Calibri" panose="020F0502020204030204" pitchFamily="34" charset="0"/>
                        </a:rPr>
                        <a:t>Avg. Equity FY-21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59.38%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13.13%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87.88%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32.07%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26.03%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73.26%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35.59%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0.00%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959138"/>
                  </a:ext>
                </a:extLst>
              </a:tr>
            </a:tbl>
          </a:graphicData>
        </a:graphic>
      </p:graphicFrame>
    </p:spTree>
    <p:extLst>
      <p:ext uri="{BB962C8B-B14F-4D97-AF65-F5344CB8AC3E}">
        <p14:creationId xmlns:p14="http://schemas.microsoft.com/office/powerpoint/2010/main" val="220184870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5394954-8372-41CA-B7D6-DCD5F50C19E0}" vid="{BDF0DFB2-9903-4D2D-AA8E-06BB08BF38B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 &amp; Equity Related Funds</Template>
  <TotalTime>1368</TotalTime>
  <Words>1994</Words>
  <Application>Microsoft Office PowerPoint</Application>
  <PresentationFormat>Widescreen</PresentationFormat>
  <Paragraphs>785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Raleway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Imran Rashid</dc:creator>
  <cp:lastModifiedBy>Muhammad Asim</cp:lastModifiedBy>
  <cp:revision>116</cp:revision>
  <dcterms:created xsi:type="dcterms:W3CDTF">2021-10-06T13:16:00Z</dcterms:created>
  <dcterms:modified xsi:type="dcterms:W3CDTF">2022-01-26T08:17:48Z</dcterms:modified>
</cp:coreProperties>
</file>