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00" r:id="rId3"/>
  </p:sldMasterIdLst>
  <p:notesMasterIdLst>
    <p:notesMasterId r:id="rId18"/>
  </p:notesMasterIdLst>
  <p:handoutMasterIdLst>
    <p:handoutMasterId r:id="rId19"/>
  </p:handoutMasterIdLst>
  <p:sldIdLst>
    <p:sldId id="462" r:id="rId4"/>
    <p:sldId id="463" r:id="rId5"/>
    <p:sldId id="505" r:id="rId6"/>
    <p:sldId id="517" r:id="rId7"/>
    <p:sldId id="550" r:id="rId8"/>
    <p:sldId id="558" r:id="rId9"/>
    <p:sldId id="464" r:id="rId10"/>
    <p:sldId id="551" r:id="rId11"/>
    <p:sldId id="552" r:id="rId12"/>
    <p:sldId id="553" r:id="rId13"/>
    <p:sldId id="554" r:id="rId14"/>
    <p:sldId id="555" r:id="rId15"/>
    <p:sldId id="556" r:id="rId16"/>
    <p:sldId id="557" r:id="rId17"/>
  </p:sldIdLst>
  <p:sldSz cx="10972800" cy="6858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92D050"/>
    <a:srgbClr val="002060"/>
    <a:srgbClr val="FF9999"/>
    <a:srgbClr val="008000"/>
    <a:srgbClr val="44546A"/>
    <a:srgbClr val="080808"/>
    <a:srgbClr val="186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902" y="82"/>
      </p:cViewPr>
      <p:guideLst>
        <p:guide orient="horz" pos="2160"/>
        <p:guide pos="384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hammad%20Fazeel\Management%20Company\June%202021\MCBAH%20Portfolio%20-%20June,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hammad%20Fazeel\Management%20Company\February-2022\February%202022%20-%20WWF\MCBAH%20Portfolio%20-%20February,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February-2022\February%202022%20-%20WWF\MCBAH%20Portfolio%20-%20February,%2020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February-2022\February%202022%20-%20WWF\MCBAH%20Portfolio%20-%20February,%20202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hammad%20Fazeel\Management%20Company\February-2022\February%202022%20-%20WWF\MCBAH%20Portfolio%20-%20February,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February-2022\February%202022%20-%20WWF\MCBAH%20Portfolio%20-%20February,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n-lt"/>
              </a:rPr>
              <a:t>MCBAH Portfolio</a:t>
            </a:r>
            <a:r>
              <a:rPr lang="en-US" baseline="0" dirty="0">
                <a:latin typeface="+mn-lt"/>
              </a:rPr>
              <a:t> as at June 30, 2021</a:t>
            </a:r>
            <a:endParaRPr lang="en-US" dirty="0">
              <a:latin typeface="+mn-lt"/>
            </a:endParaRPr>
          </a:p>
        </c:rich>
      </c:tx>
      <c:layout>
        <c:manualLayout>
          <c:xMode val="edge"/>
          <c:yMode val="edge"/>
          <c:x val="0.23720455170268689"/>
          <c:y val="2.1276595744680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526337938028037"/>
          <c:w val="0.89657171735546515"/>
          <c:h val="0.69423930969518632"/>
        </c:manualLayout>
      </c:layout>
      <c:pie3DChart>
        <c:varyColors val="1"/>
        <c:ser>
          <c:idx val="0"/>
          <c:order val="0"/>
          <c:tx>
            <c:strRef>
              <c:f>'June, 2021'!$B$28:$B$31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40B1-4B9A-AFD8-4C852A9F65EB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0B1-4B9A-AFD8-4C852A9F65EB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0B1-4B9A-AFD8-4C852A9F65EB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0B1-4B9A-AFD8-4C852A9F65EB}"/>
              </c:ext>
            </c:extLst>
          </c:dPt>
          <c:dLbls>
            <c:dLbl>
              <c:idx val="0"/>
              <c:layout>
                <c:manualLayout>
                  <c:x val="-8.1872052544897961E-2"/>
                  <c:y val="-5.5508320768414589E-2"/>
                </c:manualLayout>
              </c:layout>
              <c:tx>
                <c:rich>
                  <a:bodyPr/>
                  <a:lstStyle/>
                  <a:p>
                    <a:fld id="{8D0456A2-7AEF-47A8-A73E-474A71710A9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AE7811D-0CE3-431C-9EEF-4D920CD4CD1A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/>
                    </a:r>
                    <a:br>
                      <a:rPr lang="en-US" baseline="0"/>
                    </a:br>
                    <a:r>
                      <a:rPr lang="en-US" baseline="0"/>
                      <a:t>PKR 471mn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67930301905015"/>
                      <c:h val="0.162523238441348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0B1-4B9A-AFD8-4C852A9F65EB}"/>
                </c:ext>
              </c:extLst>
            </c:dLbl>
            <c:dLbl>
              <c:idx val="1"/>
              <c:layout>
                <c:manualLayout>
                  <c:x val="-0.19531262161806373"/>
                  <c:y val="-2.8388200145194747E-2"/>
                </c:manualLayout>
              </c:layout>
              <c:tx>
                <c:rich>
                  <a:bodyPr/>
                  <a:lstStyle/>
                  <a:p>
                    <a:fld id="{48EC4143-2554-417F-B0F6-8C8931685FB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D8D67864-89AF-4444-BAB5-8A9C289A2D9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/>
                    </a:r>
                    <a:br>
                      <a:rPr lang="en-US" baseline="0"/>
                    </a:br>
                    <a:r>
                      <a:rPr lang="en-US" baseline="0"/>
                      <a:t>PKR 286mn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2382010330722"/>
                      <c:h val="0.162523238441348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B1-4B9A-AFD8-4C852A9F65EB}"/>
                </c:ext>
              </c:extLst>
            </c:dLbl>
            <c:dLbl>
              <c:idx val="2"/>
              <c:layout>
                <c:manualLayout>
                  <c:x val="0"/>
                  <c:y val="0.13148293184720625"/>
                </c:manualLayout>
              </c:layout>
              <c:tx>
                <c:rich>
                  <a:bodyPr/>
                  <a:lstStyle/>
                  <a:p>
                    <a:fld id="{403A9B91-1108-411C-9F9C-CE530A527FA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434394C-2509-4EF0-8A39-885DDE2B366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  <a:p>
                    <a:r>
                      <a:rPr lang="en-US" baseline="0"/>
                      <a:t>PKR260mn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0B1-4B9A-AFD8-4C852A9F65EB}"/>
                </c:ext>
              </c:extLst>
            </c:dLbl>
            <c:dLbl>
              <c:idx val="3"/>
              <c:layout>
                <c:manualLayout>
                  <c:x val="5.8919753963665548E-2"/>
                  <c:y val="-2.5355775253491999E-2"/>
                </c:manualLayout>
              </c:layout>
              <c:tx>
                <c:rich>
                  <a:bodyPr/>
                  <a:lstStyle/>
                  <a:p>
                    <a:fld id="{0372D192-9407-4A70-ABF7-E76F154CF65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539C19CF-3F21-41C6-96F1-426A9F47EC2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  <a:p>
                    <a:r>
                      <a:rPr lang="en-US" baseline="0" dirty="0"/>
                      <a:t>PKR296mn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B1-4B9A-AFD8-4C852A9F6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'June, 2021'!$B$28:$B$31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cat>
          <c:val>
            <c:numRef>
              <c:f>'June, 2021'!$G$28:$G$31</c:f>
              <c:numCache>
                <c:formatCode>0%</c:formatCode>
                <c:ptCount val="4"/>
                <c:pt idx="0">
                  <c:v>0.36597577499559886</c:v>
                </c:pt>
                <c:pt idx="1">
                  <c:v>0.22349007895833273</c:v>
                </c:pt>
                <c:pt idx="2">
                  <c:v>0.15182967876657172</c:v>
                </c:pt>
                <c:pt idx="3">
                  <c:v>0.25870446727949686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B1-4B9A-AFD8-4C852A9F6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381434418301742E-2"/>
          <c:y val="0.12043319545215199"/>
          <c:w val="0.84969303915933858"/>
          <c:h val="0.80516902562740689"/>
        </c:manualLayout>
      </c:layout>
      <c:pie3DChart>
        <c:varyColors val="1"/>
        <c:ser>
          <c:idx val="0"/>
          <c:order val="0"/>
          <c:tx>
            <c:strRef>
              <c:f>'February, 2022'!$B$30:$B$33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EB-48EA-A431-BFEFFF53175F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EB-48EA-A431-BFEFFF5317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EB-48EA-A431-BFEFFF53175F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0EB-48EA-A431-BFEFFF53175F}"/>
              </c:ext>
            </c:extLst>
          </c:dPt>
          <c:dLbls>
            <c:dLbl>
              <c:idx val="0"/>
              <c:layout>
                <c:manualLayout>
                  <c:x val="5.4487187187771097E-2"/>
                  <c:y val="5.8032127596494204E-2"/>
                </c:manualLayout>
              </c:layout>
              <c:tx>
                <c:rich>
                  <a:bodyPr/>
                  <a:lstStyle/>
                  <a:p>
                    <a:fld id="{27E9D178-4C98-4F6D-AB2A-D9AAD237D8B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15C58EC-5AB3-482C-982C-533ECF0DD12B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B721D56-32DD-4A5E-AC69-33349D46F93F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0EB-48EA-A431-BFEFFF53175F}"/>
                </c:ext>
              </c:extLst>
            </c:dLbl>
            <c:dLbl>
              <c:idx val="1"/>
              <c:layout>
                <c:manualLayout>
                  <c:x val="-0.14159769818663226"/>
                  <c:y val="0.11367147149746275"/>
                </c:manualLayout>
              </c:layout>
              <c:tx>
                <c:rich>
                  <a:bodyPr/>
                  <a:lstStyle/>
                  <a:p>
                    <a:fld id="{420ADA73-037F-47A8-A73F-7AC3CF5282A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1D4AAD2-82C3-434C-878A-FE2BB956D64E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BB028BB-1287-4D03-AA66-7B39086451E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0EB-48EA-A431-BFEFFF5317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9EDE9F-7DA3-4CF4-8269-3101F9A6952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61157BD-DD06-4A94-822F-3A3CC7CEB9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1B1FBB06-6F95-42B9-9E7F-2F6E014D945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0EB-48EA-A431-BFEFFF5317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3F31053-6AF9-47D8-B4A1-DC26803E7E4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00BB986-A968-4FB0-B3EF-4E2E065D031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3065F-8D38-4FA4-AEB5-8D02C4142C7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0EB-48EA-A431-BFEFFF53175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A40A0-52E9-4C1F-B859-46A1D7B0657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F90D3B2-0FA7-41CD-864D-354CBEE10FB1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802BC44-2A77-4601-8C07-F01F12637AF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0EB-48EA-A431-BFEFFF53175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DAE0AE8-0E3D-41FF-B49F-EC448BD41A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9D8ECE5-3E3F-4612-9EC9-F03069BA79D8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C835347-A72C-4ED2-B73E-C4CE46418A3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0EB-48EA-A431-BFEFFF53175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A5A1EF0-B66E-47C0-A43A-DAF0CC5B5BB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0157860-2E13-4B4A-A7C6-65CB9A13B2B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5D37027-CA48-4B0D-973C-E35E6B3E8A6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B0EB-48EA-A431-BFEFFF53175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4A78C3F-83EA-46E9-95DA-3481F9B8875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01AA77A-26FB-4D52-B41F-6A313FF475E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6B1DAAA-73C4-426C-92C9-6F0C5A68800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0EB-48EA-A431-BFEFFF53175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1E4A488-3750-4CC4-9DA7-A5A1377E21E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D61F334-BAD7-4F68-A2AD-1F6BED90888F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6F652-B294-475C-A9AD-18D8D0B9DA9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B0EB-48EA-A431-BFEFFF53175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398CCDF-A99A-40D5-A5F4-70827697EA5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F7BE49C-1086-4BB3-82B3-F2CAE9D764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DAD51640-3730-41CA-9317-6003E1C5ACC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B0EB-48EA-A431-BFEFFF531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'February, 2022'!$B$30:$B$33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cat>
          <c:val>
            <c:numRef>
              <c:f>'February, 2022'!$G$30:$G$33</c:f>
              <c:numCache>
                <c:formatCode>0%</c:formatCode>
                <c:ptCount val="4"/>
                <c:pt idx="0">
                  <c:v>0.23906899365158271</c:v>
                </c:pt>
                <c:pt idx="1">
                  <c:v>0.2770087519612926</c:v>
                </c:pt>
                <c:pt idx="2">
                  <c:v>0.19473766026250067</c:v>
                </c:pt>
                <c:pt idx="3">
                  <c:v>0.28918459412462405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'February, 2022'!$H$30:$H$33</c15:f>
                <c15:dlblRangeCache>
                  <c:ptCount val="4"/>
                  <c:pt idx="0">
                    <c:v>269mn</c:v>
                  </c:pt>
                  <c:pt idx="1">
                    <c:v>311mn</c:v>
                  </c:pt>
                  <c:pt idx="2">
                    <c:v>219mn</c:v>
                  </c:pt>
                  <c:pt idx="3">
                    <c:v>325mn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B0EB-48EA-A431-BFEFFF531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55677685818325E-2"/>
          <c:y val="0.11894176231908819"/>
          <c:w val="0.84940170640839896"/>
          <c:h val="0.80811196056387702"/>
        </c:manualLayout>
      </c:layout>
      <c:pie3DChart>
        <c:varyColors val="1"/>
        <c:ser>
          <c:idx val="0"/>
          <c:order val="0"/>
          <c:tx>
            <c:strRef>
              <c:f>'February, 2022'!$J$12:$J$26</c:f>
              <c:strCache>
                <c:ptCount val="15"/>
                <c:pt idx="0">
                  <c:v>132.32mn</c:v>
                </c:pt>
                <c:pt idx="1">
                  <c:v>131.32mn</c:v>
                </c:pt>
                <c:pt idx="2">
                  <c:v>0.00mn</c:v>
                </c:pt>
                <c:pt idx="3">
                  <c:v>73.16mn</c:v>
                </c:pt>
                <c:pt idx="4">
                  <c:v>6.10mn</c:v>
                </c:pt>
                <c:pt idx="5">
                  <c:v>0.00mn</c:v>
                </c:pt>
                <c:pt idx="6">
                  <c:v>0.00mn</c:v>
                </c:pt>
                <c:pt idx="7">
                  <c:v>22.47mn</c:v>
                </c:pt>
                <c:pt idx="8">
                  <c:v>121.85mn</c:v>
                </c:pt>
                <c:pt idx="9">
                  <c:v>142.45mn</c:v>
                </c:pt>
                <c:pt idx="10">
                  <c:v>85.00mn</c:v>
                </c:pt>
                <c:pt idx="11">
                  <c:v>88.45mn</c:v>
                </c:pt>
                <c:pt idx="12">
                  <c:v>182.34mn</c:v>
                </c:pt>
                <c:pt idx="13">
                  <c:v>73.36mn</c:v>
                </c:pt>
                <c:pt idx="14">
                  <c:v>64.31mn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fld id="{56D2CA16-1226-45D7-9B71-551D8A113AF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A7B6997-896B-4199-800F-620E2A5D133F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3A06AC10-E97D-44A5-BAE1-4FDCB94E442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FCC-489E-A2C0-0A13A8A596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0ADA73-037F-47A8-A73F-7AC3CF5282A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1D4AAD2-82C3-434C-878A-FE2BB956D64E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BB028BB-1287-4D03-AA66-7B39086451E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FCC-489E-A2C0-0A13A8A596CB}"/>
                </c:ext>
              </c:extLst>
            </c:dLbl>
            <c:dLbl>
              <c:idx val="2"/>
              <c:layout>
                <c:manualLayout>
                  <c:x val="-5.3977669735545122E-3"/>
                  <c:y val="-0.13445460368291712"/>
                </c:manualLayout>
              </c:layout>
              <c:tx>
                <c:rich>
                  <a:bodyPr/>
                  <a:lstStyle/>
                  <a:p>
                    <a:fld id="{119EDE9F-7DA3-4CF4-8269-3101F9A6952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61157BD-DD06-4A94-822F-3A3CC7CEB9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1B1FBB06-6F95-42B9-9E7F-2F6E014D945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FCC-489E-A2C0-0A13A8A596CB}"/>
                </c:ext>
              </c:extLst>
            </c:dLbl>
            <c:dLbl>
              <c:idx val="3"/>
              <c:layout>
                <c:manualLayout>
                  <c:x val="1.0795533947107441E-3"/>
                  <c:y val="-0.12054550675020165"/>
                </c:manualLayout>
              </c:layout>
              <c:tx>
                <c:rich>
                  <a:bodyPr/>
                  <a:lstStyle/>
                  <a:p>
                    <a:fld id="{F3F31053-6AF9-47D8-B4A1-DC26803E7E4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00BB986-A968-4FB0-B3EF-4E2E065D031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3065F-8D38-4FA4-AEB5-8D02C4142C7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FCC-489E-A2C0-0A13A8A596C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A40A0-52E9-4C1F-B859-46A1D7B0657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F90D3B2-0FA7-41CD-864D-354CBEE10FB1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802BC44-2A77-4601-8C07-F01F12637AF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FCC-489E-A2C0-0A13A8A596C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DAE0AE8-0E3D-41FF-B49F-EC448BD41A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9D8ECE5-3E3F-4612-9EC9-F03069BA79D8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C835347-A72C-4ED2-B73E-C4CE46418A3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FCC-489E-A2C0-0A13A8A596C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A5A1EF0-B66E-47C0-A43A-DAF0CC5B5BB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0157860-2E13-4B4A-A7C6-65CB9A13B2B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5D37027-CA48-4B0D-973C-E35E6B3E8A6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FCC-489E-A2C0-0A13A8A596C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4A78C3F-83EA-46E9-95DA-3481F9B8875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01AA77A-26FB-4D52-B41F-6A313FF475E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6B1DAAA-73C4-426C-92C9-6F0C5A68800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FCC-489E-A2C0-0A13A8A596C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1E4A488-3750-4CC4-9DA7-A5A1377E21E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D61F334-BAD7-4F68-A2AD-1F6BED90888F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6F652-B294-475C-A9AD-18D8D0B9DA9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FCC-489E-A2C0-0A13A8A596C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398CCDF-A99A-40D5-A5F4-70827697EA5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F7BE49C-1086-4BB3-82B3-F2CAE9D764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DAD51640-3730-41CA-9317-6003E1C5ACC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1FCC-489E-A2C0-0A13A8A596C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DF74FE4-B4EB-4498-AD77-B19FC05E7E5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8768EF6D-31B0-43E2-B0D7-02C66CDB78EB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B98E6C7C-661B-4520-A887-5CD01AAFA1D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FCC-489E-A2C0-0A13A8A596C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508541F-44C7-4253-8CDE-107D250FE44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E07C0001-C729-4757-8663-E6A1B6B6D967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B2182069-B5CC-4038-89C7-C0611FF1F07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FCC-489E-A2C0-0A13A8A596C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</c:ext>
            </c:extLst>
          </c:dLbls>
          <c:cat>
            <c:strRef>
              <c:f>'February, 2022'!$B$12:$B$26</c:f>
              <c:strCache>
                <c:ptCount val="12"/>
                <c:pt idx="0">
                  <c:v>MCB-PAAF</c:v>
                </c:pt>
                <c:pt idx="1">
                  <c:v>MCB-CMOP</c:v>
                </c:pt>
                <c:pt idx="2">
                  <c:v>MCB-PSMF</c:v>
                </c:pt>
                <c:pt idx="3">
                  <c:v>PCF</c:v>
                </c:pt>
                <c:pt idx="4">
                  <c:v>ALH-ISF</c:v>
                </c:pt>
                <c:pt idx="5">
                  <c:v>ALH-SMPT</c:v>
                </c:pt>
                <c:pt idx="6">
                  <c:v>PPF-EQ</c:v>
                </c:pt>
                <c:pt idx="7">
                  <c:v>PPF-DT</c:v>
                </c:pt>
                <c:pt idx="8">
                  <c:v>PPF-MM</c:v>
                </c:pt>
                <c:pt idx="9">
                  <c:v>PIPF-EQ</c:v>
                </c:pt>
                <c:pt idx="10">
                  <c:v>PIPF-DT</c:v>
                </c:pt>
                <c:pt idx="11">
                  <c:v>PIPF-MM</c:v>
                </c:pt>
              </c:strCache>
            </c:strRef>
          </c:cat>
          <c:val>
            <c:numRef>
              <c:f>'February, 2022'!$G$12:$G$26</c:f>
              <c:numCache>
                <c:formatCode>0%</c:formatCode>
                <c:ptCount val="12"/>
                <c:pt idx="0">
                  <c:v>0.11781818252548613</c:v>
                </c:pt>
                <c:pt idx="1">
                  <c:v>0.11692494014399019</c:v>
                </c:pt>
                <c:pt idx="2">
                  <c:v>6.5137221704001727E-2</c:v>
                </c:pt>
                <c:pt idx="3">
                  <c:v>5.4289741328312187E-3</c:v>
                </c:pt>
                <c:pt idx="4">
                  <c:v>2.0004502584953489E-2</c:v>
                </c:pt>
                <c:pt idx="5">
                  <c:v>0.10849283282282064</c:v>
                </c:pt>
                <c:pt idx="6">
                  <c:v>0.12683184715088344</c:v>
                </c:pt>
                <c:pt idx="7">
                  <c:v>7.5678652041852063E-2</c:v>
                </c:pt>
                <c:pt idx="8">
                  <c:v>7.8755344638004501E-2</c:v>
                </c:pt>
                <c:pt idx="9">
                  <c:v>0.16235274697374061</c:v>
                </c:pt>
                <c:pt idx="10">
                  <c:v>6.5316334397852657E-2</c:v>
                </c:pt>
                <c:pt idx="11">
                  <c:v>5.7258420883583405E-2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'February, 2022'!$J$12:$J$26</c15:f>
                <c15:dlblRangeCache>
                  <c:ptCount val="12"/>
                  <c:pt idx="0">
                    <c:v>132.32mn</c:v>
                  </c:pt>
                  <c:pt idx="1">
                    <c:v>131.32mn</c:v>
                  </c:pt>
                  <c:pt idx="2">
                    <c:v>73.16mn</c:v>
                  </c:pt>
                  <c:pt idx="3">
                    <c:v>6.10mn</c:v>
                  </c:pt>
                  <c:pt idx="4">
                    <c:v>22.47mn</c:v>
                  </c:pt>
                  <c:pt idx="5">
                    <c:v>121.85mn</c:v>
                  </c:pt>
                  <c:pt idx="6">
                    <c:v>142.45mn</c:v>
                  </c:pt>
                  <c:pt idx="7">
                    <c:v>85.00mn</c:v>
                  </c:pt>
                  <c:pt idx="8">
                    <c:v>88.45mn</c:v>
                  </c:pt>
                  <c:pt idx="9">
                    <c:v>182.34mn</c:v>
                  </c:pt>
                  <c:pt idx="10">
                    <c:v>73.36mn</c:v>
                  </c:pt>
                  <c:pt idx="11">
                    <c:v>64.31mn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1FCC-489E-A2C0-0A13A8A59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Total Portfolio Return July 01, 2021 - February 28, 2022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372045754632376E-2"/>
          <c:y val="0.14920469797495292"/>
          <c:w val="0.92853428979287911"/>
          <c:h val="0.75515574692413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CIS'!$B$41</c:f>
              <c:strCache>
                <c:ptCount val="1"/>
                <c:pt idx="0">
                  <c:v>Return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2.7714472758564988E-17"/>
                  <c:y val="6.7681877058267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97-483D-8E69-B718DC2281C9}"/>
                </c:ext>
              </c:extLst>
            </c:dLbl>
            <c:dLbl>
              <c:idx val="1"/>
              <c:layout>
                <c:manualLayout>
                  <c:x val="-5.5428945517129977E-17"/>
                  <c:y val="1.0152281558740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97-483D-8E69-B718DC2281C9}"/>
                </c:ext>
              </c:extLst>
            </c:dLbl>
            <c:dLbl>
              <c:idx val="2"/>
              <c:layout>
                <c:manualLayout>
                  <c:x val="0"/>
                  <c:y val="6.7681877058268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97-483D-8E69-B718DC228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CIS'!$A$42:$A$44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CIS'!$B$42:$B$44</c:f>
              <c:numCache>
                <c:formatCode>0.00%</c:formatCode>
                <c:ptCount val="3"/>
                <c:pt idx="0">
                  <c:v>-2.7068566075071021E-2</c:v>
                </c:pt>
                <c:pt idx="1">
                  <c:v>6.3875866606064591E-2</c:v>
                </c:pt>
                <c:pt idx="2">
                  <c:v>1.6137880067879307E-2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97-483D-8E69-B718DC2281C9}"/>
            </c:ext>
          </c:extLst>
        </c:ser>
        <c:ser>
          <c:idx val="2"/>
          <c:order val="1"/>
          <c:tx>
            <c:strRef>
              <c:f>'Chart CIS'!$C$41</c:f>
              <c:strCache>
                <c:ptCount val="1"/>
                <c:pt idx="0">
                  <c:v>Average 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97-483D-8E69-B718DC2281C9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97-483D-8E69-B718DC2281C9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97-483D-8E69-B718DC228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CIS'!$A$42:$A$44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CIS'!$C$42:$C$44</c:f>
              <c:numCache>
                <c:formatCode>0.00%</c:formatCode>
                <c:ptCount val="3"/>
                <c:pt idx="0">
                  <c:v>0.52239426488120022</c:v>
                </c:pt>
                <c:pt idx="1">
                  <c:v>0.47760573511879978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97-483D-8E69-B718DC228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497982000"/>
        <c:axId val="497982392"/>
      </c:barChart>
      <c:catAx>
        <c:axId val="49798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2392"/>
        <c:crosses val="autoZero"/>
        <c:auto val="1"/>
        <c:lblAlgn val="ctr"/>
        <c:lblOffset val="150"/>
        <c:noMultiLvlLbl val="0"/>
      </c:catAx>
      <c:valAx>
        <c:axId val="497982392"/>
        <c:scaling>
          <c:orientation val="minMax"/>
          <c:max val="1"/>
          <c:min val="-0.2"/>
        </c:scaling>
        <c:delete val="0"/>
        <c:axPos val="l"/>
        <c:numFmt formatCode="0%" sourceLinked="0"/>
        <c:majorTickMark val="out"/>
        <c:minorTickMark val="none"/>
        <c:tickLblPos val="low"/>
        <c:spPr>
          <a:ln/>
        </c:spPr>
        <c:txPr>
          <a:bodyPr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200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8013530215095791E-2"/>
          <c:y val="0.9219518707244172"/>
          <c:w val="0.89465206658994112"/>
          <c:h val="6.1194276031742267E-2"/>
        </c:manualLayout>
      </c:layout>
      <c:overlay val="0"/>
      <c:txPr>
        <a:bodyPr/>
        <a:lstStyle/>
        <a:p>
          <a:pPr>
            <a:defRPr b="1">
              <a:solidFill>
                <a:schemeClr val="tx1">
                  <a:lumMod val="75000"/>
                  <a:lumOff val="25000"/>
                </a:schemeClr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Raleway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VPS - MCBAH Portfolio Return July 01, 2021 - </a:t>
            </a:r>
            <a:r>
              <a:rPr lang="en-US" sz="1200" b="1" i="0" u="none" strike="noStrike" baseline="0">
                <a:effectLst/>
              </a:rPr>
              <a:t>February 28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,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CIS'!$B$24</c:f>
              <c:strCache>
                <c:ptCount val="1"/>
                <c:pt idx="0">
                  <c:v>MCBAH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CIS'!$A$25:$A$27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CIS'!$B$25:$B$27</c:f>
              <c:numCache>
                <c:formatCode>0.00%</c:formatCode>
                <c:ptCount val="3"/>
                <c:pt idx="0">
                  <c:v>-4.1800484863246501E-2</c:v>
                </c:pt>
                <c:pt idx="1">
                  <c:v>6.0851419620381986E-2</c:v>
                </c:pt>
                <c:pt idx="2">
                  <c:v>5.7771628253567402E-3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7-4EEE-8EBB-3DBEA1B11A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7972984"/>
        <c:axId val="497981216"/>
      </c:barChart>
      <c:catAx>
        <c:axId val="497972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1216"/>
        <c:crosses val="autoZero"/>
        <c:auto val="1"/>
        <c:lblAlgn val="ctr"/>
        <c:lblOffset val="100"/>
        <c:noMultiLvlLbl val="0"/>
      </c:catAx>
      <c:valAx>
        <c:axId val="497981216"/>
        <c:scaling>
          <c:orientation val="minMax"/>
          <c:max val="8.0000000000000016E-2"/>
        </c:scaling>
        <c:delete val="0"/>
        <c:axPos val="l"/>
        <c:numFmt formatCode="0.00%" sourceLinked="1"/>
        <c:majorTickMark val="out"/>
        <c:minorTickMark val="none"/>
        <c:tickLblPos val="low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72984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CIS - MCBAH Portfolio Return July 01, 2021 - February 28, 2022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CIS'!$B$5</c:f>
              <c:strCache>
                <c:ptCount val="1"/>
                <c:pt idx="0">
                  <c:v>MCBAH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CIS'!$A$6:$A$8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CIS'!$B$6:$B$8</c:f>
              <c:numCache>
                <c:formatCode>0.00%</c:formatCode>
                <c:ptCount val="3"/>
                <c:pt idx="0">
                  <c:v>-1.2236929384426998E-2</c:v>
                </c:pt>
                <c:pt idx="1">
                  <c:v>6.6097170321570697E-2</c:v>
                </c:pt>
                <c:pt idx="2">
                  <c:v>2.5826134242299625E-2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4-47E0-A188-93ED21E44526}"/>
            </c:ext>
          </c:extLst>
        </c:ser>
        <c:ser>
          <c:idx val="1"/>
          <c:order val="1"/>
          <c:tx>
            <c:strRef>
              <c:f>'Chart CIS'!$C$5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CIS'!$A$6:$A$8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CIS'!$C$6:$C$8</c:f>
              <c:numCache>
                <c:formatCode>0.00%</c:formatCode>
                <c:ptCount val="3"/>
                <c:pt idx="0">
                  <c:v>-6.1132882366381147E-2</c:v>
                </c:pt>
                <c:pt idx="1">
                  <c:v>5.1129863013698623E-2</c:v>
                </c:pt>
                <c:pt idx="2">
                  <c:v>2.3064176668678681E-2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14-47E0-A188-93ED21E44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974552"/>
        <c:axId val="497978472"/>
      </c:barChart>
      <c:catAx>
        <c:axId val="49797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78472"/>
        <c:crosses val="autoZero"/>
        <c:auto val="1"/>
        <c:lblAlgn val="ctr"/>
        <c:lblOffset val="100"/>
        <c:noMultiLvlLbl val="0"/>
      </c:catAx>
      <c:valAx>
        <c:axId val="497978472"/>
        <c:scaling>
          <c:orientation val="minMax"/>
          <c:max val="8.0000000000000016E-2"/>
          <c:min val="-6.0000000000000012E-2"/>
        </c:scaling>
        <c:delete val="0"/>
        <c:axPos val="l"/>
        <c:numFmt formatCode="0.00%" sourceLinked="1"/>
        <c:majorTickMark val="out"/>
        <c:minorTickMark val="none"/>
        <c:tickLblPos val="low"/>
        <c:spPr>
          <a:ln/>
        </c:spPr>
        <c:crossAx val="497974552"/>
        <c:crosses val="autoZero"/>
        <c:crossBetween val="between"/>
        <c:minorUnit val="2.0000000000000005E-3"/>
      </c:valAx>
      <c:spPr>
        <a:noFill/>
        <a:ln w="25400">
          <a:noFill/>
        </a:ln>
        <a:effectLst>
          <a:glow rad="1054100">
            <a:schemeClr val="accent1"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7.0177192777073474E-2"/>
          <c:y val="0.92317342716742312"/>
          <c:w val="0.89579784668153328"/>
          <c:h val="5.6675444660294817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 algn="ctr">
        <a:defRPr lang="en-US" sz="9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0.18254</cdr:x>
      <cdr:y>0.00269</cdr:y>
    </cdr:from>
    <cdr:to>
      <cdr:x>0.70138</cdr:x>
      <cdr:y>0.10566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3653" y="9992"/>
          <a:ext cx="3023310" cy="383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/>
            <a:t>MCBAH Portfolio as at February 28, 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9CA211-443A-43E7-ACA8-BCAF1054B5EA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8291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31263"/>
            <a:ext cx="2982912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A5D257-EC21-4D46-93C7-AF561B01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23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4D0D0F-AC28-4BDE-B99C-F26C878466B3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1162050"/>
            <a:ext cx="50180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E4BF0B-75FE-44F7-A105-6480F8024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91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4BF0B-75FE-44F7-A105-6480F8024F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4BF0B-75FE-44F7-A105-6480F8024F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6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6ED937-CD5C-4009-A355-FD69D7D0248F}" type="datetime1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321209-8C37-40F2-B2C9-661A47CDC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729976-5556-4BE2-AECB-C8365E4B5700}" type="datetime1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4EE1B-EEC4-4E0B-B100-1734AE57F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938E95-77A3-41BE-8981-6305A509BF7B}" type="datetime1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058105-B5A5-403F-B3E5-900D9203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8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095206" y="2210820"/>
            <a:ext cx="27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+mj-lt"/>
              </a:rPr>
              <a:t>Thanks</a:t>
            </a:r>
            <a:endParaRPr lang="en-US" sz="36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64" y="4227436"/>
            <a:ext cx="943661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76" y="4181716"/>
            <a:ext cx="884904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1" y="3467800"/>
            <a:ext cx="3361499" cy="42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711990" y="6449181"/>
            <a:ext cx="154882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10" b="1" i="1" dirty="0" smtClean="0">
                <a:solidFill>
                  <a:srgbClr val="FF0000"/>
                </a:solidFill>
              </a:rPr>
              <a:t>Strictly Private and Confidential</a:t>
            </a:r>
          </a:p>
          <a:p>
            <a:pPr algn="ctr"/>
            <a:r>
              <a:rPr lang="en-US" sz="810" b="1" i="1" dirty="0" smtClean="0">
                <a:solidFill>
                  <a:srgbClr val="FF0000"/>
                </a:solidFill>
              </a:rPr>
              <a:t>Property of MCB Arif Habib </a:t>
            </a:r>
            <a:endParaRPr lang="en-US" sz="81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1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6E77-740B-4970-A553-A512D12948D1}" type="datetime1">
              <a:rPr lang="en-US"/>
              <a:pPr>
                <a:defRPr/>
              </a:pPr>
              <a:t>3/18/2022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E547-7C43-43E7-AE06-5CA24B3FF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9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oter Bar 21_Jan_20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5" y="914400"/>
            <a:ext cx="117030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110F-5819-4480-B1F2-EC7F4B10435B}" type="datetime1">
              <a:rPr lang="en-US"/>
              <a:pPr>
                <a:defRPr/>
              </a:pPr>
              <a:t>3/18/2022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794F-E9CE-45A7-9464-5D2BBE6C3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6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5553-FD3D-40A2-BAA5-625F327A13E8}" type="datetime1">
              <a:rPr lang="en-US"/>
              <a:pPr>
                <a:defRPr/>
              </a:pPr>
              <a:t>3/18/2022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449D-F7A3-4C53-954F-A2021E886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2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97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997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8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370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75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B37341-9155-4E60-9850-1E9CA7B62445}" type="datetime1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B21D27-CAE6-4EE2-AD16-C396846F5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6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1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9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055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558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473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771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75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8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EEBF41-57E2-4894-A3B0-9F93A50582B9}" type="datetime1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14E794-7DDE-4174-AC45-97872B555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B7D9CB-7795-49C7-9D9C-F611D22D7C08}" type="datetime1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28C7E5-E187-4BB9-9263-84BF753FA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34E93A-6635-4106-AC85-3B463B2CB7CC}" type="datetime1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CC1BA8-5E39-4F2D-A78A-48F9675D9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170D05-9A82-43D3-AF8B-4885356C0F90}" type="datetime1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B16570-1E9F-4CE6-9B28-03BF6C0CF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87F1E9-3FD1-4E66-AEA8-6D66DDD574A2}" type="datetime1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6B6D35-0044-4358-A231-29412A65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37967A-D5C9-41A2-B982-0F59C6732614}" type="datetime1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EF8CD5-490E-494B-A5DF-3A3B6C9AB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98395D-05D6-4735-AAE4-12C84474F101}" type="datetime1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329CAE-30C0-4828-B9BC-ABE6FAAF1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5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54063" y="365125"/>
            <a:ext cx="94646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825625"/>
            <a:ext cx="94646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163"/>
            <a:ext cx="11779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442075"/>
            <a:ext cx="2887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12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F5ACA3F-764E-4E50-9032-4C3C3DA839CE}" type="datetime1">
              <a:rPr lang="en-US"/>
              <a:pPr>
                <a:defRPr/>
              </a:pPr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675" y="6356350"/>
            <a:ext cx="347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44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815A4D6-994A-47E9-9749-0EC6BBE74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44" y="29993"/>
            <a:ext cx="1177474" cy="455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3" y="6442074"/>
            <a:ext cx="288800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54463"/>
            <a:ext cx="9144000" cy="16097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atin typeface="Raleway" pitchFamily="34" charset="0"/>
              </a:rPr>
              <a:t>Business Performance Report</a:t>
            </a:r>
            <a:br>
              <a:rPr lang="en-US" sz="3600" b="1" dirty="0">
                <a:latin typeface="Raleway" pitchFamily="34" charset="0"/>
              </a:rPr>
            </a:br>
            <a:r>
              <a:rPr lang="en-US" sz="3600" b="1" dirty="0" smtClean="0">
                <a:latin typeface="Raleway" pitchFamily="34" charset="0"/>
              </a:rPr>
              <a:t>YTD Feb 2022</a:t>
            </a:r>
            <a:endParaRPr lang="en-US" sz="3600" b="1" dirty="0">
              <a:latin typeface="Ralewa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37160" y="685800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endParaRPr lang="en-US" sz="2250" dirty="0">
              <a:solidFill>
                <a:srgbClr val="002060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r>
              <a:rPr lang="en-US" sz="2250" dirty="0">
                <a:solidFill>
                  <a:srgbClr val="002060"/>
                </a:solidFill>
              </a:rPr>
              <a:t>Funds Allocation – February 28, 2022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96749" y="1059426"/>
          <a:ext cx="10587712" cy="493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01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>
              <a:defRPr/>
            </a:pPr>
            <a:r>
              <a:rPr lang="en-US" sz="2250" dirty="0">
                <a:solidFill>
                  <a:srgbClr val="002060"/>
                </a:solidFill>
              </a:rPr>
              <a:t>Total Portfolio Return (CIS + Pension) – FY22-TD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80060" y="5901746"/>
          <a:ext cx="4457700" cy="205740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Note: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Returns are Absolute, Gross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Management Fee and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Net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</a:t>
                      </a:r>
                      <a:r>
                        <a:rPr lang="en-US" sz="1100" b="0" i="1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en-US" sz="11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&amp; WHT</a:t>
                      </a:r>
                      <a:endParaRPr lang="en-US" sz="1100" b="0" i="1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96750" y="1059426"/>
          <a:ext cx="10501730" cy="471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8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r>
              <a:rPr lang="en-US" sz="2250" dirty="0">
                <a:solidFill>
                  <a:srgbClr val="002060"/>
                </a:solidFill>
              </a:rPr>
              <a:t>Portfolio Return (Pension Portion) – FY22-TD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96749" y="1178143"/>
          <a:ext cx="10489447" cy="472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90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r>
              <a:rPr lang="en-US" sz="2250" dirty="0">
                <a:solidFill>
                  <a:srgbClr val="002060"/>
                </a:solidFill>
              </a:rPr>
              <a:t>Portfolio Return (CIS Portion) – FY22-TD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44777" y="5436557"/>
          <a:ext cx="5212080" cy="670560"/>
        </p:xfrm>
        <a:graphic>
          <a:graphicData uri="http://schemas.openxmlformats.org/drawingml/2006/table">
            <a:tbl>
              <a:tblPr/>
              <a:tblGrid>
                <a:gridCol w="521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Equity BM: KSE 100, FI BM: 3 Months T-Bill Yield </a:t>
                      </a:r>
                    </a:p>
                    <a:p>
                      <a:pPr algn="l" fontAlgn="b"/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Portfolio BM: 25% of KSE-100% + 75% of Average 3 Months T-Bill Yield</a:t>
                      </a:r>
                    </a:p>
                    <a:p>
                      <a:pPr algn="l" fontAlgn="b"/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FI Portfolio return includes income from trading of Govt. Securities</a:t>
                      </a:r>
                    </a:p>
                    <a:p>
                      <a:pPr algn="l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Note: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Returns are Absolute, Gross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Management Fee and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Net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CGT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and WHT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29905" y="1190427"/>
          <a:ext cx="10108896" cy="424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37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86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228600"/>
            <a:ext cx="914400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>
                    <a:tint val="75000"/>
                  </a:schemeClr>
                </a:solidFill>
                <a:latin typeface="+mn-lt"/>
              </a:rPr>
              <a:t>Executive </a:t>
            </a:r>
            <a:r>
              <a:rPr lang="en-US" sz="2500" b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Summary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863" y="773113"/>
            <a:ext cx="10088562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+mn-lt"/>
              </a:rPr>
              <a:t>As on Feb 28, 2022 </a:t>
            </a:r>
            <a:r>
              <a:rPr lang="en-US" dirty="0">
                <a:latin typeface="+mn-lt"/>
              </a:rPr>
              <a:t>MCBAH AUMs </a:t>
            </a:r>
            <a:r>
              <a:rPr lang="en-US" b="1" dirty="0" smtClean="0">
                <a:latin typeface="+mn-lt"/>
              </a:rPr>
              <a:t>down </a:t>
            </a:r>
            <a:r>
              <a:rPr lang="en-US" b="1" dirty="0">
                <a:latin typeface="+mn-lt"/>
              </a:rPr>
              <a:t>by </a:t>
            </a:r>
            <a:r>
              <a:rPr lang="en-US" b="1" dirty="0" smtClean="0">
                <a:latin typeface="+mn-lt"/>
              </a:rPr>
              <a:t>10%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from </a:t>
            </a:r>
            <a:r>
              <a:rPr lang="en-US" b="1" dirty="0" smtClean="0">
                <a:latin typeface="+mn-lt"/>
              </a:rPr>
              <a:t>Rs. 168 </a:t>
            </a:r>
            <a:r>
              <a:rPr lang="en-US" b="1" dirty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Rs. 151 billion;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+mn-lt"/>
              </a:rPr>
              <a:t>Market </a:t>
            </a:r>
            <a:r>
              <a:rPr lang="en-US" b="1" dirty="0">
                <a:latin typeface="+mn-lt"/>
              </a:rPr>
              <a:t>share of MCBAH </a:t>
            </a:r>
            <a:r>
              <a:rPr lang="en-US" dirty="0">
                <a:latin typeface="+mn-lt"/>
              </a:rPr>
              <a:t>as on </a:t>
            </a:r>
            <a:r>
              <a:rPr lang="en-US" dirty="0" smtClean="0">
                <a:latin typeface="+mn-lt"/>
              </a:rPr>
              <a:t>28 Feb 2022 </a:t>
            </a:r>
            <a:r>
              <a:rPr lang="en-US" dirty="0">
                <a:latin typeface="+mn-lt"/>
              </a:rPr>
              <a:t>stands at about </a:t>
            </a:r>
            <a:r>
              <a:rPr lang="en-US" dirty="0" smtClean="0">
                <a:latin typeface="+mn-lt"/>
              </a:rPr>
              <a:t>~</a:t>
            </a:r>
            <a:r>
              <a:rPr lang="en-US" b="1" dirty="0" smtClean="0">
                <a:latin typeface="+mn-lt"/>
              </a:rPr>
              <a:t>11.74%*</a:t>
            </a:r>
            <a:r>
              <a:rPr lang="en-US" dirty="0" smtClean="0">
                <a:latin typeface="+mn-lt"/>
              </a:rPr>
              <a:t>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On </a:t>
            </a:r>
            <a:r>
              <a:rPr lang="en-US" dirty="0" smtClean="0"/>
              <a:t>Aug </a:t>
            </a:r>
            <a:r>
              <a:rPr lang="en-US" dirty="0"/>
              <a:t>13, 2021 </a:t>
            </a:r>
            <a:r>
              <a:rPr lang="en-US" b="1" dirty="0"/>
              <a:t>Sindh Worker Welfare Fund </a:t>
            </a:r>
            <a:r>
              <a:rPr lang="en-US" dirty="0"/>
              <a:t>charged to funds till </a:t>
            </a:r>
            <a:r>
              <a:rPr lang="en-US" dirty="0" smtClean="0"/>
              <a:t>Aug </a:t>
            </a:r>
            <a:r>
              <a:rPr lang="en-US" dirty="0"/>
              <a:t>12, 2021 was </a:t>
            </a:r>
            <a:r>
              <a:rPr lang="en-US" dirty="0" smtClean="0"/>
              <a:t>reversed. The AMC recorded additional Reimbursements </a:t>
            </a:r>
            <a:r>
              <a:rPr lang="en-US" dirty="0"/>
              <a:t>&amp; Management </a:t>
            </a:r>
            <a:r>
              <a:rPr lang="en-US" dirty="0" smtClean="0"/>
              <a:t>fee amounting to </a:t>
            </a:r>
            <a:r>
              <a:rPr lang="en-US" b="1" dirty="0" smtClean="0"/>
              <a:t>Rs</a:t>
            </a:r>
            <a:r>
              <a:rPr lang="en-US" b="1" dirty="0"/>
              <a:t>. 44.6 </a:t>
            </a:r>
            <a:r>
              <a:rPr lang="en-US" b="1" dirty="0" smtClean="0"/>
              <a:t>million</a:t>
            </a:r>
            <a:r>
              <a:rPr lang="en-US" dirty="0" smtClean="0"/>
              <a:t> (net of Tax </a:t>
            </a:r>
            <a:r>
              <a:rPr lang="en-US" b="1" dirty="0" smtClean="0"/>
              <a:t>Rs.33 million)</a:t>
            </a:r>
            <a:r>
              <a:rPr lang="en-US" dirty="0" smtClean="0"/>
              <a:t>;</a:t>
            </a:r>
            <a:endParaRPr lang="en-US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+mn-lt"/>
              </a:rPr>
              <a:t>Operating </a:t>
            </a:r>
            <a:r>
              <a:rPr lang="en-US" b="1" dirty="0">
                <a:latin typeface="+mn-lt"/>
              </a:rPr>
              <a:t>profit YTD </a:t>
            </a:r>
            <a:r>
              <a:rPr lang="en-US" dirty="0">
                <a:latin typeface="+mn-lt"/>
              </a:rPr>
              <a:t>– </a:t>
            </a:r>
            <a:r>
              <a:rPr lang="en-US" dirty="0" smtClean="0">
                <a:latin typeface="+mn-lt"/>
              </a:rPr>
              <a:t>Feb’22 </a:t>
            </a:r>
            <a:r>
              <a:rPr lang="en-US" dirty="0">
                <a:latin typeface="+mn-lt"/>
              </a:rPr>
              <a:t>is </a:t>
            </a:r>
            <a:r>
              <a:rPr lang="en-US" b="1" dirty="0" smtClean="0">
                <a:latin typeface="+mn-lt"/>
              </a:rPr>
              <a:t>Rs. 223.33 million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vs budgeted operating profit of </a:t>
            </a:r>
            <a:r>
              <a:rPr lang="en-US" dirty="0" smtClean="0">
                <a:latin typeface="+mn-lt"/>
              </a:rPr>
              <a:t>Rs. 125.50 million;</a:t>
            </a:r>
            <a:endParaRPr lang="en-US" b="1" dirty="0" smtClean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b="1" dirty="0" smtClean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+mn-lt"/>
              </a:rPr>
              <a:t>YTD PSX </a:t>
            </a:r>
            <a:r>
              <a:rPr lang="en-US" dirty="0">
                <a:latin typeface="+mn-lt"/>
              </a:rPr>
              <a:t>was </a:t>
            </a:r>
            <a:r>
              <a:rPr lang="en-US" b="1" dirty="0" smtClean="0">
                <a:latin typeface="+mn-lt"/>
              </a:rPr>
              <a:t>down </a:t>
            </a:r>
            <a:r>
              <a:rPr lang="en-US" b="1" dirty="0">
                <a:latin typeface="+mn-lt"/>
              </a:rPr>
              <a:t>by </a:t>
            </a:r>
            <a:r>
              <a:rPr lang="en-US" b="1" dirty="0" smtClean="0">
                <a:latin typeface="+mn-lt"/>
              </a:rPr>
              <a:t>~6.11%</a:t>
            </a:r>
            <a:r>
              <a:rPr lang="en-US" dirty="0" smtClean="0">
                <a:latin typeface="+mn-lt"/>
              </a:rPr>
              <a:t>; YTD </a:t>
            </a:r>
            <a:r>
              <a:rPr lang="en-US" dirty="0">
                <a:latin typeface="+mn-lt"/>
              </a:rPr>
              <a:t>Investment </a:t>
            </a:r>
            <a:r>
              <a:rPr lang="en-US" dirty="0" smtClean="0">
                <a:latin typeface="+mn-lt"/>
              </a:rPr>
              <a:t>income is Rs. 7.33 million, </a:t>
            </a:r>
            <a:r>
              <a:rPr lang="en-US" dirty="0">
                <a:latin typeface="+mn-lt"/>
              </a:rPr>
              <a:t>out of which </a:t>
            </a:r>
            <a:r>
              <a:rPr lang="en-US" dirty="0" smtClean="0">
                <a:latin typeface="+mn-lt"/>
              </a:rPr>
              <a:t>Rs. 7.18 million </a:t>
            </a:r>
            <a:r>
              <a:rPr lang="en-US" dirty="0">
                <a:latin typeface="+mn-lt"/>
              </a:rPr>
              <a:t>is </a:t>
            </a:r>
            <a:r>
              <a:rPr lang="en-US" dirty="0" smtClean="0">
                <a:latin typeface="+mn-lt"/>
              </a:rPr>
              <a:t>unrealized Loss </a:t>
            </a:r>
            <a:r>
              <a:rPr lang="en-US" dirty="0">
                <a:latin typeface="+mn-lt"/>
              </a:rPr>
              <a:t>while </a:t>
            </a:r>
            <a:r>
              <a:rPr lang="en-US" dirty="0" smtClean="0">
                <a:latin typeface="+mn-lt"/>
              </a:rPr>
              <a:t>Rs. 10.82 million </a:t>
            </a:r>
            <a:r>
              <a:rPr lang="en-US" dirty="0">
                <a:latin typeface="+mn-lt"/>
              </a:rPr>
              <a:t>is </a:t>
            </a:r>
            <a:r>
              <a:rPr lang="en-US" dirty="0" smtClean="0">
                <a:latin typeface="+mn-lt"/>
              </a:rPr>
              <a:t>realized </a:t>
            </a:r>
            <a:r>
              <a:rPr lang="en-US" dirty="0">
                <a:latin typeface="+mn-lt"/>
              </a:rPr>
              <a:t>gain;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</a:rPr>
              <a:t>Net profit after tax </a:t>
            </a:r>
            <a:r>
              <a:rPr lang="en-US" dirty="0">
                <a:latin typeface="+mn-lt"/>
              </a:rPr>
              <a:t>YTD – </a:t>
            </a:r>
            <a:r>
              <a:rPr lang="en-US" dirty="0" smtClean="0">
                <a:latin typeface="+mn-lt"/>
              </a:rPr>
              <a:t>Feb’22 </a:t>
            </a:r>
            <a:r>
              <a:rPr lang="en-US" dirty="0">
                <a:latin typeface="+mn-lt"/>
              </a:rPr>
              <a:t>is </a:t>
            </a:r>
            <a:r>
              <a:rPr lang="en-US" b="1" dirty="0" smtClean="0">
                <a:latin typeface="+mn-lt"/>
              </a:rPr>
              <a:t>Rs. 160.72 </a:t>
            </a:r>
            <a:r>
              <a:rPr lang="en-US" b="1" dirty="0">
                <a:latin typeface="+mn-lt"/>
              </a:rPr>
              <a:t>million </a:t>
            </a:r>
            <a:r>
              <a:rPr lang="en-US" dirty="0">
                <a:latin typeface="+mn-lt"/>
              </a:rPr>
              <a:t>against budget of </a:t>
            </a:r>
            <a:r>
              <a:rPr lang="en-US" dirty="0" smtClean="0">
                <a:latin typeface="+mn-lt"/>
              </a:rPr>
              <a:t>Rs. 141.71 million.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+mn-lt"/>
              </a:rPr>
              <a:t>Reimbursement amounting </a:t>
            </a:r>
            <a:r>
              <a:rPr lang="en-US" b="1" dirty="0" smtClean="0">
                <a:latin typeface="+mn-lt"/>
              </a:rPr>
              <a:t>Rs. 6,666 </a:t>
            </a:r>
            <a:r>
              <a:rPr lang="en-US" dirty="0" smtClean="0">
                <a:latin typeface="+mn-lt"/>
              </a:rPr>
              <a:t>paid </a:t>
            </a:r>
            <a:r>
              <a:rPr lang="en-US" dirty="0"/>
              <a:t>to clients </a:t>
            </a:r>
            <a:r>
              <a:rPr lang="en-US" dirty="0" smtClean="0"/>
              <a:t>against wrongly deduction of Front End Load on Investment. The amount was reimbursed amount from the respective RM &amp; his Team leads. </a:t>
            </a: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16" y="6509602"/>
            <a:ext cx="89952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latin typeface="+mn-lt"/>
              </a:rPr>
              <a:t>* SMA </a:t>
            </a:r>
            <a:r>
              <a:rPr lang="en-US" sz="900" b="1" dirty="0">
                <a:latin typeface="+mn-lt"/>
              </a:rPr>
              <a:t>Industry AUM are available as </a:t>
            </a:r>
            <a:r>
              <a:rPr lang="en-US" sz="900" b="1" dirty="0" smtClean="0">
                <a:latin typeface="+mn-lt"/>
              </a:rPr>
              <a:t>of June 2021.  MUFAP </a:t>
            </a:r>
            <a:r>
              <a:rPr lang="en-US" sz="900" b="1" dirty="0">
                <a:latin typeface="+mn-lt"/>
              </a:rPr>
              <a:t>&amp; SECP data is used for Industry </a:t>
            </a:r>
            <a:r>
              <a:rPr lang="en-US" sz="900" b="1" dirty="0" smtClean="0">
                <a:latin typeface="+mn-lt"/>
              </a:rPr>
              <a:t>AUM.</a:t>
            </a:r>
            <a:endParaRPr lang="en-US" sz="9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141510"/>
            <a:ext cx="914400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Dashboard –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Feb 2022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84102" y="651009"/>
            <a:ext cx="1224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smtClean="0"/>
              <a:t>AUM Rs 151 Bn   |Net </a:t>
            </a:r>
            <a:r>
              <a:rPr lang="en-US" altLang="en-US" b="1" dirty="0"/>
              <a:t>Profit </a:t>
            </a:r>
            <a:r>
              <a:rPr lang="en-US" altLang="en-US" b="1" dirty="0" smtClean="0"/>
              <a:t>(YTD) Rs 161 Mn  |PSX (YTD)44,461 (-6.1%)  |3M </a:t>
            </a:r>
            <a:r>
              <a:rPr lang="en-US" altLang="en-US" b="1" dirty="0"/>
              <a:t>KIBOR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smtClean="0"/>
              <a:t>10.61% (YTD) 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397 </a:t>
            </a:r>
            <a:r>
              <a:rPr lang="en-US" altLang="en-US" b="1" dirty="0" smtClean="0"/>
              <a:t>bps   ) |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4475603" y="769690"/>
            <a:ext cx="79375" cy="14128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0424243" y="769692"/>
            <a:ext cx="79375" cy="14128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6970743" y="760983"/>
            <a:ext cx="82296" cy="1463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688996" y="765295"/>
            <a:ext cx="82296" cy="1463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15" y="1095301"/>
            <a:ext cx="4972556" cy="2479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477" y="1095301"/>
            <a:ext cx="5284965" cy="2479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16" y="3672406"/>
            <a:ext cx="4972556" cy="2691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477" y="3650198"/>
            <a:ext cx="5284965" cy="271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228600"/>
            <a:ext cx="1011555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Dashboard –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Feb 2022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</a:t>
            </a: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… Cont’d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" y="773113"/>
            <a:ext cx="5079547" cy="2789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062" y="773113"/>
            <a:ext cx="5317077" cy="2789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4" y="3639033"/>
            <a:ext cx="5079547" cy="2698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62" y="3639033"/>
            <a:ext cx="5317077" cy="2698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28" y="433957"/>
            <a:ext cx="8518208" cy="594749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tx1">
                    <a:tint val="75000"/>
                  </a:schemeClr>
                </a:solidFill>
              </a:rPr>
              <a:t>Key Performance Indicators – YTD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February 2022 </a:t>
            </a:r>
            <a:endParaRPr lang="en-US" sz="25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966517"/>
              </p:ext>
            </p:extLst>
          </p:nvPr>
        </p:nvGraphicFramePr>
        <p:xfrm>
          <a:off x="760670" y="977050"/>
          <a:ext cx="9501392" cy="529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1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KPIs</a:t>
                      </a:r>
                    </a:p>
                  </a:txBody>
                  <a:tcPr marL="857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FY 2022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</a:t>
                      </a: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 – 2022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9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Profit (million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150</a:t>
                      </a:r>
                    </a:p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223 (190 SWWF Unadjusted)   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Treasury Income **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2.35%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1.61%</a:t>
                      </a:r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2.36% 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SWWF Unadjusted)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469023"/>
                  </a:ext>
                </a:extLst>
              </a:tr>
              <a:tr h="3643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Performance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 Annexure ‘A’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2001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HNW Relationships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140 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AUMs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39.14%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 AUMs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21.66%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8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AUMs Outside 5 Big Cities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5.80%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Share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11.74%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Shariah Market Share 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6.94%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VPS Market Share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8.86%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Service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 point</a:t>
                      </a:r>
                      <a:r>
                        <a:rPr lang="en-US" sz="2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(good)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December 2021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53339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5830" y="6248398"/>
            <a:ext cx="542991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Calibri"/>
              </a:rPr>
              <a:t>*Operating Profit is prorated for YTD </a:t>
            </a:r>
            <a:r>
              <a:rPr lang="en-US" sz="990" b="1" dirty="0" smtClean="0">
                <a:solidFill>
                  <a:prstClr val="black"/>
                </a:solidFill>
                <a:latin typeface="Calibri"/>
              </a:rPr>
              <a:t>Feb 2022</a:t>
            </a:r>
            <a:endParaRPr lang="en-US" sz="99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Calibri"/>
              </a:rPr>
              <a:t> **BM: 75% 3M T-Bill + 25% PSX 100 Index</a:t>
            </a:r>
          </a:p>
        </p:txBody>
      </p:sp>
    </p:spTree>
    <p:extLst>
      <p:ext uri="{BB962C8B-B14F-4D97-AF65-F5344CB8AC3E}">
        <p14:creationId xmlns:p14="http://schemas.microsoft.com/office/powerpoint/2010/main" val="23342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228600"/>
            <a:ext cx="914400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Market Share	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863" y="773113"/>
            <a:ext cx="10088562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000" dirty="0" smtClean="0"/>
              <a:t>In the month of February 2022 Market </a:t>
            </a:r>
            <a:r>
              <a:rPr lang="en-US" sz="2000" dirty="0"/>
              <a:t>Share </a:t>
            </a:r>
            <a:r>
              <a:rPr lang="en-US" sz="2000" dirty="0" smtClean="0"/>
              <a:t>went down </a:t>
            </a:r>
            <a:r>
              <a:rPr lang="en-US" sz="2000" dirty="0"/>
              <a:t>due to below mentioned reasons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b="1" u="sng" dirty="0"/>
              <a:t>Redemption of Large Corporate </a:t>
            </a:r>
            <a:r>
              <a:rPr lang="en-US" sz="2000" b="1" u="sng" dirty="0" smtClean="0"/>
              <a:t>Client:</a:t>
            </a:r>
            <a:r>
              <a:rPr lang="en-US" sz="2000" dirty="0" smtClean="0"/>
              <a:t> One of corporate client who had 10</a:t>
            </a:r>
            <a:r>
              <a:rPr lang="en-US" sz="2000" dirty="0"/>
              <a:t>% average share holding of our AUM has redeemed its </a:t>
            </a:r>
            <a:r>
              <a:rPr lang="en-US" sz="2000" dirty="0" smtClean="0"/>
              <a:t>funds. Subsequently, in the month of March the client </a:t>
            </a:r>
            <a:r>
              <a:rPr lang="en-US" sz="2000" dirty="0"/>
              <a:t>has reinvested part of the amount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b="1" u="sng" dirty="0"/>
              <a:t>Microfinance Based Funds</a:t>
            </a:r>
            <a:r>
              <a:rPr lang="en-US" sz="2000" dirty="0"/>
              <a:t> – Clients are shifting their portfolios rapidly towards Financial Sector Funds.</a:t>
            </a:r>
          </a:p>
          <a:p>
            <a:pPr lvl="0"/>
            <a:endParaRPr lang="en-US" sz="2000" b="1" u="sng" dirty="0" smtClean="0"/>
          </a:p>
          <a:p>
            <a:pPr lvl="0"/>
            <a:r>
              <a:rPr lang="en-US" sz="2000" b="1" u="sng" dirty="0" smtClean="0"/>
              <a:t>Impact </a:t>
            </a:r>
            <a:r>
              <a:rPr lang="en-US" sz="2000" b="1" u="sng" dirty="0"/>
              <a:t>of Taxation on Treasury Bills</a:t>
            </a:r>
            <a:r>
              <a:rPr lang="en-US" sz="2000" dirty="0"/>
              <a:t> – Treasury Bills are no more taxed at 29% hence some of the corporates who </a:t>
            </a:r>
            <a:r>
              <a:rPr lang="en-US" sz="2000" dirty="0" smtClean="0"/>
              <a:t>had earlier parked </a:t>
            </a:r>
            <a:r>
              <a:rPr lang="en-US" sz="2000" dirty="0"/>
              <a:t>their funds in </a:t>
            </a:r>
            <a:r>
              <a:rPr lang="en-US" sz="2000" dirty="0" smtClean="0"/>
              <a:t>Money Market Fund </a:t>
            </a:r>
            <a:r>
              <a:rPr lang="en-US" sz="2000" dirty="0"/>
              <a:t>for </a:t>
            </a:r>
            <a:r>
              <a:rPr lang="en-US" sz="2000" dirty="0" smtClean="0"/>
              <a:t>tax </a:t>
            </a:r>
            <a:r>
              <a:rPr lang="en-US" sz="2000" dirty="0"/>
              <a:t>advantage are now parking their funds in T-Bills especially Government</a:t>
            </a:r>
            <a:r>
              <a:rPr lang="en-US" sz="2000" dirty="0" smtClean="0"/>
              <a:t>/ Semi </a:t>
            </a:r>
            <a:r>
              <a:rPr lang="en-US" sz="2000" dirty="0"/>
              <a:t>Government Entities. One such large client </a:t>
            </a:r>
            <a:r>
              <a:rPr lang="en-US" sz="2000" dirty="0" smtClean="0"/>
              <a:t>had also </a:t>
            </a:r>
            <a:r>
              <a:rPr lang="en-US" sz="2000" dirty="0"/>
              <a:t>redeemed this month, who had a concentrated investment with us.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16" y="6509602"/>
            <a:ext cx="89952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latin typeface="+mn-lt"/>
              </a:rPr>
              <a:t>* SMA </a:t>
            </a:r>
            <a:r>
              <a:rPr lang="en-US" sz="900" b="1" dirty="0">
                <a:latin typeface="+mn-lt"/>
              </a:rPr>
              <a:t>Industry AUM are available as </a:t>
            </a:r>
            <a:r>
              <a:rPr lang="en-US" sz="900" b="1" dirty="0" smtClean="0">
                <a:latin typeface="+mn-lt"/>
              </a:rPr>
              <a:t>of June 2021.  MUFAP </a:t>
            </a:r>
            <a:r>
              <a:rPr lang="en-US" sz="900" b="1" dirty="0">
                <a:latin typeface="+mn-lt"/>
              </a:rPr>
              <a:t>&amp; SECP data is used for Industry </a:t>
            </a:r>
            <a:r>
              <a:rPr lang="en-US" sz="900" b="1" dirty="0" smtClean="0">
                <a:latin typeface="+mn-lt"/>
              </a:rPr>
              <a:t>AUM.</a:t>
            </a:r>
            <a:endParaRPr lang="en-US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1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76200" y="143692"/>
            <a:ext cx="9144000" cy="629422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Profit / (Loss) Statement – YTD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Feb 2022 </a:t>
            </a: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(Actual vs Budget)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698" y="6425750"/>
            <a:ext cx="89662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atin typeface="+mn-lt"/>
              </a:rPr>
              <a:t>Budgeted AUM includes </a:t>
            </a:r>
            <a:r>
              <a:rPr lang="en-US" sz="800" b="1" dirty="0"/>
              <a:t>Actual AUM of Advisory Clients</a:t>
            </a:r>
            <a:r>
              <a:rPr lang="en-US" sz="800" b="1" dirty="0" smtClean="0">
                <a:latin typeface="+mn-lt"/>
              </a:rPr>
              <a:t> </a:t>
            </a:r>
            <a:endParaRPr lang="en-US" sz="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8" y="484242"/>
            <a:ext cx="10387782" cy="588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76200" y="228600"/>
            <a:ext cx="914400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Profit / (Loss) Statement –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MoM Feb 2022 </a:t>
            </a: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(Actual vs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Actual)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98" y="6425750"/>
            <a:ext cx="89662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atin typeface="+mn-lt"/>
              </a:rPr>
              <a:t>Budgeted AUM includes </a:t>
            </a:r>
            <a:r>
              <a:rPr lang="en-US" sz="800" b="1" dirty="0"/>
              <a:t>Actual AUM of Advisory Clients</a:t>
            </a:r>
            <a:r>
              <a:rPr lang="en-US" sz="800" b="1" dirty="0" smtClean="0">
                <a:latin typeface="+mn-lt"/>
              </a:rPr>
              <a:t> </a:t>
            </a:r>
            <a:endParaRPr lang="en-US" sz="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8" y="773113"/>
            <a:ext cx="10387782" cy="56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r>
              <a:rPr lang="en-US" sz="2250" dirty="0">
                <a:solidFill>
                  <a:srgbClr val="002060"/>
                </a:solidFill>
              </a:rPr>
              <a:t>Portfolio Composition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702765" y="2647626"/>
          <a:ext cx="5540492" cy="354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2729527" y="1559993"/>
            <a:ext cx="4937760" cy="4389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07351" y="1050254"/>
          <a:ext cx="5244352" cy="334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20686</TotalTime>
  <Words>841</Words>
  <Application>Microsoft Office PowerPoint</Application>
  <PresentationFormat>Custom</PresentationFormat>
  <Paragraphs>156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Raleway</vt:lpstr>
      <vt:lpstr>Wingdings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Key Performance Indicators – YTD February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shazaib anwar</dc:creator>
  <cp:lastModifiedBy>Asif Mehdi</cp:lastModifiedBy>
  <cp:revision>744</cp:revision>
  <cp:lastPrinted>2020-08-13T19:08:46Z</cp:lastPrinted>
  <dcterms:created xsi:type="dcterms:W3CDTF">2018-12-16T19:13:11Z</dcterms:created>
  <dcterms:modified xsi:type="dcterms:W3CDTF">2022-03-18T12:44:55Z</dcterms:modified>
</cp:coreProperties>
</file>